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Lst>
  <p:notesMasterIdLst>
    <p:notesMasterId r:id="rId188"/>
  </p:notesMasterIdLst>
  <p:handoutMasterIdLst>
    <p:handoutMasterId r:id="rId189"/>
  </p:handoutMasterIdLst>
  <p:sldIdLst>
    <p:sldId id="257" r:id="rId2"/>
    <p:sldId id="1975" r:id="rId3"/>
    <p:sldId id="1978" r:id="rId4"/>
    <p:sldId id="1979" r:id="rId5"/>
    <p:sldId id="2230" r:id="rId6"/>
    <p:sldId id="2231" r:id="rId7"/>
    <p:sldId id="2232" r:id="rId8"/>
    <p:sldId id="2233" r:id="rId9"/>
    <p:sldId id="2234" r:id="rId10"/>
    <p:sldId id="2235" r:id="rId11"/>
    <p:sldId id="2236" r:id="rId12"/>
    <p:sldId id="2237" r:id="rId13"/>
    <p:sldId id="2238" r:id="rId14"/>
    <p:sldId id="2239" r:id="rId15"/>
    <p:sldId id="2240" r:id="rId16"/>
    <p:sldId id="2241" r:id="rId17"/>
    <p:sldId id="2242" r:id="rId18"/>
    <p:sldId id="2243" r:id="rId19"/>
    <p:sldId id="2244" r:id="rId20"/>
    <p:sldId id="2245" r:id="rId21"/>
    <p:sldId id="2246" r:id="rId22"/>
    <p:sldId id="2247" r:id="rId23"/>
    <p:sldId id="2248" r:id="rId24"/>
    <p:sldId id="2249" r:id="rId25"/>
    <p:sldId id="2250" r:id="rId26"/>
    <p:sldId id="2251" r:id="rId27"/>
    <p:sldId id="2252" r:id="rId28"/>
    <p:sldId id="2253" r:id="rId29"/>
    <p:sldId id="2254" r:id="rId30"/>
    <p:sldId id="2255" r:id="rId31"/>
    <p:sldId id="2256" r:id="rId32"/>
    <p:sldId id="2257" r:id="rId33"/>
    <p:sldId id="2258" r:id="rId34"/>
    <p:sldId id="2259" r:id="rId35"/>
    <p:sldId id="2260" r:id="rId36"/>
    <p:sldId id="2261" r:id="rId37"/>
    <p:sldId id="2262" r:id="rId38"/>
    <p:sldId id="2263" r:id="rId39"/>
    <p:sldId id="2264" r:id="rId40"/>
    <p:sldId id="2265" r:id="rId41"/>
    <p:sldId id="2266" r:id="rId42"/>
    <p:sldId id="2267" r:id="rId43"/>
    <p:sldId id="2268" r:id="rId44"/>
    <p:sldId id="2269" r:id="rId45"/>
    <p:sldId id="2270" r:id="rId46"/>
    <p:sldId id="2271" r:id="rId47"/>
    <p:sldId id="2272" r:id="rId48"/>
    <p:sldId id="2273" r:id="rId49"/>
    <p:sldId id="2274" r:id="rId50"/>
    <p:sldId id="2275" r:id="rId51"/>
    <p:sldId id="2276" r:id="rId52"/>
    <p:sldId id="2277" r:id="rId53"/>
    <p:sldId id="2278" r:id="rId54"/>
    <p:sldId id="2279" r:id="rId55"/>
    <p:sldId id="2280" r:id="rId56"/>
    <p:sldId id="2281" r:id="rId57"/>
    <p:sldId id="2282" r:id="rId58"/>
    <p:sldId id="2283" r:id="rId59"/>
    <p:sldId id="2284" r:id="rId60"/>
    <p:sldId id="2285" r:id="rId61"/>
    <p:sldId id="2286" r:id="rId62"/>
    <p:sldId id="2287" r:id="rId63"/>
    <p:sldId id="2288" r:id="rId64"/>
    <p:sldId id="2289" r:id="rId65"/>
    <p:sldId id="2290" r:id="rId66"/>
    <p:sldId id="2291" r:id="rId67"/>
    <p:sldId id="2292" r:id="rId68"/>
    <p:sldId id="2410" r:id="rId69"/>
    <p:sldId id="2409" r:id="rId70"/>
    <p:sldId id="2293" r:id="rId71"/>
    <p:sldId id="2294" r:id="rId72"/>
    <p:sldId id="2295" r:id="rId73"/>
    <p:sldId id="2296" r:id="rId74"/>
    <p:sldId id="2297" r:id="rId75"/>
    <p:sldId id="2298" r:id="rId76"/>
    <p:sldId id="2299" r:id="rId77"/>
    <p:sldId id="2300" r:id="rId78"/>
    <p:sldId id="2301" r:id="rId79"/>
    <p:sldId id="2302" r:id="rId80"/>
    <p:sldId id="2303" r:id="rId81"/>
    <p:sldId id="2304" r:id="rId82"/>
    <p:sldId id="2305" r:id="rId83"/>
    <p:sldId id="2306" r:id="rId84"/>
    <p:sldId id="2307" r:id="rId85"/>
    <p:sldId id="2308" r:id="rId86"/>
    <p:sldId id="2309" r:id="rId87"/>
    <p:sldId id="2310" r:id="rId88"/>
    <p:sldId id="2311" r:id="rId89"/>
    <p:sldId id="2312" r:id="rId90"/>
    <p:sldId id="2313" r:id="rId91"/>
    <p:sldId id="2314" r:id="rId92"/>
    <p:sldId id="2315" r:id="rId93"/>
    <p:sldId id="2316" r:id="rId94"/>
    <p:sldId id="2317" r:id="rId95"/>
    <p:sldId id="2318" r:id="rId96"/>
    <p:sldId id="2319" r:id="rId97"/>
    <p:sldId id="2320" r:id="rId98"/>
    <p:sldId id="2321" r:id="rId99"/>
    <p:sldId id="2322" r:id="rId100"/>
    <p:sldId id="2323" r:id="rId101"/>
    <p:sldId id="2324" r:id="rId102"/>
    <p:sldId id="2325" r:id="rId103"/>
    <p:sldId id="2326" r:id="rId104"/>
    <p:sldId id="2327" r:id="rId105"/>
    <p:sldId id="2328" r:id="rId106"/>
    <p:sldId id="2329" r:id="rId107"/>
    <p:sldId id="2330" r:id="rId108"/>
    <p:sldId id="2331" r:id="rId109"/>
    <p:sldId id="2332" r:id="rId110"/>
    <p:sldId id="2333" r:id="rId111"/>
    <p:sldId id="2334" r:id="rId112"/>
    <p:sldId id="2335" r:id="rId113"/>
    <p:sldId id="2336" r:id="rId114"/>
    <p:sldId id="2337" r:id="rId115"/>
    <p:sldId id="2338" r:id="rId116"/>
    <p:sldId id="2339" r:id="rId117"/>
    <p:sldId id="2340" r:id="rId118"/>
    <p:sldId id="2341" r:id="rId119"/>
    <p:sldId id="2342" r:id="rId120"/>
    <p:sldId id="2343" r:id="rId121"/>
    <p:sldId id="2344" r:id="rId122"/>
    <p:sldId id="2345" r:id="rId123"/>
    <p:sldId id="2346" r:id="rId124"/>
    <p:sldId id="2347" r:id="rId125"/>
    <p:sldId id="2348" r:id="rId126"/>
    <p:sldId id="2349" r:id="rId127"/>
    <p:sldId id="2350" r:id="rId128"/>
    <p:sldId id="2351" r:id="rId129"/>
    <p:sldId id="2352" r:id="rId130"/>
    <p:sldId id="2353" r:id="rId131"/>
    <p:sldId id="2354" r:id="rId132"/>
    <p:sldId id="2355" r:id="rId133"/>
    <p:sldId id="2356" r:id="rId134"/>
    <p:sldId id="2357" r:id="rId135"/>
    <p:sldId id="2358" r:id="rId136"/>
    <p:sldId id="2359" r:id="rId137"/>
    <p:sldId id="2360" r:id="rId138"/>
    <p:sldId id="2361" r:id="rId139"/>
    <p:sldId id="2362" r:id="rId140"/>
    <p:sldId id="2363" r:id="rId141"/>
    <p:sldId id="2364" r:id="rId142"/>
    <p:sldId id="2365" r:id="rId143"/>
    <p:sldId id="2366" r:id="rId144"/>
    <p:sldId id="2367" r:id="rId145"/>
    <p:sldId id="2368" r:id="rId146"/>
    <p:sldId id="2369" r:id="rId147"/>
    <p:sldId id="2370" r:id="rId148"/>
    <p:sldId id="2371" r:id="rId149"/>
    <p:sldId id="2372" r:id="rId150"/>
    <p:sldId id="2373" r:id="rId151"/>
    <p:sldId id="2374" r:id="rId152"/>
    <p:sldId id="2375" r:id="rId153"/>
    <p:sldId id="2376" r:id="rId154"/>
    <p:sldId id="2377" r:id="rId155"/>
    <p:sldId id="2378" r:id="rId156"/>
    <p:sldId id="2379" r:id="rId157"/>
    <p:sldId id="2380" r:id="rId158"/>
    <p:sldId id="2381" r:id="rId159"/>
    <p:sldId id="2382" r:id="rId160"/>
    <p:sldId id="2383" r:id="rId161"/>
    <p:sldId id="2384" r:id="rId162"/>
    <p:sldId id="2385" r:id="rId163"/>
    <p:sldId id="2386" r:id="rId164"/>
    <p:sldId id="2387" r:id="rId165"/>
    <p:sldId id="2388" r:id="rId166"/>
    <p:sldId id="2389" r:id="rId167"/>
    <p:sldId id="2390" r:id="rId168"/>
    <p:sldId id="2391" r:id="rId169"/>
    <p:sldId id="2392" r:id="rId170"/>
    <p:sldId id="2393" r:id="rId171"/>
    <p:sldId id="2394" r:id="rId172"/>
    <p:sldId id="2395" r:id="rId173"/>
    <p:sldId id="2396" r:id="rId174"/>
    <p:sldId id="2397" r:id="rId175"/>
    <p:sldId id="2398" r:id="rId176"/>
    <p:sldId id="2399" r:id="rId177"/>
    <p:sldId id="2400" r:id="rId178"/>
    <p:sldId id="2401" r:id="rId179"/>
    <p:sldId id="2402" r:id="rId180"/>
    <p:sldId id="2403" r:id="rId181"/>
    <p:sldId id="2404" r:id="rId182"/>
    <p:sldId id="2405" r:id="rId183"/>
    <p:sldId id="2406" r:id="rId184"/>
    <p:sldId id="2407" r:id="rId185"/>
    <p:sldId id="2408" r:id="rId186"/>
    <p:sldId id="1972" r:id="rId187"/>
  </p:sldIdLst>
  <p:sldSz cx="12192000" cy="6858000"/>
  <p:notesSz cx="6858000" cy="9144000"/>
  <p:custDataLst>
    <p:tags r:id="rId19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290746858@qq.com" initials="1"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1902" autoAdjust="0"/>
  </p:normalViewPr>
  <p:slideViewPr>
    <p:cSldViewPr snapToGrid="0">
      <p:cViewPr varScale="1">
        <p:scale>
          <a:sx n="90" d="100"/>
          <a:sy n="90" d="100"/>
        </p:scale>
        <p:origin x="444" y="96"/>
      </p:cViewPr>
      <p:guideLst/>
    </p:cSldViewPr>
  </p:slideViewPr>
  <p:notesTextViewPr>
    <p:cViewPr>
      <p:scale>
        <a:sx n="1" d="1"/>
        <a:sy n="1" d="1"/>
      </p:scale>
      <p:origin x="0" y="0"/>
    </p:cViewPr>
  </p:notesTextViewPr>
  <p:sorterViewPr>
    <p:cViewPr>
      <p:scale>
        <a:sx n="100" d="100"/>
        <a:sy n="100" d="100"/>
      </p:scale>
      <p:origin x="0" y="-89472"/>
    </p:cViewPr>
  </p:sorter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87E7F7-16FD-453C-8E97-A03E356E7A9C}" type="datetimeFigureOut">
              <a:rPr lang="zh-CN" altLang="en-US" smtClean="0"/>
              <a:t>2023/5/21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F736A5-4C20-4E34-9802-604BF653F38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D38BB7-5260-4D8F-98E0-4C9A9127479C}" type="datetimeFigureOut">
              <a:rPr lang="zh-CN" altLang="en-US" smtClean="0"/>
              <a:t>2023/5/21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E256B-C009-4799-B73C-64AF5F963E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59</a:t>
            </a:fld>
            <a:endParaRPr lang="en-US" altLang="zh-CN" sz="1200" dirty="0"/>
          </a:p>
        </p:txBody>
      </p:sp>
      <p:sp>
        <p:nvSpPr>
          <p:cNvPr id="63490" name="Rectangle 2"/>
          <p:cNvSpPr>
            <a:spLocks noGrp="1" noRot="1" noChangeAspect="1" noTextEdit="1"/>
          </p:cNvSpPr>
          <p:nvPr>
            <p:ph type="sldImg"/>
          </p:nvPr>
        </p:nvSpPr>
        <p:spPr/>
      </p:sp>
      <p:sp>
        <p:nvSpPr>
          <p:cNvPr id="63491"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60</a:t>
            </a:fld>
            <a:endParaRPr lang="en-US" altLang="zh-CN" sz="1200" dirty="0"/>
          </a:p>
        </p:txBody>
      </p:sp>
      <p:sp>
        <p:nvSpPr>
          <p:cNvPr id="65538" name="Rectangle 2"/>
          <p:cNvSpPr>
            <a:spLocks noGrp="1" noRot="1" noChangeAspect="1" noTextEdit="1"/>
          </p:cNvSpPr>
          <p:nvPr>
            <p:ph type="sldImg"/>
          </p:nvPr>
        </p:nvSpPr>
        <p:spPr/>
      </p:sp>
      <p:sp>
        <p:nvSpPr>
          <p:cNvPr id="65539"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txBox="1">
            <a:spLocks noGrp="1"/>
          </p:cNvSpPr>
          <p:nvPr>
            <p:ph type="sldNum" sz="quarter"/>
          </p:nvPr>
        </p:nvSpPr>
        <p:spPr>
          <a:xfrm>
            <a:off x="3886200" y="8686800"/>
            <a:ext cx="2971800" cy="457200"/>
          </a:xfrm>
          <a:prstGeom prst="rect">
            <a:avLst/>
          </a:prstGeom>
          <a:noFill/>
          <a:ln w="9525">
            <a:noFill/>
          </a:ln>
        </p:spPr>
        <p:txBody>
          <a:bodyPr vert="horz" wrap="square" lIns="91440" tIns="45720" rIns="91440" bIns="45720" anchor="b" anchorCtr="0"/>
          <a:lstStyle/>
          <a:p>
            <a:pPr lvl="0" algn="r"/>
            <a:fld id="{9A0DB2DC-4C9A-4742-B13C-FB6460FD3503}" type="slidenum">
              <a:rPr lang="en-US" altLang="zh-CN" sz="1200" dirty="0"/>
              <a:t>61</a:t>
            </a:fld>
            <a:endParaRPr lang="en-US" altLang="zh-CN" sz="1200" dirty="0"/>
          </a:p>
        </p:txBody>
      </p:sp>
      <p:sp>
        <p:nvSpPr>
          <p:cNvPr id="67586" name="Rectangle 2"/>
          <p:cNvSpPr>
            <a:spLocks noGrp="1" noRot="1" noChangeAspect="1" noTextEdit="1"/>
          </p:cNvSpPr>
          <p:nvPr>
            <p:ph type="sldImg"/>
          </p:nvPr>
        </p:nvSpPr>
        <p:spPr/>
      </p:sp>
      <p:sp>
        <p:nvSpPr>
          <p:cNvPr id="67587"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F8FE4F3-FBD7-4E78-BFB2-7AFDDBA8507A}"/>
              </a:ext>
            </a:extLst>
          </p:cNvPr>
          <p:cNvSpPr/>
          <p:nvPr/>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8" name="图片 7">
            <a:extLst>
              <a:ext uri="{FF2B5EF4-FFF2-40B4-BE49-F238E27FC236}">
                <a16:creationId xmlns:a16="http://schemas.microsoft.com/office/drawing/2014/main" id="{C1291E1B-1B1C-43F9-8044-F12C15F4516B}"/>
              </a:ext>
            </a:extLst>
          </p:cNvPr>
          <p:cNvPicPr>
            <a:picLocks noChangeAspect="1"/>
          </p:cNvPicPr>
          <p:nvPr/>
        </p:nvPicPr>
        <p:blipFill rotWithShape="1">
          <a:blip r:embed="rId2">
            <a:extLst>
              <a:ext uri="{28A0092B-C50C-407E-A947-70E740481C1C}">
                <a14:useLocalDpi xmlns:a14="http://schemas.microsoft.com/office/drawing/2010/main" val="0"/>
              </a:ext>
            </a:extLst>
          </a:blip>
          <a:srcRect b="18475"/>
          <a:stretch/>
        </p:blipFill>
        <p:spPr>
          <a:xfrm>
            <a:off x="4659060" y="390508"/>
            <a:ext cx="7705266" cy="6467492"/>
          </a:xfrm>
          <a:prstGeom prst="rect">
            <a:avLst/>
          </a:prstGeom>
        </p:spPr>
      </p:pic>
      <p:grpSp>
        <p:nvGrpSpPr>
          <p:cNvPr id="9" name="组合 8">
            <a:extLst>
              <a:ext uri="{FF2B5EF4-FFF2-40B4-BE49-F238E27FC236}">
                <a16:creationId xmlns:a16="http://schemas.microsoft.com/office/drawing/2014/main" id="{E970AF22-0143-429E-97F3-C76F1527902F}"/>
              </a:ext>
            </a:extLst>
          </p:cNvPr>
          <p:cNvGrpSpPr/>
          <p:nvPr/>
        </p:nvGrpSpPr>
        <p:grpSpPr>
          <a:xfrm>
            <a:off x="5759485" y="1"/>
            <a:ext cx="6432515" cy="6858000"/>
            <a:chOff x="5183286" y="1"/>
            <a:chExt cx="7008715" cy="6858000"/>
          </a:xfrm>
        </p:grpSpPr>
        <p:sp>
          <p:nvSpPr>
            <p:cNvPr id="10" name="任意多边形: 形状 9">
              <a:extLst>
                <a:ext uri="{FF2B5EF4-FFF2-40B4-BE49-F238E27FC236}">
                  <a16:creationId xmlns:a16="http://schemas.microsoft.com/office/drawing/2014/main" id="{2A3418ED-7ADA-46BF-998A-A40196ED86A3}"/>
                </a:ext>
              </a:extLst>
            </p:cNvPr>
            <p:cNvSpPr/>
            <p:nvPr/>
          </p:nvSpPr>
          <p:spPr>
            <a:xfrm>
              <a:off x="5183286" y="1"/>
              <a:ext cx="7008715" cy="4567513"/>
            </a:xfrm>
            <a:custGeom>
              <a:avLst/>
              <a:gdLst>
                <a:gd name="connsiteX0" fmla="*/ 3512931 w 7008715"/>
                <a:gd name="connsiteY0" fmla="*/ 0 h 4567513"/>
                <a:gd name="connsiteX1" fmla="*/ 7008715 w 7008715"/>
                <a:gd name="connsiteY1" fmla="*/ 0 h 4567513"/>
                <a:gd name="connsiteX2" fmla="*/ 7008715 w 7008715"/>
                <a:gd name="connsiteY2" fmla="*/ 1718475 h 4567513"/>
                <a:gd name="connsiteX3" fmla="*/ 6993253 w 7008715"/>
                <a:gd name="connsiteY3" fmla="*/ 1726466 h 4567513"/>
                <a:gd name="connsiteX4" fmla="*/ 1758713 w 7008715"/>
                <a:gd name="connsiteY4" fmla="*/ 4239121 h 4567513"/>
                <a:gd name="connsiteX5" fmla="*/ 2737919 w 7008715"/>
                <a:gd name="connsiteY5" fmla="*/ 4453320 h 4567513"/>
                <a:gd name="connsiteX6" fmla="*/ 1077527 w 7008715"/>
                <a:gd name="connsiteY6" fmla="*/ 4367640 h 4567513"/>
                <a:gd name="connsiteX7" fmla="*/ 98321 w 7008715"/>
                <a:gd name="connsiteY7" fmla="*/ 2782567 h 4567513"/>
                <a:gd name="connsiteX8" fmla="*/ 98321 w 7008715"/>
                <a:gd name="connsiteY8" fmla="*/ 2268489 h 4567513"/>
                <a:gd name="connsiteX9" fmla="*/ 3327304 w 7008715"/>
                <a:gd name="connsiteY9" fmla="*/ 131854 h 4567513"/>
                <a:gd name="connsiteX10" fmla="*/ 3512931 w 7008715"/>
                <a:gd name="connsiteY10" fmla="*/ 0 h 456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8715" h="4567513">
                  <a:moveTo>
                    <a:pt x="3512931" y="0"/>
                  </a:moveTo>
                  <a:lnTo>
                    <a:pt x="7008715" y="0"/>
                  </a:lnTo>
                  <a:lnTo>
                    <a:pt x="7008715" y="1718475"/>
                  </a:lnTo>
                  <a:lnTo>
                    <a:pt x="6993253" y="1726466"/>
                  </a:lnTo>
                  <a:cubicBezTo>
                    <a:pt x="5772657" y="2350822"/>
                    <a:pt x="1907723" y="4164151"/>
                    <a:pt x="1758713" y="4239121"/>
                  </a:cubicBezTo>
                  <a:cubicBezTo>
                    <a:pt x="1418120" y="4453320"/>
                    <a:pt x="2737919" y="4453320"/>
                    <a:pt x="2737919" y="4453320"/>
                  </a:cubicBezTo>
                  <a:cubicBezTo>
                    <a:pt x="1290397" y="4753198"/>
                    <a:pt x="1077527" y="4367640"/>
                    <a:pt x="1077527" y="4367640"/>
                  </a:cubicBezTo>
                  <a:cubicBezTo>
                    <a:pt x="1077527" y="4367640"/>
                    <a:pt x="183470" y="2911086"/>
                    <a:pt x="98321" y="2782567"/>
                  </a:cubicBezTo>
                  <a:cubicBezTo>
                    <a:pt x="13173" y="2654047"/>
                    <a:pt x="-71975" y="2397009"/>
                    <a:pt x="98321" y="2268489"/>
                  </a:cubicBezTo>
                  <a:cubicBezTo>
                    <a:pt x="1396833" y="1454533"/>
                    <a:pt x="2461186" y="742321"/>
                    <a:pt x="3327304" y="131854"/>
                  </a:cubicBezTo>
                  <a:lnTo>
                    <a:pt x="3512931" y="0"/>
                  </a:lnTo>
                  <a:close/>
                </a:path>
              </a:pathLst>
            </a:cu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a:extLst>
                <a:ext uri="{FF2B5EF4-FFF2-40B4-BE49-F238E27FC236}">
                  <a16:creationId xmlns:a16="http://schemas.microsoft.com/office/drawing/2014/main" id="{F337095B-C156-443E-AB6A-41B77B8BFDD9}"/>
                </a:ext>
              </a:extLst>
            </p:cNvPr>
            <p:cNvSpPr/>
            <p:nvPr/>
          </p:nvSpPr>
          <p:spPr>
            <a:xfrm>
              <a:off x="7012774" y="2844808"/>
              <a:ext cx="5179227" cy="4013193"/>
            </a:xfrm>
            <a:custGeom>
              <a:avLst/>
              <a:gdLst>
                <a:gd name="connsiteX0" fmla="*/ 4074350 w 5179227"/>
                <a:gd name="connsiteY0" fmla="*/ 3 h 4013193"/>
                <a:gd name="connsiteX1" fmla="*/ 5159191 w 5179227"/>
                <a:gd name="connsiteY1" fmla="*/ 662803 h 4013193"/>
                <a:gd name="connsiteX2" fmla="*/ 5179227 w 5179227"/>
                <a:gd name="connsiteY2" fmla="*/ 793125 h 4013193"/>
                <a:gd name="connsiteX3" fmla="*/ 5179227 w 5179227"/>
                <a:gd name="connsiteY3" fmla="*/ 1717072 h 4013193"/>
                <a:gd name="connsiteX4" fmla="*/ 5156428 w 5179227"/>
                <a:gd name="connsiteY4" fmla="*/ 1748736 h 4013193"/>
                <a:gd name="connsiteX5" fmla="*/ 4952539 w 5179227"/>
                <a:gd name="connsiteY5" fmla="*/ 1899515 h 4013193"/>
                <a:gd name="connsiteX6" fmla="*/ 1842103 w 5179227"/>
                <a:gd name="connsiteY6" fmla="*/ 3143275 h 4013193"/>
                <a:gd name="connsiteX7" fmla="*/ 1939023 w 5179227"/>
                <a:gd name="connsiteY7" fmla="*/ 3965534 h 4013193"/>
                <a:gd name="connsiteX8" fmla="*/ 1944641 w 5179227"/>
                <a:gd name="connsiteY8" fmla="*/ 4013193 h 4013193"/>
                <a:gd name="connsiteX9" fmla="*/ 1019104 w 5179227"/>
                <a:gd name="connsiteY9" fmla="*/ 4013193 h 4013193"/>
                <a:gd name="connsiteX10" fmla="*/ 944709 w 5179227"/>
                <a:gd name="connsiteY10" fmla="*/ 3902783 h 4013193"/>
                <a:gd name="connsiteX11" fmla="*/ 95146 w 5179227"/>
                <a:gd name="connsiteY11" fmla="*/ 2628616 h 4013193"/>
                <a:gd name="connsiteX12" fmla="*/ 137755 w 5179227"/>
                <a:gd name="connsiteY12" fmla="*/ 2242621 h 4013193"/>
                <a:gd name="connsiteX13" fmla="*/ 4356017 w 5179227"/>
                <a:gd name="connsiteY13" fmla="*/ 355537 h 4013193"/>
                <a:gd name="connsiteX14" fmla="*/ 3674277 w 5179227"/>
                <a:gd name="connsiteY14" fmla="*/ 12431 h 4013193"/>
                <a:gd name="connsiteX15" fmla="*/ 4074350 w 5179227"/>
                <a:gd name="connsiteY15" fmla="*/ 3 h 401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9227" h="4013193">
                  <a:moveTo>
                    <a:pt x="4074350" y="3"/>
                  </a:moveTo>
                  <a:cubicBezTo>
                    <a:pt x="4868227" y="-753"/>
                    <a:pt x="5071826" y="182146"/>
                    <a:pt x="5159191" y="662803"/>
                  </a:cubicBezTo>
                  <a:lnTo>
                    <a:pt x="5179227" y="793125"/>
                  </a:lnTo>
                  <a:lnTo>
                    <a:pt x="5179227" y="1717072"/>
                  </a:lnTo>
                  <a:lnTo>
                    <a:pt x="5156428" y="1748736"/>
                  </a:lnTo>
                  <a:cubicBezTo>
                    <a:pt x="5069047" y="1849255"/>
                    <a:pt x="4952539" y="1899515"/>
                    <a:pt x="4952539" y="1899515"/>
                  </a:cubicBezTo>
                  <a:cubicBezTo>
                    <a:pt x="4952539" y="1899515"/>
                    <a:pt x="4952539" y="1899515"/>
                    <a:pt x="1842103" y="3143275"/>
                  </a:cubicBezTo>
                  <a:cubicBezTo>
                    <a:pt x="1842103" y="3143275"/>
                    <a:pt x="1842103" y="3143275"/>
                    <a:pt x="1939023" y="3965534"/>
                  </a:cubicBezTo>
                  <a:lnTo>
                    <a:pt x="1944641" y="4013193"/>
                  </a:lnTo>
                  <a:lnTo>
                    <a:pt x="1019104" y="4013193"/>
                  </a:lnTo>
                  <a:lnTo>
                    <a:pt x="944709" y="3902783"/>
                  </a:lnTo>
                  <a:cubicBezTo>
                    <a:pt x="507585" y="3253679"/>
                    <a:pt x="113788" y="2666143"/>
                    <a:pt x="95146" y="2628616"/>
                  </a:cubicBezTo>
                  <a:cubicBezTo>
                    <a:pt x="52537" y="2542839"/>
                    <a:pt x="-117898" y="2371286"/>
                    <a:pt x="137755" y="2242621"/>
                  </a:cubicBezTo>
                  <a:cubicBezTo>
                    <a:pt x="521233" y="2028180"/>
                    <a:pt x="4057756" y="484202"/>
                    <a:pt x="4356017" y="355537"/>
                  </a:cubicBezTo>
                  <a:cubicBezTo>
                    <a:pt x="4824713" y="98207"/>
                    <a:pt x="3674277" y="12431"/>
                    <a:pt x="3674277" y="12431"/>
                  </a:cubicBezTo>
                  <a:cubicBezTo>
                    <a:pt x="3822076" y="4389"/>
                    <a:pt x="3954895" y="117"/>
                    <a:pt x="4074350" y="3"/>
                  </a:cubicBezTo>
                  <a:close/>
                </a:path>
              </a:pathLst>
            </a:custGeom>
            <a:gradFill>
              <a:gsLst>
                <a:gs pos="0">
                  <a:srgbClr val="006DFE"/>
                </a:gs>
                <a:gs pos="35000">
                  <a:srgbClr val="005EDD"/>
                </a:gs>
                <a:gs pos="57000">
                  <a:srgbClr val="0054C5">
                    <a:alpha val="50000"/>
                  </a:srgbClr>
                </a:gs>
                <a:gs pos="96000">
                  <a:srgbClr val="004098">
                    <a:alpha val="1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2" name="任意多边形: 形状 11">
            <a:extLst>
              <a:ext uri="{FF2B5EF4-FFF2-40B4-BE49-F238E27FC236}">
                <a16:creationId xmlns:a16="http://schemas.microsoft.com/office/drawing/2014/main" id="{0ACF1252-B2AA-4319-ACCA-AB178624AAE4}"/>
              </a:ext>
            </a:extLst>
          </p:cNvPr>
          <p:cNvSpPr/>
          <p:nvPr/>
        </p:nvSpPr>
        <p:spPr>
          <a:xfrm>
            <a:off x="1" y="0"/>
            <a:ext cx="4393365" cy="2562966"/>
          </a:xfrm>
          <a:custGeom>
            <a:avLst/>
            <a:gdLst>
              <a:gd name="connsiteX0" fmla="*/ 0 w 4393365"/>
              <a:gd name="connsiteY0" fmla="*/ 0 h 2562966"/>
              <a:gd name="connsiteX1" fmla="*/ 4373283 w 4393365"/>
              <a:gd name="connsiteY1" fmla="*/ 0 h 2562966"/>
              <a:gd name="connsiteX2" fmla="*/ 4390155 w 4393365"/>
              <a:gd name="connsiteY2" fmla="*/ 162023 h 2562966"/>
              <a:gd name="connsiteX3" fmla="*/ 2461195 w 4393365"/>
              <a:gd name="connsiteY3" fmla="*/ 2535554 h 2562966"/>
              <a:gd name="connsiteX4" fmla="*/ 60909 w 4393365"/>
              <a:gd name="connsiteY4" fmla="*/ 1285707 h 2562966"/>
              <a:gd name="connsiteX5" fmla="*/ 0 w 4393365"/>
              <a:gd name="connsiteY5" fmla="*/ 1143976 h 2562966"/>
              <a:gd name="connsiteX6" fmla="*/ 0 w 4393365"/>
              <a:gd name="connsiteY6" fmla="*/ 0 h 256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365" h="2562966">
                <a:moveTo>
                  <a:pt x="0" y="0"/>
                </a:moveTo>
                <a:lnTo>
                  <a:pt x="4373283" y="0"/>
                </a:lnTo>
                <a:lnTo>
                  <a:pt x="4390155" y="162023"/>
                </a:lnTo>
                <a:cubicBezTo>
                  <a:pt x="4451445" y="1317250"/>
                  <a:pt x="3628940" y="2354031"/>
                  <a:pt x="2461195" y="2535554"/>
                </a:cubicBezTo>
                <a:cubicBezTo>
                  <a:pt x="1449151" y="2692875"/>
                  <a:pt x="489176" y="2159399"/>
                  <a:pt x="60909" y="1285707"/>
                </a:cubicBezTo>
                <a:lnTo>
                  <a:pt x="0" y="1143976"/>
                </a:lnTo>
                <a:lnTo>
                  <a:pt x="0" y="0"/>
                </a:lnTo>
                <a:close/>
              </a:path>
            </a:pathLst>
          </a:custGeom>
          <a:gradFill>
            <a:gsLst>
              <a:gs pos="0">
                <a:srgbClr val="006DFE">
                  <a:alpha val="84000"/>
                </a:srgbClr>
              </a:gs>
              <a:gs pos="77000">
                <a:srgbClr val="0054C5">
                  <a:alpha val="0"/>
                </a:srgbClr>
              </a:gs>
              <a:gs pos="100000">
                <a:srgbClr val="004098">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1F6F5B98-3C5E-47C2-95F3-34D0F36790F7}"/>
              </a:ext>
            </a:extLst>
          </p:cNvPr>
          <p:cNvSpPr/>
          <p:nvPr/>
        </p:nvSpPr>
        <p:spPr>
          <a:xfrm>
            <a:off x="1" y="1230068"/>
            <a:ext cx="4054555" cy="5627932"/>
          </a:xfrm>
          <a:custGeom>
            <a:avLst/>
            <a:gdLst>
              <a:gd name="connsiteX0" fmla="*/ 967811 w 4054555"/>
              <a:gd name="connsiteY0" fmla="*/ 63 h 5627932"/>
              <a:gd name="connsiteX1" fmla="*/ 1585515 w 4054555"/>
              <a:gd name="connsiteY1" fmla="*/ 58903 h 5627932"/>
              <a:gd name="connsiteX2" fmla="*/ 3995653 w 4054555"/>
              <a:gd name="connsiteY2" fmla="*/ 3658825 h 5627932"/>
              <a:gd name="connsiteX3" fmla="*/ 2694848 w 4054555"/>
              <a:gd name="connsiteY3" fmla="*/ 5609462 h 5627932"/>
              <a:gd name="connsiteX4" fmla="*/ 2664192 w 4054555"/>
              <a:gd name="connsiteY4" fmla="*/ 5627932 h 5627932"/>
              <a:gd name="connsiteX5" fmla="*/ 0 w 4054555"/>
              <a:gd name="connsiteY5" fmla="*/ 5627932 h 5627932"/>
              <a:gd name="connsiteX6" fmla="*/ 0 w 4054555"/>
              <a:gd name="connsiteY6" fmla="*/ 167770 h 5627932"/>
              <a:gd name="connsiteX7" fmla="*/ 81340 w 4054555"/>
              <a:gd name="connsiteY7" fmla="*/ 138033 h 5627932"/>
              <a:gd name="connsiteX8" fmla="*/ 967811 w 4054555"/>
              <a:gd name="connsiteY8" fmla="*/ 63 h 562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4555" h="5627932">
                <a:moveTo>
                  <a:pt x="967811" y="63"/>
                </a:moveTo>
                <a:cubicBezTo>
                  <a:pt x="1171356" y="-1240"/>
                  <a:pt x="1378061" y="17835"/>
                  <a:pt x="1585515" y="58903"/>
                </a:cubicBezTo>
                <a:cubicBezTo>
                  <a:pt x="3245147" y="387453"/>
                  <a:pt x="4324203" y="1999194"/>
                  <a:pt x="3995653" y="3658825"/>
                </a:cubicBezTo>
                <a:cubicBezTo>
                  <a:pt x="3831378" y="4488641"/>
                  <a:pt x="3346306" y="5173313"/>
                  <a:pt x="2694848" y="5609462"/>
                </a:cubicBezTo>
                <a:lnTo>
                  <a:pt x="2664192" y="5627932"/>
                </a:lnTo>
                <a:lnTo>
                  <a:pt x="0" y="5627932"/>
                </a:lnTo>
                <a:lnTo>
                  <a:pt x="0" y="167770"/>
                </a:lnTo>
                <a:lnTo>
                  <a:pt x="81340" y="138033"/>
                </a:lnTo>
                <a:cubicBezTo>
                  <a:pt x="364289" y="49826"/>
                  <a:pt x="662494" y="2019"/>
                  <a:pt x="967811" y="63"/>
                </a:cubicBezTo>
                <a:close/>
              </a:path>
            </a:pathLst>
          </a:custGeom>
          <a:gradFill>
            <a:gsLst>
              <a:gs pos="0">
                <a:srgbClr val="006DFE"/>
              </a:gs>
              <a:gs pos="81000">
                <a:srgbClr val="0054C5">
                  <a:alpha val="0"/>
                </a:srgbClr>
              </a:gs>
              <a:gs pos="100000">
                <a:srgbClr val="004098">
                  <a:alpha val="0"/>
                </a:srgbClr>
              </a:gs>
            </a:gsLst>
            <a:lin ang="10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a:extLst>
              <a:ext uri="{FF2B5EF4-FFF2-40B4-BE49-F238E27FC236}">
                <a16:creationId xmlns:a16="http://schemas.microsoft.com/office/drawing/2014/main" id="{CD3A9CCB-0B08-4AD0-958A-7DAD77808379}"/>
              </a:ext>
            </a:extLst>
          </p:cNvPr>
          <p:cNvSpPr/>
          <p:nvPr/>
        </p:nvSpPr>
        <p:spPr>
          <a:xfrm>
            <a:off x="0" y="2414402"/>
            <a:ext cx="4259641" cy="1892300"/>
          </a:xfrm>
          <a:custGeom>
            <a:avLst/>
            <a:gdLst>
              <a:gd name="connsiteX0" fmla="*/ 0 w 4259641"/>
              <a:gd name="connsiteY0" fmla="*/ 0 h 1892300"/>
              <a:gd name="connsiteX1" fmla="*/ 3313491 w 4259641"/>
              <a:gd name="connsiteY1" fmla="*/ 0 h 1892300"/>
              <a:gd name="connsiteX2" fmla="*/ 4259641 w 4259641"/>
              <a:gd name="connsiteY2" fmla="*/ 946150 h 1892300"/>
              <a:gd name="connsiteX3" fmla="*/ 3313491 w 4259641"/>
              <a:gd name="connsiteY3" fmla="*/ 1892300 h 1892300"/>
              <a:gd name="connsiteX4" fmla="*/ 0 w 4259641"/>
              <a:gd name="connsiteY4" fmla="*/ 1892300 h 189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41" h="1892300">
                <a:moveTo>
                  <a:pt x="0" y="0"/>
                </a:moveTo>
                <a:lnTo>
                  <a:pt x="3313491" y="0"/>
                </a:lnTo>
                <a:cubicBezTo>
                  <a:pt x="3836035" y="0"/>
                  <a:pt x="4259641" y="423606"/>
                  <a:pt x="4259641" y="946150"/>
                </a:cubicBezTo>
                <a:cubicBezTo>
                  <a:pt x="4259641" y="1468694"/>
                  <a:pt x="3836035" y="1892300"/>
                  <a:pt x="3313491" y="1892300"/>
                </a:cubicBezTo>
                <a:lnTo>
                  <a:pt x="0" y="1892300"/>
                </a:lnTo>
                <a:close/>
              </a:path>
            </a:pathLst>
          </a:custGeom>
          <a:gradFill>
            <a:gsLst>
              <a:gs pos="0">
                <a:schemeClr val="bg1"/>
              </a:gs>
              <a:gs pos="64000">
                <a:schemeClr val="bg1"/>
              </a:gs>
              <a:gs pos="100000">
                <a:srgbClr val="9BC6FF"/>
              </a:gs>
            </a:gsLst>
            <a:lin ang="10800000" scaled="0"/>
          </a:gradFill>
          <a:ln>
            <a:noFill/>
          </a:ln>
          <a:effectLst>
            <a:outerShdw blurRad="393700" dist="38100" dir="10920000" algn="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5" name="Group 4">
            <a:extLst>
              <a:ext uri="{FF2B5EF4-FFF2-40B4-BE49-F238E27FC236}">
                <a16:creationId xmlns:a16="http://schemas.microsoft.com/office/drawing/2014/main" id="{BD87BBF2-C0DC-4385-9FDF-7473BA2C3D89}"/>
              </a:ext>
            </a:extLst>
          </p:cNvPr>
          <p:cNvGrpSpPr>
            <a:grpSpLocks noChangeAspect="1"/>
          </p:cNvGrpSpPr>
          <p:nvPr/>
        </p:nvGrpSpPr>
        <p:grpSpPr bwMode="auto">
          <a:xfrm>
            <a:off x="973878" y="2806449"/>
            <a:ext cx="2329889" cy="1077069"/>
            <a:chOff x="3113" y="1825"/>
            <a:chExt cx="1445" cy="668"/>
          </a:xfrm>
        </p:grpSpPr>
        <p:sp>
          <p:nvSpPr>
            <p:cNvPr id="16" name="Freeform 5">
              <a:extLst>
                <a:ext uri="{FF2B5EF4-FFF2-40B4-BE49-F238E27FC236}">
                  <a16:creationId xmlns:a16="http://schemas.microsoft.com/office/drawing/2014/main" id="{618B825D-7EC6-4492-8D99-0624D9ADE7DF}"/>
                </a:ext>
              </a:extLst>
            </p:cNvPr>
            <p:cNvSpPr>
              <a:spLocks/>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
              <a:extLst>
                <a:ext uri="{FF2B5EF4-FFF2-40B4-BE49-F238E27FC236}">
                  <a16:creationId xmlns:a16="http://schemas.microsoft.com/office/drawing/2014/main" id="{DEC1027F-4977-4D3C-95A9-1E73B40434AA}"/>
                </a:ext>
              </a:extLst>
            </p:cNvPr>
            <p:cNvSpPr>
              <a:spLocks/>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26D851E4-CBCA-4F24-9E6A-80666BBD5BAD}"/>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
              <a:extLst>
                <a:ext uri="{FF2B5EF4-FFF2-40B4-BE49-F238E27FC236}">
                  <a16:creationId xmlns:a16="http://schemas.microsoft.com/office/drawing/2014/main" id="{5F980C03-1956-443A-A5A0-F450A8B51B4B}"/>
                </a:ext>
              </a:extLst>
            </p:cNvPr>
            <p:cNvSpPr>
              <a:spLocks/>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C6DFD1A6-8856-43C9-93E6-4813593EABFA}"/>
                </a:ext>
              </a:extLst>
            </p:cNvPr>
            <p:cNvSpPr>
              <a:spLocks/>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0">
              <a:extLst>
                <a:ext uri="{FF2B5EF4-FFF2-40B4-BE49-F238E27FC236}">
                  <a16:creationId xmlns:a16="http://schemas.microsoft.com/office/drawing/2014/main" id="{723986D6-0CAF-4B06-A35E-0CC8706FDB01}"/>
                </a:ext>
              </a:extLst>
            </p:cNvPr>
            <p:cNvSpPr>
              <a:spLocks/>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
              <a:extLst>
                <a:ext uri="{FF2B5EF4-FFF2-40B4-BE49-F238E27FC236}">
                  <a16:creationId xmlns:a16="http://schemas.microsoft.com/office/drawing/2014/main" id="{F939C58B-D83F-49EB-A75A-E5EE035D4D8A}"/>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
              <a:extLst>
                <a:ext uri="{FF2B5EF4-FFF2-40B4-BE49-F238E27FC236}">
                  <a16:creationId xmlns:a16="http://schemas.microsoft.com/office/drawing/2014/main" id="{BA998291-4C19-4BEE-92E5-7815CEC0C141}"/>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3">
              <a:extLst>
                <a:ext uri="{FF2B5EF4-FFF2-40B4-BE49-F238E27FC236}">
                  <a16:creationId xmlns:a16="http://schemas.microsoft.com/office/drawing/2014/main" id="{EAB2FA50-D489-4210-B935-F068A2A4A315}"/>
                </a:ext>
              </a:extLst>
            </p:cNvPr>
            <p:cNvSpPr>
              <a:spLocks/>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4">
              <a:extLst>
                <a:ext uri="{FF2B5EF4-FFF2-40B4-BE49-F238E27FC236}">
                  <a16:creationId xmlns:a16="http://schemas.microsoft.com/office/drawing/2014/main" id="{A98AF7AF-0A68-46BC-A996-64A7C2F6C9BD}"/>
                </a:ext>
              </a:extLst>
            </p:cNvPr>
            <p:cNvSpPr>
              <a:spLocks/>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
              <a:extLst>
                <a:ext uri="{FF2B5EF4-FFF2-40B4-BE49-F238E27FC236}">
                  <a16:creationId xmlns:a16="http://schemas.microsoft.com/office/drawing/2014/main" id="{E5D3F817-EF30-492D-A7C7-CB65AD182C26}"/>
                </a:ext>
              </a:extLst>
            </p:cNvPr>
            <p:cNvSpPr>
              <a:spLocks/>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7" name="Freeform 16">
              <a:extLst>
                <a:ext uri="{FF2B5EF4-FFF2-40B4-BE49-F238E27FC236}">
                  <a16:creationId xmlns:a16="http://schemas.microsoft.com/office/drawing/2014/main" id="{5432062F-A163-4962-B767-4084E134A7E7}"/>
                </a:ext>
              </a:extLst>
            </p:cNvPr>
            <p:cNvSpPr>
              <a:spLocks/>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a:extLst>
                <a:ext uri="{FF2B5EF4-FFF2-40B4-BE49-F238E27FC236}">
                  <a16:creationId xmlns:a16="http://schemas.microsoft.com/office/drawing/2014/main" id="{8C613A14-F431-4E0E-AED2-5CB17ACB06C8}"/>
                </a:ext>
              </a:extLst>
            </p:cNvPr>
            <p:cNvSpPr>
              <a:spLocks/>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a:extLst>
                <a:ext uri="{FF2B5EF4-FFF2-40B4-BE49-F238E27FC236}">
                  <a16:creationId xmlns:a16="http://schemas.microsoft.com/office/drawing/2014/main" id="{39CBAE34-FE86-4C47-89E5-BCD2E072A2EE}"/>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a:extLst>
                <a:ext uri="{FF2B5EF4-FFF2-40B4-BE49-F238E27FC236}">
                  <a16:creationId xmlns:a16="http://schemas.microsoft.com/office/drawing/2014/main" id="{870158C2-6CED-484B-83EC-7A36D8B6CD82}"/>
                </a:ext>
              </a:extLst>
            </p:cNvPr>
            <p:cNvSpPr>
              <a:spLocks/>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a:extLst>
                <a:ext uri="{FF2B5EF4-FFF2-40B4-BE49-F238E27FC236}">
                  <a16:creationId xmlns:a16="http://schemas.microsoft.com/office/drawing/2014/main" id="{F9A37E43-7ED3-4B9C-971B-FE808F615F32}"/>
                </a:ext>
              </a:extLst>
            </p:cNvPr>
            <p:cNvSpPr>
              <a:spLocks/>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a:extLst>
                <a:ext uri="{FF2B5EF4-FFF2-40B4-BE49-F238E27FC236}">
                  <a16:creationId xmlns:a16="http://schemas.microsoft.com/office/drawing/2014/main" id="{E3F7F8A1-1935-4D9F-AA8E-A33EE1952B47}"/>
                </a:ext>
              </a:extLst>
            </p:cNvPr>
            <p:cNvSpPr>
              <a:spLocks/>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a:extLst>
                <a:ext uri="{FF2B5EF4-FFF2-40B4-BE49-F238E27FC236}">
                  <a16:creationId xmlns:a16="http://schemas.microsoft.com/office/drawing/2014/main" id="{8BB383A6-96B8-4352-9417-EAC45338886E}"/>
                </a:ext>
              </a:extLst>
            </p:cNvPr>
            <p:cNvSpPr>
              <a:spLocks/>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a:extLst>
                <a:ext uri="{FF2B5EF4-FFF2-40B4-BE49-F238E27FC236}">
                  <a16:creationId xmlns:a16="http://schemas.microsoft.com/office/drawing/2014/main" id="{6B5AE53F-7D0D-4881-B224-4C3736BCC371}"/>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4">
              <a:extLst>
                <a:ext uri="{FF2B5EF4-FFF2-40B4-BE49-F238E27FC236}">
                  <a16:creationId xmlns:a16="http://schemas.microsoft.com/office/drawing/2014/main" id="{D363A070-28E5-43A1-9379-6AD453AF7A37}"/>
                </a:ext>
              </a:extLst>
            </p:cNvPr>
            <p:cNvSpPr>
              <a:spLocks/>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5">
              <a:extLst>
                <a:ext uri="{FF2B5EF4-FFF2-40B4-BE49-F238E27FC236}">
                  <a16:creationId xmlns:a16="http://schemas.microsoft.com/office/drawing/2014/main" id="{F0937A41-6680-493F-A322-DE508DBA5BB5}"/>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6">
              <a:extLst>
                <a:ext uri="{FF2B5EF4-FFF2-40B4-BE49-F238E27FC236}">
                  <a16:creationId xmlns:a16="http://schemas.microsoft.com/office/drawing/2014/main" id="{B833A386-F779-4C3A-AE1B-6E90C74CD632}"/>
                </a:ext>
              </a:extLst>
            </p:cNvPr>
            <p:cNvSpPr>
              <a:spLocks/>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8" name="Freeform 27">
              <a:extLst>
                <a:ext uri="{FF2B5EF4-FFF2-40B4-BE49-F238E27FC236}">
                  <a16:creationId xmlns:a16="http://schemas.microsoft.com/office/drawing/2014/main" id="{76047AB9-757F-48C4-B9A3-F2413EF43EB8}"/>
                </a:ext>
              </a:extLst>
            </p:cNvPr>
            <p:cNvSpPr>
              <a:spLocks/>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标题 1">
            <a:extLst>
              <a:ext uri="{FF2B5EF4-FFF2-40B4-BE49-F238E27FC236}">
                <a16:creationId xmlns:a16="http://schemas.microsoft.com/office/drawing/2014/main" id="{9CD0AACD-84FC-4A48-983B-65C194B613E0}"/>
              </a:ext>
            </a:extLst>
          </p:cNvPr>
          <p:cNvSpPr>
            <a:spLocks noGrp="1"/>
          </p:cNvSpPr>
          <p:nvPr>
            <p:ph type="ctrTitle"/>
          </p:nvPr>
        </p:nvSpPr>
        <p:spPr>
          <a:xfrm>
            <a:off x="4904956" y="1905660"/>
            <a:ext cx="6282997" cy="1767629"/>
          </a:xfrm>
        </p:spPr>
        <p:txBody>
          <a:bodyPr anchor="ctr">
            <a:normAutofit/>
          </a:bodyPr>
          <a:lstStyle>
            <a:lvl1pPr algn="ctr">
              <a:lnSpc>
                <a:spcPct val="100000"/>
              </a:lnSpc>
              <a:defRPr sz="450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41" name="矩形 40">
            <a:extLst>
              <a:ext uri="{FF2B5EF4-FFF2-40B4-BE49-F238E27FC236}">
                <a16:creationId xmlns:a16="http://schemas.microsoft.com/office/drawing/2014/main" id="{FA263D5D-AA3A-4D7D-91E2-5569632B49F2}"/>
              </a:ext>
            </a:extLst>
          </p:cNvPr>
          <p:cNvSpPr/>
          <p:nvPr/>
        </p:nvSpPr>
        <p:spPr>
          <a:xfrm>
            <a:off x="8535396" y="5857606"/>
            <a:ext cx="242951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i="0" u="none" strike="noStrike" kern="1200" cap="none" spc="4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南京烽火星空通信发展有限公司 </a:t>
            </a:r>
            <a:r>
              <a:rPr lang="en-US" altLang="zh-CN" sz="1100" spc="40" dirty="0">
                <a:solidFill>
                  <a:schemeClr val="bg1"/>
                </a:solidFill>
                <a:latin typeface="微软雅黑 Light" panose="020B0502040204020203" pitchFamily="34" charset="-122"/>
                <a:ea typeface="微软雅黑 Light" panose="020B0502040204020203" pitchFamily="34" charset="-122"/>
              </a:rPr>
              <a:t> &gt;</a:t>
            </a:r>
            <a:endParaRPr kumimoji="0" lang="zh-CN" altLang="en-US" sz="1100" i="0" u="none" strike="noStrike" kern="1200" cap="none" spc="4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sp>
        <p:nvSpPr>
          <p:cNvPr id="44" name="任意多边形: 形状 43">
            <a:extLst>
              <a:ext uri="{FF2B5EF4-FFF2-40B4-BE49-F238E27FC236}">
                <a16:creationId xmlns:a16="http://schemas.microsoft.com/office/drawing/2014/main" id="{9F39D4BB-6120-49A3-83EE-52C7A9F03479}"/>
              </a:ext>
            </a:extLst>
          </p:cNvPr>
          <p:cNvSpPr/>
          <p:nvPr/>
        </p:nvSpPr>
        <p:spPr>
          <a:xfrm>
            <a:off x="5263424" y="5925047"/>
            <a:ext cx="3286869" cy="135443"/>
          </a:xfrm>
          <a:custGeom>
            <a:avLst/>
            <a:gdLst/>
            <a:ahLst/>
            <a:cxnLst/>
            <a:rect l="l" t="t" r="r" b="b"/>
            <a:pathLst>
              <a:path w="3286869" h="135443">
                <a:moveTo>
                  <a:pt x="3267595" y="89083"/>
                </a:moveTo>
                <a:lnTo>
                  <a:pt x="3286869" y="89083"/>
                </a:lnTo>
                <a:lnTo>
                  <a:pt x="3286869" y="107835"/>
                </a:lnTo>
                <a:lnTo>
                  <a:pt x="3267595" y="107835"/>
                </a:lnTo>
                <a:close/>
                <a:moveTo>
                  <a:pt x="2933179" y="89083"/>
                </a:moveTo>
                <a:lnTo>
                  <a:pt x="2952452" y="89083"/>
                </a:lnTo>
                <a:cubicBezTo>
                  <a:pt x="2952452" y="92208"/>
                  <a:pt x="2952452" y="97591"/>
                  <a:pt x="2952452" y="105231"/>
                </a:cubicBezTo>
                <a:cubicBezTo>
                  <a:pt x="2952799" y="118774"/>
                  <a:pt x="2947069" y="128845"/>
                  <a:pt x="2935262" y="135443"/>
                </a:cubicBezTo>
                <a:lnTo>
                  <a:pt x="2930574" y="129192"/>
                </a:lnTo>
                <a:cubicBezTo>
                  <a:pt x="2939256" y="123983"/>
                  <a:pt x="2943597" y="116864"/>
                  <a:pt x="2943597" y="107835"/>
                </a:cubicBezTo>
                <a:lnTo>
                  <a:pt x="2933179" y="107835"/>
                </a:lnTo>
                <a:close/>
                <a:moveTo>
                  <a:pt x="2886596" y="89083"/>
                </a:moveTo>
                <a:lnTo>
                  <a:pt x="2905869" y="89083"/>
                </a:lnTo>
                <a:lnTo>
                  <a:pt x="2905869" y="107835"/>
                </a:lnTo>
                <a:lnTo>
                  <a:pt x="2886596" y="107835"/>
                </a:lnTo>
                <a:close/>
                <a:moveTo>
                  <a:pt x="872356" y="59912"/>
                </a:moveTo>
                <a:lnTo>
                  <a:pt x="872356" y="96375"/>
                </a:lnTo>
                <a:lnTo>
                  <a:pt x="902047" y="96375"/>
                </a:lnTo>
                <a:cubicBezTo>
                  <a:pt x="917327" y="96375"/>
                  <a:pt x="924967" y="89951"/>
                  <a:pt x="924967" y="77102"/>
                </a:cubicBezTo>
                <a:cubicBezTo>
                  <a:pt x="924272" y="65990"/>
                  <a:pt x="916285" y="60260"/>
                  <a:pt x="901005" y="59912"/>
                </a:cubicBezTo>
                <a:close/>
                <a:moveTo>
                  <a:pt x="1925538" y="15636"/>
                </a:moveTo>
                <a:cubicBezTo>
                  <a:pt x="1924496" y="18761"/>
                  <a:pt x="1923454" y="21887"/>
                  <a:pt x="1922413" y="25012"/>
                </a:cubicBezTo>
                <a:cubicBezTo>
                  <a:pt x="1922065" y="25707"/>
                  <a:pt x="1916683" y="39597"/>
                  <a:pt x="1906265" y="66684"/>
                </a:cubicBezTo>
                <a:lnTo>
                  <a:pt x="1945332" y="66684"/>
                </a:lnTo>
                <a:cubicBezTo>
                  <a:pt x="1934914" y="39597"/>
                  <a:pt x="1929532" y="25707"/>
                  <a:pt x="1929184" y="25012"/>
                </a:cubicBezTo>
                <a:cubicBezTo>
                  <a:pt x="1929184" y="24665"/>
                  <a:pt x="1929011" y="23970"/>
                  <a:pt x="1928663" y="22929"/>
                </a:cubicBezTo>
                <a:cubicBezTo>
                  <a:pt x="1926927" y="18761"/>
                  <a:pt x="1926059" y="16331"/>
                  <a:pt x="1926059" y="15636"/>
                </a:cubicBezTo>
                <a:close/>
                <a:moveTo>
                  <a:pt x="153888" y="15636"/>
                </a:moveTo>
                <a:cubicBezTo>
                  <a:pt x="152846" y="18761"/>
                  <a:pt x="151805" y="21887"/>
                  <a:pt x="150763" y="25012"/>
                </a:cubicBezTo>
                <a:cubicBezTo>
                  <a:pt x="150415" y="25707"/>
                  <a:pt x="145033" y="39597"/>
                  <a:pt x="134615" y="66684"/>
                </a:cubicBezTo>
                <a:lnTo>
                  <a:pt x="173682" y="66684"/>
                </a:lnTo>
                <a:cubicBezTo>
                  <a:pt x="163264" y="39597"/>
                  <a:pt x="157882" y="25707"/>
                  <a:pt x="157534" y="25012"/>
                </a:cubicBezTo>
                <a:cubicBezTo>
                  <a:pt x="157534" y="24665"/>
                  <a:pt x="157361" y="23970"/>
                  <a:pt x="157014" y="22929"/>
                </a:cubicBezTo>
                <a:cubicBezTo>
                  <a:pt x="155277" y="18761"/>
                  <a:pt x="154409" y="16331"/>
                  <a:pt x="154409" y="15636"/>
                </a:cubicBezTo>
                <a:close/>
                <a:moveTo>
                  <a:pt x="3177406" y="15115"/>
                </a:moveTo>
                <a:lnTo>
                  <a:pt x="3177406" y="95854"/>
                </a:lnTo>
                <a:lnTo>
                  <a:pt x="3196158" y="95854"/>
                </a:lnTo>
                <a:cubicBezTo>
                  <a:pt x="3221509" y="95854"/>
                  <a:pt x="3234183" y="82137"/>
                  <a:pt x="3234183" y="54703"/>
                </a:cubicBezTo>
                <a:cubicBezTo>
                  <a:pt x="3233489" y="29006"/>
                  <a:pt x="3220814" y="15810"/>
                  <a:pt x="3196158" y="15115"/>
                </a:cubicBezTo>
                <a:close/>
                <a:moveTo>
                  <a:pt x="2111127" y="14594"/>
                </a:moveTo>
                <a:lnTo>
                  <a:pt x="2111127" y="51057"/>
                </a:lnTo>
                <a:lnTo>
                  <a:pt x="2140818" y="51057"/>
                </a:lnTo>
                <a:cubicBezTo>
                  <a:pt x="2157487" y="51057"/>
                  <a:pt x="2165647" y="44980"/>
                  <a:pt x="2165300" y="32826"/>
                </a:cubicBezTo>
                <a:cubicBezTo>
                  <a:pt x="2165300" y="20671"/>
                  <a:pt x="2157139" y="14594"/>
                  <a:pt x="2140818" y="14594"/>
                </a:cubicBezTo>
                <a:close/>
                <a:moveTo>
                  <a:pt x="2006352" y="14594"/>
                </a:moveTo>
                <a:lnTo>
                  <a:pt x="2006352" y="51057"/>
                </a:lnTo>
                <a:lnTo>
                  <a:pt x="2036043" y="51057"/>
                </a:lnTo>
                <a:cubicBezTo>
                  <a:pt x="2052712" y="51057"/>
                  <a:pt x="2060872" y="44980"/>
                  <a:pt x="2060525" y="32826"/>
                </a:cubicBezTo>
                <a:cubicBezTo>
                  <a:pt x="2060525" y="20671"/>
                  <a:pt x="2052364" y="14594"/>
                  <a:pt x="2036043" y="14594"/>
                </a:cubicBezTo>
                <a:close/>
                <a:moveTo>
                  <a:pt x="1082427" y="14594"/>
                </a:moveTo>
                <a:lnTo>
                  <a:pt x="1082427" y="51057"/>
                </a:lnTo>
                <a:lnTo>
                  <a:pt x="1112118" y="51057"/>
                </a:lnTo>
                <a:cubicBezTo>
                  <a:pt x="1128787" y="51057"/>
                  <a:pt x="1136948" y="44980"/>
                  <a:pt x="1136600" y="32826"/>
                </a:cubicBezTo>
                <a:cubicBezTo>
                  <a:pt x="1136600" y="20671"/>
                  <a:pt x="1128440" y="14594"/>
                  <a:pt x="1112118" y="14594"/>
                </a:cubicBezTo>
                <a:close/>
                <a:moveTo>
                  <a:pt x="2818135" y="14073"/>
                </a:moveTo>
                <a:cubicBezTo>
                  <a:pt x="2796257" y="15810"/>
                  <a:pt x="2784624" y="29700"/>
                  <a:pt x="2783235" y="55745"/>
                </a:cubicBezTo>
                <a:cubicBezTo>
                  <a:pt x="2784276" y="81443"/>
                  <a:pt x="2795736" y="95160"/>
                  <a:pt x="2817614" y="96896"/>
                </a:cubicBezTo>
                <a:cubicBezTo>
                  <a:pt x="2839839" y="95854"/>
                  <a:pt x="2851472" y="82137"/>
                  <a:pt x="2852514" y="55745"/>
                </a:cubicBezTo>
                <a:cubicBezTo>
                  <a:pt x="2851472" y="29700"/>
                  <a:pt x="2840012" y="15810"/>
                  <a:pt x="2818135" y="14073"/>
                </a:cubicBezTo>
                <a:close/>
                <a:moveTo>
                  <a:pt x="1332235" y="14073"/>
                </a:moveTo>
                <a:cubicBezTo>
                  <a:pt x="1310357" y="15810"/>
                  <a:pt x="1298724" y="29700"/>
                  <a:pt x="1297335" y="55745"/>
                </a:cubicBezTo>
                <a:cubicBezTo>
                  <a:pt x="1298376" y="81443"/>
                  <a:pt x="1309836" y="95160"/>
                  <a:pt x="1331714" y="96896"/>
                </a:cubicBezTo>
                <a:cubicBezTo>
                  <a:pt x="1353939" y="95854"/>
                  <a:pt x="1365572" y="82137"/>
                  <a:pt x="1366614" y="55745"/>
                </a:cubicBezTo>
                <a:cubicBezTo>
                  <a:pt x="1365572" y="29700"/>
                  <a:pt x="1354113" y="15810"/>
                  <a:pt x="1332235" y="14073"/>
                </a:cubicBezTo>
                <a:close/>
                <a:moveTo>
                  <a:pt x="872356" y="14073"/>
                </a:moveTo>
                <a:lnTo>
                  <a:pt x="872356" y="46890"/>
                </a:lnTo>
                <a:lnTo>
                  <a:pt x="898922" y="46890"/>
                </a:lnTo>
                <a:cubicBezTo>
                  <a:pt x="913160" y="46543"/>
                  <a:pt x="920452" y="40813"/>
                  <a:pt x="920799" y="29700"/>
                </a:cubicBezTo>
                <a:cubicBezTo>
                  <a:pt x="920452" y="19282"/>
                  <a:pt x="913160" y="14073"/>
                  <a:pt x="898922" y="14073"/>
                </a:cubicBezTo>
                <a:close/>
                <a:moveTo>
                  <a:pt x="3161258" y="1572"/>
                </a:moveTo>
                <a:lnTo>
                  <a:pt x="3196679" y="1572"/>
                </a:lnTo>
                <a:cubicBezTo>
                  <a:pt x="3232447" y="2266"/>
                  <a:pt x="3250679" y="19977"/>
                  <a:pt x="3251373" y="54703"/>
                </a:cubicBezTo>
                <a:cubicBezTo>
                  <a:pt x="3252068" y="91166"/>
                  <a:pt x="3234010" y="109051"/>
                  <a:pt x="3197200" y="108356"/>
                </a:cubicBezTo>
                <a:lnTo>
                  <a:pt x="3161258" y="108356"/>
                </a:lnTo>
                <a:close/>
                <a:moveTo>
                  <a:pt x="3057674" y="1572"/>
                </a:moveTo>
                <a:lnTo>
                  <a:pt x="3147268" y="1572"/>
                </a:lnTo>
                <a:lnTo>
                  <a:pt x="3147268" y="15115"/>
                </a:lnTo>
                <a:lnTo>
                  <a:pt x="3110805" y="15115"/>
                </a:lnTo>
                <a:lnTo>
                  <a:pt x="3110805" y="108356"/>
                </a:lnTo>
                <a:lnTo>
                  <a:pt x="3094657" y="108356"/>
                </a:lnTo>
                <a:lnTo>
                  <a:pt x="3094657" y="15115"/>
                </a:lnTo>
                <a:lnTo>
                  <a:pt x="3057674" y="15115"/>
                </a:lnTo>
                <a:close/>
                <a:moveTo>
                  <a:pt x="2980283" y="1572"/>
                </a:moveTo>
                <a:lnTo>
                  <a:pt x="2996431" y="1572"/>
                </a:lnTo>
                <a:lnTo>
                  <a:pt x="2996431" y="95854"/>
                </a:lnTo>
                <a:lnTo>
                  <a:pt x="3053209" y="95854"/>
                </a:lnTo>
                <a:lnTo>
                  <a:pt x="3053209" y="108356"/>
                </a:lnTo>
                <a:lnTo>
                  <a:pt x="2980283" y="108356"/>
                </a:lnTo>
                <a:close/>
                <a:moveTo>
                  <a:pt x="2502619" y="1572"/>
                </a:moveTo>
                <a:lnTo>
                  <a:pt x="2521371" y="1572"/>
                </a:lnTo>
                <a:cubicBezTo>
                  <a:pt x="2530400" y="14768"/>
                  <a:pt x="2539776" y="28832"/>
                  <a:pt x="2549500" y="43765"/>
                </a:cubicBezTo>
                <a:cubicBezTo>
                  <a:pt x="2549847" y="44112"/>
                  <a:pt x="2550715" y="45501"/>
                  <a:pt x="2552104" y="47932"/>
                </a:cubicBezTo>
                <a:cubicBezTo>
                  <a:pt x="2553494" y="50015"/>
                  <a:pt x="2554362" y="51404"/>
                  <a:pt x="2554709" y="52099"/>
                </a:cubicBezTo>
                <a:cubicBezTo>
                  <a:pt x="2556445" y="49321"/>
                  <a:pt x="2558182" y="46716"/>
                  <a:pt x="2559918" y="44286"/>
                </a:cubicBezTo>
                <a:cubicBezTo>
                  <a:pt x="2561307" y="41855"/>
                  <a:pt x="2570509" y="27617"/>
                  <a:pt x="2587526" y="1572"/>
                </a:cubicBezTo>
                <a:lnTo>
                  <a:pt x="2606278" y="1572"/>
                </a:lnTo>
                <a:lnTo>
                  <a:pt x="2562002" y="64601"/>
                </a:lnTo>
                <a:lnTo>
                  <a:pt x="2562002" y="108356"/>
                </a:lnTo>
                <a:lnTo>
                  <a:pt x="2545854" y="108356"/>
                </a:lnTo>
                <a:lnTo>
                  <a:pt x="2545854" y="64601"/>
                </a:lnTo>
                <a:close/>
                <a:moveTo>
                  <a:pt x="2408783" y="1572"/>
                </a:moveTo>
                <a:lnTo>
                  <a:pt x="2424931" y="1572"/>
                </a:lnTo>
                <a:lnTo>
                  <a:pt x="2424931" y="58350"/>
                </a:lnTo>
                <a:lnTo>
                  <a:pt x="2479625" y="1572"/>
                </a:lnTo>
                <a:lnTo>
                  <a:pt x="2500982" y="1572"/>
                </a:lnTo>
                <a:lnTo>
                  <a:pt x="2456185" y="46890"/>
                </a:lnTo>
                <a:lnTo>
                  <a:pt x="2504107" y="108356"/>
                </a:lnTo>
                <a:lnTo>
                  <a:pt x="2482751" y="108356"/>
                </a:lnTo>
                <a:lnTo>
                  <a:pt x="2446288" y="57308"/>
                </a:lnTo>
                <a:lnTo>
                  <a:pt x="2424931" y="78665"/>
                </a:lnTo>
                <a:lnTo>
                  <a:pt x="2424931" y="108356"/>
                </a:lnTo>
                <a:lnTo>
                  <a:pt x="2408783" y="108356"/>
                </a:lnTo>
                <a:close/>
                <a:moveTo>
                  <a:pt x="2188294" y="1572"/>
                </a:moveTo>
                <a:lnTo>
                  <a:pt x="2207046" y="1572"/>
                </a:lnTo>
                <a:cubicBezTo>
                  <a:pt x="2216075" y="14768"/>
                  <a:pt x="2225452" y="28832"/>
                  <a:pt x="2235175" y="43765"/>
                </a:cubicBezTo>
                <a:cubicBezTo>
                  <a:pt x="2235522" y="44112"/>
                  <a:pt x="2236390" y="45501"/>
                  <a:pt x="2237779" y="47932"/>
                </a:cubicBezTo>
                <a:cubicBezTo>
                  <a:pt x="2239168" y="50015"/>
                  <a:pt x="2240037" y="51404"/>
                  <a:pt x="2240384" y="52099"/>
                </a:cubicBezTo>
                <a:cubicBezTo>
                  <a:pt x="2242120" y="49321"/>
                  <a:pt x="2243857" y="46716"/>
                  <a:pt x="2245593" y="44286"/>
                </a:cubicBezTo>
                <a:cubicBezTo>
                  <a:pt x="2246982" y="41855"/>
                  <a:pt x="2256185" y="27617"/>
                  <a:pt x="2273201" y="1572"/>
                </a:cubicBezTo>
                <a:lnTo>
                  <a:pt x="2291953" y="1572"/>
                </a:lnTo>
                <a:lnTo>
                  <a:pt x="2247677" y="64601"/>
                </a:lnTo>
                <a:lnTo>
                  <a:pt x="2247677" y="108356"/>
                </a:lnTo>
                <a:lnTo>
                  <a:pt x="2231529" y="108356"/>
                </a:lnTo>
                <a:lnTo>
                  <a:pt x="2231529" y="64601"/>
                </a:lnTo>
                <a:close/>
                <a:moveTo>
                  <a:pt x="2094979" y="1572"/>
                </a:moveTo>
                <a:lnTo>
                  <a:pt x="2144464" y="1572"/>
                </a:lnTo>
                <a:cubicBezTo>
                  <a:pt x="2168425" y="2266"/>
                  <a:pt x="2181101" y="12511"/>
                  <a:pt x="2182490" y="32305"/>
                </a:cubicBezTo>
                <a:cubicBezTo>
                  <a:pt x="2182490" y="50363"/>
                  <a:pt x="2172593" y="60607"/>
                  <a:pt x="2152798" y="63038"/>
                </a:cubicBezTo>
                <a:lnTo>
                  <a:pt x="2189261" y="108356"/>
                </a:lnTo>
                <a:lnTo>
                  <a:pt x="2168425" y="108356"/>
                </a:lnTo>
                <a:lnTo>
                  <a:pt x="2135609" y="64080"/>
                </a:lnTo>
                <a:lnTo>
                  <a:pt x="2111127" y="64080"/>
                </a:lnTo>
                <a:lnTo>
                  <a:pt x="2111127" y="108356"/>
                </a:lnTo>
                <a:lnTo>
                  <a:pt x="2094979" y="108356"/>
                </a:lnTo>
                <a:close/>
                <a:moveTo>
                  <a:pt x="1990204" y="1572"/>
                </a:moveTo>
                <a:lnTo>
                  <a:pt x="2039689" y="1572"/>
                </a:lnTo>
                <a:cubicBezTo>
                  <a:pt x="2063651" y="2266"/>
                  <a:pt x="2076326" y="12511"/>
                  <a:pt x="2077715" y="32305"/>
                </a:cubicBezTo>
                <a:cubicBezTo>
                  <a:pt x="2077715" y="50363"/>
                  <a:pt x="2067818" y="60607"/>
                  <a:pt x="2048024" y="63038"/>
                </a:cubicBezTo>
                <a:lnTo>
                  <a:pt x="2084486" y="108356"/>
                </a:lnTo>
                <a:lnTo>
                  <a:pt x="2063651" y="108356"/>
                </a:lnTo>
                <a:lnTo>
                  <a:pt x="2030834" y="64080"/>
                </a:lnTo>
                <a:lnTo>
                  <a:pt x="2006352" y="64080"/>
                </a:lnTo>
                <a:lnTo>
                  <a:pt x="2006352" y="108356"/>
                </a:lnTo>
                <a:lnTo>
                  <a:pt x="1990204" y="108356"/>
                </a:lnTo>
                <a:close/>
                <a:moveTo>
                  <a:pt x="1916162" y="1572"/>
                </a:moveTo>
                <a:lnTo>
                  <a:pt x="1935435" y="1572"/>
                </a:lnTo>
                <a:lnTo>
                  <a:pt x="1978149" y="108356"/>
                </a:lnTo>
                <a:lnTo>
                  <a:pt x="1960438" y="108356"/>
                </a:lnTo>
                <a:lnTo>
                  <a:pt x="1949499" y="79707"/>
                </a:lnTo>
                <a:lnTo>
                  <a:pt x="1902098" y="79707"/>
                </a:lnTo>
                <a:lnTo>
                  <a:pt x="1891159" y="108356"/>
                </a:lnTo>
                <a:lnTo>
                  <a:pt x="1873448" y="108356"/>
                </a:lnTo>
                <a:close/>
                <a:moveTo>
                  <a:pt x="1781324" y="1572"/>
                </a:moveTo>
                <a:lnTo>
                  <a:pt x="1870918" y="1572"/>
                </a:lnTo>
                <a:lnTo>
                  <a:pt x="1870918" y="15115"/>
                </a:lnTo>
                <a:lnTo>
                  <a:pt x="1834455" y="15115"/>
                </a:lnTo>
                <a:lnTo>
                  <a:pt x="1834455" y="108356"/>
                </a:lnTo>
                <a:lnTo>
                  <a:pt x="1818307" y="108356"/>
                </a:lnTo>
                <a:lnTo>
                  <a:pt x="1818307" y="15115"/>
                </a:lnTo>
                <a:lnTo>
                  <a:pt x="1781324" y="15115"/>
                </a:lnTo>
                <a:close/>
                <a:moveTo>
                  <a:pt x="1532483" y="1572"/>
                </a:moveTo>
                <a:lnTo>
                  <a:pt x="1612181" y="1572"/>
                </a:lnTo>
                <a:lnTo>
                  <a:pt x="1612181" y="15115"/>
                </a:lnTo>
                <a:lnTo>
                  <a:pt x="1549152" y="15115"/>
                </a:lnTo>
                <a:lnTo>
                  <a:pt x="1549152" y="46890"/>
                </a:lnTo>
                <a:lnTo>
                  <a:pt x="1608534" y="46890"/>
                </a:lnTo>
                <a:lnTo>
                  <a:pt x="1608534" y="60433"/>
                </a:lnTo>
                <a:lnTo>
                  <a:pt x="1549152" y="60433"/>
                </a:lnTo>
                <a:lnTo>
                  <a:pt x="1549152" y="95334"/>
                </a:lnTo>
                <a:lnTo>
                  <a:pt x="1614264" y="95334"/>
                </a:lnTo>
                <a:lnTo>
                  <a:pt x="1614264" y="108356"/>
                </a:lnTo>
                <a:lnTo>
                  <a:pt x="1532483" y="108356"/>
                </a:lnTo>
                <a:close/>
                <a:moveTo>
                  <a:pt x="1395487" y="1572"/>
                </a:moveTo>
                <a:lnTo>
                  <a:pt x="1422053" y="1572"/>
                </a:lnTo>
                <a:lnTo>
                  <a:pt x="1452265" y="90645"/>
                </a:lnTo>
                <a:lnTo>
                  <a:pt x="1452786" y="90645"/>
                </a:lnTo>
                <a:lnTo>
                  <a:pt x="1481956" y="1572"/>
                </a:lnTo>
                <a:lnTo>
                  <a:pt x="1509043" y="1572"/>
                </a:lnTo>
                <a:lnTo>
                  <a:pt x="1509043" y="108356"/>
                </a:lnTo>
                <a:lnTo>
                  <a:pt x="1492895" y="108356"/>
                </a:lnTo>
                <a:lnTo>
                  <a:pt x="1492895" y="14594"/>
                </a:lnTo>
                <a:lnTo>
                  <a:pt x="1492374" y="14594"/>
                </a:lnTo>
                <a:cubicBezTo>
                  <a:pt x="1490290" y="22581"/>
                  <a:pt x="1479699" y="53835"/>
                  <a:pt x="1460599" y="108356"/>
                </a:cubicBezTo>
                <a:lnTo>
                  <a:pt x="1444972" y="108356"/>
                </a:lnTo>
                <a:lnTo>
                  <a:pt x="1411635" y="14594"/>
                </a:lnTo>
                <a:lnTo>
                  <a:pt x="1411114" y="14594"/>
                </a:lnTo>
                <a:lnTo>
                  <a:pt x="1411114" y="108356"/>
                </a:lnTo>
                <a:lnTo>
                  <a:pt x="1395487" y="108356"/>
                </a:lnTo>
                <a:close/>
                <a:moveTo>
                  <a:pt x="1171054" y="1572"/>
                </a:moveTo>
                <a:lnTo>
                  <a:pt x="1187202" y="1572"/>
                </a:lnTo>
                <a:lnTo>
                  <a:pt x="1187202" y="46890"/>
                </a:lnTo>
                <a:lnTo>
                  <a:pt x="1243980" y="46890"/>
                </a:lnTo>
                <a:lnTo>
                  <a:pt x="1243980" y="1572"/>
                </a:lnTo>
                <a:lnTo>
                  <a:pt x="1260648" y="1572"/>
                </a:lnTo>
                <a:lnTo>
                  <a:pt x="1260648" y="108356"/>
                </a:lnTo>
                <a:lnTo>
                  <a:pt x="1243980" y="108356"/>
                </a:lnTo>
                <a:lnTo>
                  <a:pt x="1243980" y="60954"/>
                </a:lnTo>
                <a:lnTo>
                  <a:pt x="1187202" y="60954"/>
                </a:lnTo>
                <a:lnTo>
                  <a:pt x="1187202" y="108356"/>
                </a:lnTo>
                <a:lnTo>
                  <a:pt x="1171054" y="108356"/>
                </a:lnTo>
                <a:close/>
                <a:moveTo>
                  <a:pt x="1066279" y="1572"/>
                </a:moveTo>
                <a:lnTo>
                  <a:pt x="1115764" y="1572"/>
                </a:lnTo>
                <a:cubicBezTo>
                  <a:pt x="1139726" y="2266"/>
                  <a:pt x="1152401" y="12511"/>
                  <a:pt x="1153790" y="32305"/>
                </a:cubicBezTo>
                <a:cubicBezTo>
                  <a:pt x="1153790" y="50363"/>
                  <a:pt x="1143893" y="60607"/>
                  <a:pt x="1124099" y="63038"/>
                </a:cubicBezTo>
                <a:lnTo>
                  <a:pt x="1160562" y="108356"/>
                </a:lnTo>
                <a:lnTo>
                  <a:pt x="1139726" y="108356"/>
                </a:lnTo>
                <a:lnTo>
                  <a:pt x="1106909" y="64080"/>
                </a:lnTo>
                <a:lnTo>
                  <a:pt x="1082427" y="64080"/>
                </a:lnTo>
                <a:lnTo>
                  <a:pt x="1082427" y="108356"/>
                </a:lnTo>
                <a:lnTo>
                  <a:pt x="1066279" y="108356"/>
                </a:lnTo>
                <a:close/>
                <a:moveTo>
                  <a:pt x="960983" y="1572"/>
                </a:moveTo>
                <a:lnTo>
                  <a:pt x="1040680" y="1572"/>
                </a:lnTo>
                <a:lnTo>
                  <a:pt x="1040680" y="15115"/>
                </a:lnTo>
                <a:lnTo>
                  <a:pt x="977652" y="15115"/>
                </a:lnTo>
                <a:lnTo>
                  <a:pt x="977652" y="46890"/>
                </a:lnTo>
                <a:lnTo>
                  <a:pt x="1037034" y="46890"/>
                </a:lnTo>
                <a:lnTo>
                  <a:pt x="1037034" y="60433"/>
                </a:lnTo>
                <a:lnTo>
                  <a:pt x="977652" y="60433"/>
                </a:lnTo>
                <a:lnTo>
                  <a:pt x="977652" y="95334"/>
                </a:lnTo>
                <a:lnTo>
                  <a:pt x="1042764" y="95334"/>
                </a:lnTo>
                <a:lnTo>
                  <a:pt x="1042764" y="108356"/>
                </a:lnTo>
                <a:lnTo>
                  <a:pt x="960983" y="108356"/>
                </a:lnTo>
                <a:close/>
                <a:moveTo>
                  <a:pt x="856208" y="1572"/>
                </a:moveTo>
                <a:lnTo>
                  <a:pt x="902047" y="1572"/>
                </a:lnTo>
                <a:cubicBezTo>
                  <a:pt x="924619" y="2266"/>
                  <a:pt x="936600" y="10774"/>
                  <a:pt x="937989" y="27096"/>
                </a:cubicBezTo>
                <a:cubicBezTo>
                  <a:pt x="937642" y="40639"/>
                  <a:pt x="930349" y="48974"/>
                  <a:pt x="916111" y="52099"/>
                </a:cubicBezTo>
                <a:cubicBezTo>
                  <a:pt x="916111" y="52099"/>
                  <a:pt x="916111" y="52273"/>
                  <a:pt x="916111" y="52620"/>
                </a:cubicBezTo>
                <a:cubicBezTo>
                  <a:pt x="932433" y="55398"/>
                  <a:pt x="941288" y="63906"/>
                  <a:pt x="942677" y="78144"/>
                </a:cubicBezTo>
                <a:cubicBezTo>
                  <a:pt x="942677" y="98285"/>
                  <a:pt x="930002" y="108356"/>
                  <a:pt x="904652" y="108356"/>
                </a:cubicBezTo>
                <a:lnTo>
                  <a:pt x="856208" y="108356"/>
                </a:lnTo>
                <a:close/>
                <a:moveTo>
                  <a:pt x="819150" y="1572"/>
                </a:moveTo>
                <a:lnTo>
                  <a:pt x="835298" y="1572"/>
                </a:lnTo>
                <a:lnTo>
                  <a:pt x="835298" y="108356"/>
                </a:lnTo>
                <a:lnTo>
                  <a:pt x="819150" y="108356"/>
                </a:lnTo>
                <a:close/>
                <a:moveTo>
                  <a:pt x="722858" y="1572"/>
                </a:moveTo>
                <a:lnTo>
                  <a:pt x="797347" y="1572"/>
                </a:lnTo>
                <a:lnTo>
                  <a:pt x="797347" y="15115"/>
                </a:lnTo>
                <a:lnTo>
                  <a:pt x="739527" y="15115"/>
                </a:lnTo>
                <a:lnTo>
                  <a:pt x="739527" y="48453"/>
                </a:lnTo>
                <a:lnTo>
                  <a:pt x="790054" y="48453"/>
                </a:lnTo>
                <a:lnTo>
                  <a:pt x="790054" y="61475"/>
                </a:lnTo>
                <a:lnTo>
                  <a:pt x="739527" y="61475"/>
                </a:lnTo>
                <a:lnTo>
                  <a:pt x="739527" y="108356"/>
                </a:lnTo>
                <a:lnTo>
                  <a:pt x="722858" y="108356"/>
                </a:lnTo>
                <a:close/>
                <a:moveTo>
                  <a:pt x="457200" y="1572"/>
                </a:moveTo>
                <a:lnTo>
                  <a:pt x="476473" y="1572"/>
                </a:lnTo>
                <a:lnTo>
                  <a:pt x="530646" y="89083"/>
                </a:lnTo>
                <a:lnTo>
                  <a:pt x="531167" y="89083"/>
                </a:lnTo>
                <a:lnTo>
                  <a:pt x="531167" y="1572"/>
                </a:lnTo>
                <a:lnTo>
                  <a:pt x="546794" y="1572"/>
                </a:lnTo>
                <a:lnTo>
                  <a:pt x="546794" y="108356"/>
                </a:lnTo>
                <a:lnTo>
                  <a:pt x="528042" y="108356"/>
                </a:lnTo>
                <a:lnTo>
                  <a:pt x="472827" y="20324"/>
                </a:lnTo>
                <a:lnTo>
                  <a:pt x="472827" y="108356"/>
                </a:lnTo>
                <a:lnTo>
                  <a:pt x="457200" y="108356"/>
                </a:lnTo>
                <a:close/>
                <a:moveTo>
                  <a:pt x="419100" y="1572"/>
                </a:moveTo>
                <a:lnTo>
                  <a:pt x="435248" y="1572"/>
                </a:lnTo>
                <a:lnTo>
                  <a:pt x="435248" y="108356"/>
                </a:lnTo>
                <a:lnTo>
                  <a:pt x="419100" y="108356"/>
                </a:lnTo>
                <a:close/>
                <a:moveTo>
                  <a:pt x="379214" y="1572"/>
                </a:moveTo>
                <a:lnTo>
                  <a:pt x="395362" y="1572"/>
                </a:lnTo>
                <a:lnTo>
                  <a:pt x="395362" y="71893"/>
                </a:lnTo>
                <a:cubicBezTo>
                  <a:pt x="395709" y="97591"/>
                  <a:pt x="384423" y="110266"/>
                  <a:pt x="361503" y="109919"/>
                </a:cubicBezTo>
                <a:cubicBezTo>
                  <a:pt x="339973" y="110266"/>
                  <a:pt x="327992" y="99153"/>
                  <a:pt x="325561" y="76581"/>
                </a:cubicBezTo>
                <a:lnTo>
                  <a:pt x="341188" y="72414"/>
                </a:lnTo>
                <a:cubicBezTo>
                  <a:pt x="341883" y="89083"/>
                  <a:pt x="348481" y="97244"/>
                  <a:pt x="360982" y="96896"/>
                </a:cubicBezTo>
                <a:cubicBezTo>
                  <a:pt x="373484" y="97244"/>
                  <a:pt x="379561" y="88736"/>
                  <a:pt x="379214" y="71372"/>
                </a:cubicBezTo>
                <a:close/>
                <a:moveTo>
                  <a:pt x="219075" y="1572"/>
                </a:moveTo>
                <a:lnTo>
                  <a:pt x="238348" y="1572"/>
                </a:lnTo>
                <a:lnTo>
                  <a:pt x="292521" y="89083"/>
                </a:lnTo>
                <a:lnTo>
                  <a:pt x="293042" y="89083"/>
                </a:lnTo>
                <a:lnTo>
                  <a:pt x="293042" y="1572"/>
                </a:lnTo>
                <a:lnTo>
                  <a:pt x="308669" y="1572"/>
                </a:lnTo>
                <a:lnTo>
                  <a:pt x="308669" y="108356"/>
                </a:lnTo>
                <a:lnTo>
                  <a:pt x="289917" y="108356"/>
                </a:lnTo>
                <a:lnTo>
                  <a:pt x="234702" y="20324"/>
                </a:lnTo>
                <a:lnTo>
                  <a:pt x="234702" y="108356"/>
                </a:lnTo>
                <a:lnTo>
                  <a:pt x="219075" y="108356"/>
                </a:lnTo>
                <a:close/>
                <a:moveTo>
                  <a:pt x="144512" y="1572"/>
                </a:moveTo>
                <a:lnTo>
                  <a:pt x="163785" y="1572"/>
                </a:lnTo>
                <a:lnTo>
                  <a:pt x="206499" y="108356"/>
                </a:lnTo>
                <a:lnTo>
                  <a:pt x="188788" y="108356"/>
                </a:lnTo>
                <a:lnTo>
                  <a:pt x="177849" y="79707"/>
                </a:lnTo>
                <a:lnTo>
                  <a:pt x="130448" y="79707"/>
                </a:lnTo>
                <a:lnTo>
                  <a:pt x="119509" y="108356"/>
                </a:lnTo>
                <a:lnTo>
                  <a:pt x="101798" y="108356"/>
                </a:lnTo>
                <a:close/>
                <a:moveTo>
                  <a:pt x="0" y="1572"/>
                </a:moveTo>
                <a:lnTo>
                  <a:pt x="19273" y="1572"/>
                </a:lnTo>
                <a:lnTo>
                  <a:pt x="73447" y="89083"/>
                </a:lnTo>
                <a:lnTo>
                  <a:pt x="73967" y="89083"/>
                </a:lnTo>
                <a:lnTo>
                  <a:pt x="73967" y="1572"/>
                </a:lnTo>
                <a:lnTo>
                  <a:pt x="89594" y="1572"/>
                </a:lnTo>
                <a:lnTo>
                  <a:pt x="89594" y="108356"/>
                </a:lnTo>
                <a:lnTo>
                  <a:pt x="70842" y="108356"/>
                </a:lnTo>
                <a:lnTo>
                  <a:pt x="15627" y="20324"/>
                </a:lnTo>
                <a:lnTo>
                  <a:pt x="15627" y="108356"/>
                </a:lnTo>
                <a:lnTo>
                  <a:pt x="0" y="108356"/>
                </a:lnTo>
                <a:close/>
                <a:moveTo>
                  <a:pt x="2818656" y="9"/>
                </a:moveTo>
                <a:cubicBezTo>
                  <a:pt x="2850951" y="2093"/>
                  <a:pt x="2868314" y="20671"/>
                  <a:pt x="2870745" y="55745"/>
                </a:cubicBezTo>
                <a:cubicBezTo>
                  <a:pt x="2869009" y="90125"/>
                  <a:pt x="2851472" y="108182"/>
                  <a:pt x="2818135" y="109919"/>
                </a:cubicBezTo>
                <a:cubicBezTo>
                  <a:pt x="2784797" y="108182"/>
                  <a:pt x="2767434" y="90125"/>
                  <a:pt x="2766045" y="55745"/>
                </a:cubicBezTo>
                <a:cubicBezTo>
                  <a:pt x="2767781" y="20324"/>
                  <a:pt x="2785318" y="1745"/>
                  <a:pt x="2818656" y="9"/>
                </a:cubicBezTo>
                <a:close/>
                <a:moveTo>
                  <a:pt x="2702793" y="9"/>
                </a:moveTo>
                <a:cubicBezTo>
                  <a:pt x="2725018" y="704"/>
                  <a:pt x="2739777" y="11295"/>
                  <a:pt x="2747069" y="31784"/>
                </a:cubicBezTo>
                <a:lnTo>
                  <a:pt x="2730921" y="35951"/>
                </a:lnTo>
                <a:cubicBezTo>
                  <a:pt x="2726754" y="22061"/>
                  <a:pt x="2717378" y="14768"/>
                  <a:pt x="2702793" y="14073"/>
                </a:cubicBezTo>
                <a:cubicBezTo>
                  <a:pt x="2682304" y="15462"/>
                  <a:pt x="2671365" y="29179"/>
                  <a:pt x="2669976" y="55224"/>
                </a:cubicBezTo>
                <a:cubicBezTo>
                  <a:pt x="2671018" y="81269"/>
                  <a:pt x="2681783" y="95160"/>
                  <a:pt x="2702272" y="96896"/>
                </a:cubicBezTo>
                <a:cubicBezTo>
                  <a:pt x="2718941" y="96549"/>
                  <a:pt x="2729012" y="87520"/>
                  <a:pt x="2732484" y="69810"/>
                </a:cubicBezTo>
                <a:lnTo>
                  <a:pt x="2748632" y="74498"/>
                </a:lnTo>
                <a:cubicBezTo>
                  <a:pt x="2743423" y="98112"/>
                  <a:pt x="2727970" y="109919"/>
                  <a:pt x="2702272" y="109919"/>
                </a:cubicBezTo>
                <a:cubicBezTo>
                  <a:pt x="2670671" y="108182"/>
                  <a:pt x="2654002" y="90125"/>
                  <a:pt x="2652266" y="55745"/>
                </a:cubicBezTo>
                <a:cubicBezTo>
                  <a:pt x="2654002" y="20671"/>
                  <a:pt x="2670844" y="2093"/>
                  <a:pt x="2702793" y="9"/>
                </a:cubicBezTo>
                <a:close/>
                <a:moveTo>
                  <a:pt x="2341513" y="9"/>
                </a:moveTo>
                <a:cubicBezTo>
                  <a:pt x="2365821" y="-338"/>
                  <a:pt x="2380059" y="9385"/>
                  <a:pt x="2384226" y="29179"/>
                </a:cubicBezTo>
                <a:lnTo>
                  <a:pt x="2368078" y="32826"/>
                </a:lnTo>
                <a:cubicBezTo>
                  <a:pt x="2365648" y="19977"/>
                  <a:pt x="2357140" y="13553"/>
                  <a:pt x="2342554" y="13553"/>
                </a:cubicBezTo>
                <a:cubicBezTo>
                  <a:pt x="2329011" y="13900"/>
                  <a:pt x="2321719" y="18935"/>
                  <a:pt x="2320677" y="28659"/>
                </a:cubicBezTo>
                <a:cubicBezTo>
                  <a:pt x="2319635" y="36646"/>
                  <a:pt x="2327969" y="42376"/>
                  <a:pt x="2345680" y="45848"/>
                </a:cubicBezTo>
                <a:cubicBezTo>
                  <a:pt x="2352625" y="47585"/>
                  <a:pt x="2357834" y="48974"/>
                  <a:pt x="2361307" y="50015"/>
                </a:cubicBezTo>
                <a:cubicBezTo>
                  <a:pt x="2379017" y="55572"/>
                  <a:pt x="2387699" y="65295"/>
                  <a:pt x="2387352" y="79186"/>
                </a:cubicBezTo>
                <a:cubicBezTo>
                  <a:pt x="2386657" y="98980"/>
                  <a:pt x="2372940" y="109224"/>
                  <a:pt x="2346201" y="109919"/>
                </a:cubicBezTo>
                <a:cubicBezTo>
                  <a:pt x="2319461" y="110613"/>
                  <a:pt x="2303834" y="99327"/>
                  <a:pt x="2299320" y="76060"/>
                </a:cubicBezTo>
                <a:lnTo>
                  <a:pt x="2315989" y="72414"/>
                </a:lnTo>
                <a:cubicBezTo>
                  <a:pt x="2318420" y="89430"/>
                  <a:pt x="2328317" y="97938"/>
                  <a:pt x="2345680" y="97938"/>
                </a:cubicBezTo>
                <a:cubicBezTo>
                  <a:pt x="2360959" y="97591"/>
                  <a:pt x="2368947" y="91514"/>
                  <a:pt x="2369641" y="79707"/>
                </a:cubicBezTo>
                <a:cubicBezTo>
                  <a:pt x="2370683" y="71719"/>
                  <a:pt x="2363564" y="65642"/>
                  <a:pt x="2348284" y="61475"/>
                </a:cubicBezTo>
                <a:cubicBezTo>
                  <a:pt x="2346895" y="60781"/>
                  <a:pt x="2343944" y="59912"/>
                  <a:pt x="2339429" y="58871"/>
                </a:cubicBezTo>
                <a:cubicBezTo>
                  <a:pt x="2338040" y="58523"/>
                  <a:pt x="2336998" y="58350"/>
                  <a:pt x="2336304" y="58350"/>
                </a:cubicBezTo>
                <a:cubicBezTo>
                  <a:pt x="2313037" y="53488"/>
                  <a:pt x="2302098" y="43591"/>
                  <a:pt x="2303487" y="28659"/>
                </a:cubicBezTo>
                <a:cubicBezTo>
                  <a:pt x="2304876" y="10601"/>
                  <a:pt x="2317551" y="1051"/>
                  <a:pt x="2341513" y="9"/>
                </a:cubicBezTo>
                <a:close/>
                <a:moveTo>
                  <a:pt x="1722388" y="9"/>
                </a:moveTo>
                <a:cubicBezTo>
                  <a:pt x="1746696" y="-338"/>
                  <a:pt x="1760934" y="9385"/>
                  <a:pt x="1765101" y="29179"/>
                </a:cubicBezTo>
                <a:lnTo>
                  <a:pt x="1748954" y="32826"/>
                </a:lnTo>
                <a:cubicBezTo>
                  <a:pt x="1746523" y="19977"/>
                  <a:pt x="1738015" y="13553"/>
                  <a:pt x="1723429" y="13553"/>
                </a:cubicBezTo>
                <a:cubicBezTo>
                  <a:pt x="1709886" y="13900"/>
                  <a:pt x="1702594" y="18935"/>
                  <a:pt x="1701552" y="28659"/>
                </a:cubicBezTo>
                <a:cubicBezTo>
                  <a:pt x="1700510" y="36646"/>
                  <a:pt x="1708844" y="42376"/>
                  <a:pt x="1726555" y="45848"/>
                </a:cubicBezTo>
                <a:cubicBezTo>
                  <a:pt x="1733500" y="47585"/>
                  <a:pt x="1738709" y="48974"/>
                  <a:pt x="1742182" y="50015"/>
                </a:cubicBezTo>
                <a:cubicBezTo>
                  <a:pt x="1759892" y="55572"/>
                  <a:pt x="1768574" y="65295"/>
                  <a:pt x="1768227" y="79186"/>
                </a:cubicBezTo>
                <a:cubicBezTo>
                  <a:pt x="1767532" y="98980"/>
                  <a:pt x="1753815" y="109224"/>
                  <a:pt x="1727076" y="109919"/>
                </a:cubicBezTo>
                <a:cubicBezTo>
                  <a:pt x="1700336" y="110613"/>
                  <a:pt x="1684709" y="99327"/>
                  <a:pt x="1680195" y="76060"/>
                </a:cubicBezTo>
                <a:lnTo>
                  <a:pt x="1696864" y="72414"/>
                </a:lnTo>
                <a:cubicBezTo>
                  <a:pt x="1699294" y="89430"/>
                  <a:pt x="1709192" y="97938"/>
                  <a:pt x="1726555" y="97938"/>
                </a:cubicBezTo>
                <a:cubicBezTo>
                  <a:pt x="1741835" y="97591"/>
                  <a:pt x="1749822" y="91514"/>
                  <a:pt x="1750516" y="79707"/>
                </a:cubicBezTo>
                <a:cubicBezTo>
                  <a:pt x="1751558" y="71719"/>
                  <a:pt x="1744439" y="65642"/>
                  <a:pt x="1729159" y="61475"/>
                </a:cubicBezTo>
                <a:cubicBezTo>
                  <a:pt x="1727770" y="60781"/>
                  <a:pt x="1724819" y="59912"/>
                  <a:pt x="1720304" y="58871"/>
                </a:cubicBezTo>
                <a:cubicBezTo>
                  <a:pt x="1718915" y="58523"/>
                  <a:pt x="1717873" y="58350"/>
                  <a:pt x="1717179" y="58350"/>
                </a:cubicBezTo>
                <a:cubicBezTo>
                  <a:pt x="1693912" y="53488"/>
                  <a:pt x="1682973" y="43591"/>
                  <a:pt x="1684362" y="28659"/>
                </a:cubicBezTo>
                <a:cubicBezTo>
                  <a:pt x="1685751" y="10601"/>
                  <a:pt x="1698426" y="1051"/>
                  <a:pt x="1722388" y="9"/>
                </a:cubicBezTo>
                <a:close/>
                <a:moveTo>
                  <a:pt x="1332756" y="9"/>
                </a:moveTo>
                <a:cubicBezTo>
                  <a:pt x="1365051" y="2093"/>
                  <a:pt x="1382415" y="20671"/>
                  <a:pt x="1384846" y="55745"/>
                </a:cubicBezTo>
                <a:cubicBezTo>
                  <a:pt x="1383109" y="90125"/>
                  <a:pt x="1365572" y="108182"/>
                  <a:pt x="1332235" y="109919"/>
                </a:cubicBezTo>
                <a:cubicBezTo>
                  <a:pt x="1298897" y="108182"/>
                  <a:pt x="1281534" y="90125"/>
                  <a:pt x="1280145" y="55745"/>
                </a:cubicBezTo>
                <a:cubicBezTo>
                  <a:pt x="1281881" y="20324"/>
                  <a:pt x="1299418" y="1745"/>
                  <a:pt x="1332756" y="9"/>
                </a:cubicBezTo>
                <a:close/>
                <a:moveTo>
                  <a:pt x="617860" y="9"/>
                </a:moveTo>
                <a:cubicBezTo>
                  <a:pt x="642516" y="356"/>
                  <a:pt x="658663" y="9906"/>
                  <a:pt x="666303" y="28659"/>
                </a:cubicBezTo>
                <a:lnTo>
                  <a:pt x="650676" y="34388"/>
                </a:lnTo>
                <a:cubicBezTo>
                  <a:pt x="645467" y="20845"/>
                  <a:pt x="634529" y="14073"/>
                  <a:pt x="617860" y="14073"/>
                </a:cubicBezTo>
                <a:cubicBezTo>
                  <a:pt x="597024" y="16157"/>
                  <a:pt x="585738" y="29874"/>
                  <a:pt x="584001" y="55224"/>
                </a:cubicBezTo>
                <a:cubicBezTo>
                  <a:pt x="585390" y="81269"/>
                  <a:pt x="597371" y="95160"/>
                  <a:pt x="619943" y="96896"/>
                </a:cubicBezTo>
                <a:cubicBezTo>
                  <a:pt x="634876" y="96549"/>
                  <a:pt x="645467" y="92208"/>
                  <a:pt x="651718" y="83874"/>
                </a:cubicBezTo>
                <a:lnTo>
                  <a:pt x="651718" y="63038"/>
                </a:lnTo>
                <a:lnTo>
                  <a:pt x="616818" y="63038"/>
                </a:lnTo>
                <a:lnTo>
                  <a:pt x="616818" y="49495"/>
                </a:lnTo>
                <a:lnTo>
                  <a:pt x="666824" y="49495"/>
                </a:lnTo>
                <a:lnTo>
                  <a:pt x="666824" y="89083"/>
                </a:lnTo>
                <a:cubicBezTo>
                  <a:pt x="659532" y="102626"/>
                  <a:pt x="643905" y="109571"/>
                  <a:pt x="619943" y="109919"/>
                </a:cubicBezTo>
                <a:cubicBezTo>
                  <a:pt x="586259" y="108182"/>
                  <a:pt x="568548" y="89951"/>
                  <a:pt x="566812" y="55224"/>
                </a:cubicBezTo>
                <a:cubicBezTo>
                  <a:pt x="568548" y="20151"/>
                  <a:pt x="585564" y="1745"/>
                  <a:pt x="617860" y="9"/>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defRPr/>
            </a:pPr>
            <a:endParaRPr kumimoji="0" lang="fr-FR" altLang="zh-CN" sz="1050" i="0" u="none" strike="noStrike" kern="1200" cap="none" spc="0" normalizeH="0" baseline="0" noProof="0" dirty="0">
              <a:ln>
                <a:noFill/>
              </a:ln>
              <a:solidFill>
                <a:schemeClr val="bg1"/>
              </a:solidFill>
              <a:effectLst/>
              <a:uLnTx/>
              <a:uFillTx/>
              <a:latin typeface="方正兰亭中黑_GBK" panose="02000000000000000000" pitchFamily="2" charset="-122"/>
              <a:ea typeface="方正兰亭中黑_GBK" panose="02000000000000000000" pitchFamily="2" charset="-122"/>
            </a:endParaRPr>
          </a:p>
        </p:txBody>
      </p:sp>
      <p:sp>
        <p:nvSpPr>
          <p:cNvPr id="3" name="矩形 2">
            <a:extLst>
              <a:ext uri="{FF2B5EF4-FFF2-40B4-BE49-F238E27FC236}">
                <a16:creationId xmlns:a16="http://schemas.microsoft.com/office/drawing/2014/main" id="{B64BE310-83BD-1F92-A376-9839457C8A9C}"/>
              </a:ext>
            </a:extLst>
          </p:cNvPr>
          <p:cNvSpPr/>
          <p:nvPr userDrawn="1"/>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4" name="图片 3">
            <a:extLst>
              <a:ext uri="{FF2B5EF4-FFF2-40B4-BE49-F238E27FC236}">
                <a16:creationId xmlns:a16="http://schemas.microsoft.com/office/drawing/2014/main" id="{70F60D03-9EA0-05FA-93FF-C6993E732D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8475"/>
          <a:stretch>
            <a:fillRect/>
          </a:stretch>
        </p:blipFill>
        <p:spPr>
          <a:xfrm>
            <a:off x="4659060" y="390508"/>
            <a:ext cx="7705266" cy="6467492"/>
          </a:xfrm>
          <a:prstGeom prst="rect">
            <a:avLst/>
          </a:prstGeom>
        </p:spPr>
      </p:pic>
      <p:grpSp>
        <p:nvGrpSpPr>
          <p:cNvPr id="5" name="组合 4">
            <a:extLst>
              <a:ext uri="{FF2B5EF4-FFF2-40B4-BE49-F238E27FC236}">
                <a16:creationId xmlns:a16="http://schemas.microsoft.com/office/drawing/2014/main" id="{4414253E-AA19-C013-6987-ECE56D890232}"/>
              </a:ext>
            </a:extLst>
          </p:cNvPr>
          <p:cNvGrpSpPr/>
          <p:nvPr userDrawn="1"/>
        </p:nvGrpSpPr>
        <p:grpSpPr>
          <a:xfrm>
            <a:off x="5759485" y="1"/>
            <a:ext cx="6432515" cy="6858000"/>
            <a:chOff x="5183286" y="1"/>
            <a:chExt cx="7008715" cy="6858000"/>
          </a:xfrm>
        </p:grpSpPr>
        <p:sp>
          <p:nvSpPr>
            <p:cNvPr id="6" name="任意多边形: 形状 5">
              <a:extLst>
                <a:ext uri="{FF2B5EF4-FFF2-40B4-BE49-F238E27FC236}">
                  <a16:creationId xmlns:a16="http://schemas.microsoft.com/office/drawing/2014/main" id="{2DFF3041-E3EC-A0C9-C045-6676A920D464}"/>
                </a:ext>
              </a:extLst>
            </p:cNvPr>
            <p:cNvSpPr/>
            <p:nvPr/>
          </p:nvSpPr>
          <p:spPr>
            <a:xfrm>
              <a:off x="5183286" y="1"/>
              <a:ext cx="7008715" cy="4567513"/>
            </a:xfrm>
            <a:custGeom>
              <a:avLst/>
              <a:gdLst>
                <a:gd name="connsiteX0" fmla="*/ 3512931 w 7008715"/>
                <a:gd name="connsiteY0" fmla="*/ 0 h 4567513"/>
                <a:gd name="connsiteX1" fmla="*/ 7008715 w 7008715"/>
                <a:gd name="connsiteY1" fmla="*/ 0 h 4567513"/>
                <a:gd name="connsiteX2" fmla="*/ 7008715 w 7008715"/>
                <a:gd name="connsiteY2" fmla="*/ 1718475 h 4567513"/>
                <a:gd name="connsiteX3" fmla="*/ 6993253 w 7008715"/>
                <a:gd name="connsiteY3" fmla="*/ 1726466 h 4567513"/>
                <a:gd name="connsiteX4" fmla="*/ 1758713 w 7008715"/>
                <a:gd name="connsiteY4" fmla="*/ 4239121 h 4567513"/>
                <a:gd name="connsiteX5" fmla="*/ 2737919 w 7008715"/>
                <a:gd name="connsiteY5" fmla="*/ 4453320 h 4567513"/>
                <a:gd name="connsiteX6" fmla="*/ 1077527 w 7008715"/>
                <a:gd name="connsiteY6" fmla="*/ 4367640 h 4567513"/>
                <a:gd name="connsiteX7" fmla="*/ 98321 w 7008715"/>
                <a:gd name="connsiteY7" fmla="*/ 2782567 h 4567513"/>
                <a:gd name="connsiteX8" fmla="*/ 98321 w 7008715"/>
                <a:gd name="connsiteY8" fmla="*/ 2268489 h 4567513"/>
                <a:gd name="connsiteX9" fmla="*/ 3327304 w 7008715"/>
                <a:gd name="connsiteY9" fmla="*/ 131854 h 4567513"/>
                <a:gd name="connsiteX10" fmla="*/ 3512931 w 7008715"/>
                <a:gd name="connsiteY10" fmla="*/ 0 h 456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8715" h="4567513">
                  <a:moveTo>
                    <a:pt x="3512931" y="0"/>
                  </a:moveTo>
                  <a:lnTo>
                    <a:pt x="7008715" y="0"/>
                  </a:lnTo>
                  <a:lnTo>
                    <a:pt x="7008715" y="1718475"/>
                  </a:lnTo>
                  <a:lnTo>
                    <a:pt x="6993253" y="1726466"/>
                  </a:lnTo>
                  <a:cubicBezTo>
                    <a:pt x="5772657" y="2350822"/>
                    <a:pt x="1907723" y="4164151"/>
                    <a:pt x="1758713" y="4239121"/>
                  </a:cubicBezTo>
                  <a:cubicBezTo>
                    <a:pt x="1418120" y="4453320"/>
                    <a:pt x="2737919" y="4453320"/>
                    <a:pt x="2737919" y="4453320"/>
                  </a:cubicBezTo>
                  <a:cubicBezTo>
                    <a:pt x="1290397" y="4753198"/>
                    <a:pt x="1077527" y="4367640"/>
                    <a:pt x="1077527" y="4367640"/>
                  </a:cubicBezTo>
                  <a:cubicBezTo>
                    <a:pt x="1077527" y="4367640"/>
                    <a:pt x="183470" y="2911086"/>
                    <a:pt x="98321" y="2782567"/>
                  </a:cubicBezTo>
                  <a:cubicBezTo>
                    <a:pt x="13173" y="2654047"/>
                    <a:pt x="-71975" y="2397009"/>
                    <a:pt x="98321" y="2268489"/>
                  </a:cubicBezTo>
                  <a:cubicBezTo>
                    <a:pt x="1396833" y="1454533"/>
                    <a:pt x="2461186" y="742321"/>
                    <a:pt x="3327304" y="131854"/>
                  </a:cubicBezTo>
                  <a:lnTo>
                    <a:pt x="3512931" y="0"/>
                  </a:lnTo>
                  <a:close/>
                </a:path>
              </a:pathLst>
            </a:cu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9" name="任意多边形: 形状 38">
              <a:extLst>
                <a:ext uri="{FF2B5EF4-FFF2-40B4-BE49-F238E27FC236}">
                  <a16:creationId xmlns:a16="http://schemas.microsoft.com/office/drawing/2014/main" id="{1429801D-9E19-524A-8AA4-242CCB28553E}"/>
                </a:ext>
              </a:extLst>
            </p:cNvPr>
            <p:cNvSpPr/>
            <p:nvPr/>
          </p:nvSpPr>
          <p:spPr>
            <a:xfrm>
              <a:off x="7012774" y="2844808"/>
              <a:ext cx="5179227" cy="4013193"/>
            </a:xfrm>
            <a:custGeom>
              <a:avLst/>
              <a:gdLst>
                <a:gd name="connsiteX0" fmla="*/ 4074350 w 5179227"/>
                <a:gd name="connsiteY0" fmla="*/ 3 h 4013193"/>
                <a:gd name="connsiteX1" fmla="*/ 5159191 w 5179227"/>
                <a:gd name="connsiteY1" fmla="*/ 662803 h 4013193"/>
                <a:gd name="connsiteX2" fmla="*/ 5179227 w 5179227"/>
                <a:gd name="connsiteY2" fmla="*/ 793125 h 4013193"/>
                <a:gd name="connsiteX3" fmla="*/ 5179227 w 5179227"/>
                <a:gd name="connsiteY3" fmla="*/ 1717072 h 4013193"/>
                <a:gd name="connsiteX4" fmla="*/ 5156428 w 5179227"/>
                <a:gd name="connsiteY4" fmla="*/ 1748736 h 4013193"/>
                <a:gd name="connsiteX5" fmla="*/ 4952539 w 5179227"/>
                <a:gd name="connsiteY5" fmla="*/ 1899515 h 4013193"/>
                <a:gd name="connsiteX6" fmla="*/ 1842103 w 5179227"/>
                <a:gd name="connsiteY6" fmla="*/ 3143275 h 4013193"/>
                <a:gd name="connsiteX7" fmla="*/ 1939023 w 5179227"/>
                <a:gd name="connsiteY7" fmla="*/ 3965534 h 4013193"/>
                <a:gd name="connsiteX8" fmla="*/ 1944641 w 5179227"/>
                <a:gd name="connsiteY8" fmla="*/ 4013193 h 4013193"/>
                <a:gd name="connsiteX9" fmla="*/ 1019104 w 5179227"/>
                <a:gd name="connsiteY9" fmla="*/ 4013193 h 4013193"/>
                <a:gd name="connsiteX10" fmla="*/ 944709 w 5179227"/>
                <a:gd name="connsiteY10" fmla="*/ 3902783 h 4013193"/>
                <a:gd name="connsiteX11" fmla="*/ 95146 w 5179227"/>
                <a:gd name="connsiteY11" fmla="*/ 2628616 h 4013193"/>
                <a:gd name="connsiteX12" fmla="*/ 137755 w 5179227"/>
                <a:gd name="connsiteY12" fmla="*/ 2242621 h 4013193"/>
                <a:gd name="connsiteX13" fmla="*/ 4356017 w 5179227"/>
                <a:gd name="connsiteY13" fmla="*/ 355537 h 4013193"/>
                <a:gd name="connsiteX14" fmla="*/ 3674277 w 5179227"/>
                <a:gd name="connsiteY14" fmla="*/ 12431 h 4013193"/>
                <a:gd name="connsiteX15" fmla="*/ 4074350 w 5179227"/>
                <a:gd name="connsiteY15" fmla="*/ 3 h 401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9227" h="4013193">
                  <a:moveTo>
                    <a:pt x="4074350" y="3"/>
                  </a:moveTo>
                  <a:cubicBezTo>
                    <a:pt x="4868227" y="-753"/>
                    <a:pt x="5071826" y="182146"/>
                    <a:pt x="5159191" y="662803"/>
                  </a:cubicBezTo>
                  <a:lnTo>
                    <a:pt x="5179227" y="793125"/>
                  </a:lnTo>
                  <a:lnTo>
                    <a:pt x="5179227" y="1717072"/>
                  </a:lnTo>
                  <a:lnTo>
                    <a:pt x="5156428" y="1748736"/>
                  </a:lnTo>
                  <a:cubicBezTo>
                    <a:pt x="5069047" y="1849255"/>
                    <a:pt x="4952539" y="1899515"/>
                    <a:pt x="4952539" y="1899515"/>
                  </a:cubicBezTo>
                  <a:cubicBezTo>
                    <a:pt x="4952539" y="1899515"/>
                    <a:pt x="4952539" y="1899515"/>
                    <a:pt x="1842103" y="3143275"/>
                  </a:cubicBezTo>
                  <a:cubicBezTo>
                    <a:pt x="1842103" y="3143275"/>
                    <a:pt x="1842103" y="3143275"/>
                    <a:pt x="1939023" y="3965534"/>
                  </a:cubicBezTo>
                  <a:lnTo>
                    <a:pt x="1944641" y="4013193"/>
                  </a:lnTo>
                  <a:lnTo>
                    <a:pt x="1019104" y="4013193"/>
                  </a:lnTo>
                  <a:lnTo>
                    <a:pt x="944709" y="3902783"/>
                  </a:lnTo>
                  <a:cubicBezTo>
                    <a:pt x="507585" y="3253679"/>
                    <a:pt x="113788" y="2666143"/>
                    <a:pt x="95146" y="2628616"/>
                  </a:cubicBezTo>
                  <a:cubicBezTo>
                    <a:pt x="52537" y="2542839"/>
                    <a:pt x="-117898" y="2371286"/>
                    <a:pt x="137755" y="2242621"/>
                  </a:cubicBezTo>
                  <a:cubicBezTo>
                    <a:pt x="521233" y="2028180"/>
                    <a:pt x="4057756" y="484202"/>
                    <a:pt x="4356017" y="355537"/>
                  </a:cubicBezTo>
                  <a:cubicBezTo>
                    <a:pt x="4824713" y="98207"/>
                    <a:pt x="3674277" y="12431"/>
                    <a:pt x="3674277" y="12431"/>
                  </a:cubicBezTo>
                  <a:cubicBezTo>
                    <a:pt x="3822076" y="4389"/>
                    <a:pt x="3954895" y="117"/>
                    <a:pt x="4074350" y="3"/>
                  </a:cubicBezTo>
                  <a:close/>
                </a:path>
              </a:pathLst>
            </a:custGeom>
            <a:gradFill>
              <a:gsLst>
                <a:gs pos="0">
                  <a:srgbClr val="006DFE"/>
                </a:gs>
                <a:gs pos="35000">
                  <a:srgbClr val="005EDD"/>
                </a:gs>
                <a:gs pos="57000">
                  <a:srgbClr val="0054C5">
                    <a:alpha val="50000"/>
                  </a:srgbClr>
                </a:gs>
                <a:gs pos="96000">
                  <a:srgbClr val="004098">
                    <a:alpha val="1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40" name="任意多边形: 形状 39">
            <a:extLst>
              <a:ext uri="{FF2B5EF4-FFF2-40B4-BE49-F238E27FC236}">
                <a16:creationId xmlns:a16="http://schemas.microsoft.com/office/drawing/2014/main" id="{D8B13A7F-D2D0-11E0-6DF6-F7274123C93F}"/>
              </a:ext>
            </a:extLst>
          </p:cNvPr>
          <p:cNvSpPr/>
          <p:nvPr userDrawn="1"/>
        </p:nvSpPr>
        <p:spPr>
          <a:xfrm>
            <a:off x="1" y="0"/>
            <a:ext cx="4393365" cy="2562966"/>
          </a:xfrm>
          <a:custGeom>
            <a:avLst/>
            <a:gdLst>
              <a:gd name="connsiteX0" fmla="*/ 0 w 4393365"/>
              <a:gd name="connsiteY0" fmla="*/ 0 h 2562966"/>
              <a:gd name="connsiteX1" fmla="*/ 4373283 w 4393365"/>
              <a:gd name="connsiteY1" fmla="*/ 0 h 2562966"/>
              <a:gd name="connsiteX2" fmla="*/ 4390155 w 4393365"/>
              <a:gd name="connsiteY2" fmla="*/ 162023 h 2562966"/>
              <a:gd name="connsiteX3" fmla="*/ 2461195 w 4393365"/>
              <a:gd name="connsiteY3" fmla="*/ 2535554 h 2562966"/>
              <a:gd name="connsiteX4" fmla="*/ 60909 w 4393365"/>
              <a:gd name="connsiteY4" fmla="*/ 1285707 h 2562966"/>
              <a:gd name="connsiteX5" fmla="*/ 0 w 4393365"/>
              <a:gd name="connsiteY5" fmla="*/ 1143976 h 2562966"/>
              <a:gd name="connsiteX6" fmla="*/ 0 w 4393365"/>
              <a:gd name="connsiteY6" fmla="*/ 0 h 256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365" h="2562966">
                <a:moveTo>
                  <a:pt x="0" y="0"/>
                </a:moveTo>
                <a:lnTo>
                  <a:pt x="4373283" y="0"/>
                </a:lnTo>
                <a:lnTo>
                  <a:pt x="4390155" y="162023"/>
                </a:lnTo>
                <a:cubicBezTo>
                  <a:pt x="4451445" y="1317250"/>
                  <a:pt x="3628940" y="2354031"/>
                  <a:pt x="2461195" y="2535554"/>
                </a:cubicBezTo>
                <a:cubicBezTo>
                  <a:pt x="1449151" y="2692875"/>
                  <a:pt x="489176" y="2159399"/>
                  <a:pt x="60909" y="1285707"/>
                </a:cubicBezTo>
                <a:lnTo>
                  <a:pt x="0" y="1143976"/>
                </a:lnTo>
                <a:lnTo>
                  <a:pt x="0" y="0"/>
                </a:lnTo>
                <a:close/>
              </a:path>
            </a:pathLst>
          </a:custGeom>
          <a:gradFill>
            <a:gsLst>
              <a:gs pos="0">
                <a:srgbClr val="006DFE">
                  <a:alpha val="84000"/>
                </a:srgbClr>
              </a:gs>
              <a:gs pos="77000">
                <a:srgbClr val="0054C5">
                  <a:alpha val="0"/>
                </a:srgbClr>
              </a:gs>
              <a:gs pos="100000">
                <a:srgbClr val="004098">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任意多边形: 形状 41">
            <a:extLst>
              <a:ext uri="{FF2B5EF4-FFF2-40B4-BE49-F238E27FC236}">
                <a16:creationId xmlns:a16="http://schemas.microsoft.com/office/drawing/2014/main" id="{548A3326-E930-2046-C5A7-E7CE99F31108}"/>
              </a:ext>
            </a:extLst>
          </p:cNvPr>
          <p:cNvSpPr/>
          <p:nvPr userDrawn="1"/>
        </p:nvSpPr>
        <p:spPr>
          <a:xfrm>
            <a:off x="1" y="1230068"/>
            <a:ext cx="4054555" cy="5627932"/>
          </a:xfrm>
          <a:custGeom>
            <a:avLst/>
            <a:gdLst>
              <a:gd name="connsiteX0" fmla="*/ 967811 w 4054555"/>
              <a:gd name="connsiteY0" fmla="*/ 63 h 5627932"/>
              <a:gd name="connsiteX1" fmla="*/ 1585515 w 4054555"/>
              <a:gd name="connsiteY1" fmla="*/ 58903 h 5627932"/>
              <a:gd name="connsiteX2" fmla="*/ 3995653 w 4054555"/>
              <a:gd name="connsiteY2" fmla="*/ 3658825 h 5627932"/>
              <a:gd name="connsiteX3" fmla="*/ 2694848 w 4054555"/>
              <a:gd name="connsiteY3" fmla="*/ 5609462 h 5627932"/>
              <a:gd name="connsiteX4" fmla="*/ 2664192 w 4054555"/>
              <a:gd name="connsiteY4" fmla="*/ 5627932 h 5627932"/>
              <a:gd name="connsiteX5" fmla="*/ 0 w 4054555"/>
              <a:gd name="connsiteY5" fmla="*/ 5627932 h 5627932"/>
              <a:gd name="connsiteX6" fmla="*/ 0 w 4054555"/>
              <a:gd name="connsiteY6" fmla="*/ 167770 h 5627932"/>
              <a:gd name="connsiteX7" fmla="*/ 81340 w 4054555"/>
              <a:gd name="connsiteY7" fmla="*/ 138033 h 5627932"/>
              <a:gd name="connsiteX8" fmla="*/ 967811 w 4054555"/>
              <a:gd name="connsiteY8" fmla="*/ 63 h 562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4555" h="5627932">
                <a:moveTo>
                  <a:pt x="967811" y="63"/>
                </a:moveTo>
                <a:cubicBezTo>
                  <a:pt x="1171356" y="-1240"/>
                  <a:pt x="1378061" y="17835"/>
                  <a:pt x="1585515" y="58903"/>
                </a:cubicBezTo>
                <a:cubicBezTo>
                  <a:pt x="3245147" y="387453"/>
                  <a:pt x="4324203" y="1999194"/>
                  <a:pt x="3995653" y="3658825"/>
                </a:cubicBezTo>
                <a:cubicBezTo>
                  <a:pt x="3831378" y="4488641"/>
                  <a:pt x="3346306" y="5173313"/>
                  <a:pt x="2694848" y="5609462"/>
                </a:cubicBezTo>
                <a:lnTo>
                  <a:pt x="2664192" y="5627932"/>
                </a:lnTo>
                <a:lnTo>
                  <a:pt x="0" y="5627932"/>
                </a:lnTo>
                <a:lnTo>
                  <a:pt x="0" y="167770"/>
                </a:lnTo>
                <a:lnTo>
                  <a:pt x="81340" y="138033"/>
                </a:lnTo>
                <a:cubicBezTo>
                  <a:pt x="364289" y="49826"/>
                  <a:pt x="662494" y="2019"/>
                  <a:pt x="967811" y="63"/>
                </a:cubicBezTo>
                <a:close/>
              </a:path>
            </a:pathLst>
          </a:custGeom>
          <a:gradFill>
            <a:gsLst>
              <a:gs pos="0">
                <a:srgbClr val="006DFE"/>
              </a:gs>
              <a:gs pos="81000">
                <a:srgbClr val="0054C5">
                  <a:alpha val="0"/>
                </a:srgbClr>
              </a:gs>
              <a:gs pos="100000">
                <a:srgbClr val="004098">
                  <a:alpha val="0"/>
                </a:srgbClr>
              </a:gs>
            </a:gsLst>
            <a:lin ang="10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任意多边形: 形状 42">
            <a:extLst>
              <a:ext uri="{FF2B5EF4-FFF2-40B4-BE49-F238E27FC236}">
                <a16:creationId xmlns:a16="http://schemas.microsoft.com/office/drawing/2014/main" id="{235E23C2-2F63-4C2F-F5EF-8941BDFA732E}"/>
              </a:ext>
            </a:extLst>
          </p:cNvPr>
          <p:cNvSpPr/>
          <p:nvPr userDrawn="1"/>
        </p:nvSpPr>
        <p:spPr>
          <a:xfrm>
            <a:off x="0" y="2414402"/>
            <a:ext cx="4259641" cy="1892300"/>
          </a:xfrm>
          <a:custGeom>
            <a:avLst/>
            <a:gdLst>
              <a:gd name="connsiteX0" fmla="*/ 0 w 4259641"/>
              <a:gd name="connsiteY0" fmla="*/ 0 h 1892300"/>
              <a:gd name="connsiteX1" fmla="*/ 3313491 w 4259641"/>
              <a:gd name="connsiteY1" fmla="*/ 0 h 1892300"/>
              <a:gd name="connsiteX2" fmla="*/ 4259641 w 4259641"/>
              <a:gd name="connsiteY2" fmla="*/ 946150 h 1892300"/>
              <a:gd name="connsiteX3" fmla="*/ 3313491 w 4259641"/>
              <a:gd name="connsiteY3" fmla="*/ 1892300 h 1892300"/>
              <a:gd name="connsiteX4" fmla="*/ 0 w 4259641"/>
              <a:gd name="connsiteY4" fmla="*/ 1892300 h 189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41" h="1892300">
                <a:moveTo>
                  <a:pt x="0" y="0"/>
                </a:moveTo>
                <a:lnTo>
                  <a:pt x="3313491" y="0"/>
                </a:lnTo>
                <a:cubicBezTo>
                  <a:pt x="3836035" y="0"/>
                  <a:pt x="4259641" y="423606"/>
                  <a:pt x="4259641" y="946150"/>
                </a:cubicBezTo>
                <a:cubicBezTo>
                  <a:pt x="4259641" y="1468694"/>
                  <a:pt x="3836035" y="1892300"/>
                  <a:pt x="3313491" y="1892300"/>
                </a:cubicBezTo>
                <a:lnTo>
                  <a:pt x="0" y="1892300"/>
                </a:lnTo>
                <a:close/>
              </a:path>
            </a:pathLst>
          </a:custGeom>
          <a:gradFill>
            <a:gsLst>
              <a:gs pos="0">
                <a:schemeClr val="bg1"/>
              </a:gs>
              <a:gs pos="64000">
                <a:schemeClr val="bg1"/>
              </a:gs>
              <a:gs pos="100000">
                <a:srgbClr val="9BC6FF"/>
              </a:gs>
            </a:gsLst>
            <a:lin ang="10800000" scaled="0"/>
          </a:gradFill>
          <a:ln>
            <a:noFill/>
          </a:ln>
          <a:effectLst>
            <a:outerShdw blurRad="393700" dist="38100" dir="10920000" algn="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45" name="Group 4">
            <a:extLst>
              <a:ext uri="{FF2B5EF4-FFF2-40B4-BE49-F238E27FC236}">
                <a16:creationId xmlns:a16="http://schemas.microsoft.com/office/drawing/2014/main" id="{6B2766E0-6619-D080-326B-C972DE74C86B}"/>
              </a:ext>
            </a:extLst>
          </p:cNvPr>
          <p:cNvGrpSpPr>
            <a:grpSpLocks noChangeAspect="1"/>
          </p:cNvGrpSpPr>
          <p:nvPr userDrawn="1"/>
        </p:nvGrpSpPr>
        <p:grpSpPr bwMode="auto">
          <a:xfrm>
            <a:off x="973878" y="2806449"/>
            <a:ext cx="2329889" cy="1077069"/>
            <a:chOff x="3113" y="1825"/>
            <a:chExt cx="1445" cy="668"/>
          </a:xfrm>
        </p:grpSpPr>
        <p:sp>
          <p:nvSpPr>
            <p:cNvPr id="46" name="Freeform 5">
              <a:extLst>
                <a:ext uri="{FF2B5EF4-FFF2-40B4-BE49-F238E27FC236}">
                  <a16:creationId xmlns:a16="http://schemas.microsoft.com/office/drawing/2014/main" id="{E3B89D2F-F3C6-1F6B-97FB-C09B8F34736F}"/>
                </a:ext>
              </a:extLst>
            </p:cNvPr>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
              <a:extLst>
                <a:ext uri="{FF2B5EF4-FFF2-40B4-BE49-F238E27FC236}">
                  <a16:creationId xmlns:a16="http://schemas.microsoft.com/office/drawing/2014/main" id="{37FCDF7A-DBB5-B168-7495-8BFCC86C4FEE}"/>
                </a:ext>
              </a:extLst>
            </p:cNvPr>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7">
              <a:extLst>
                <a:ext uri="{FF2B5EF4-FFF2-40B4-BE49-F238E27FC236}">
                  <a16:creationId xmlns:a16="http://schemas.microsoft.com/office/drawing/2014/main" id="{C8C888C0-7B50-3E1D-6081-FA57A5599CFA}"/>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
              <a:extLst>
                <a:ext uri="{FF2B5EF4-FFF2-40B4-BE49-F238E27FC236}">
                  <a16:creationId xmlns:a16="http://schemas.microsoft.com/office/drawing/2014/main" id="{E8708ED8-463B-617F-C5F2-78214A7FBAD1}"/>
                </a:ext>
              </a:extLst>
            </p:cNvPr>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9">
              <a:extLst>
                <a:ext uri="{FF2B5EF4-FFF2-40B4-BE49-F238E27FC236}">
                  <a16:creationId xmlns:a16="http://schemas.microsoft.com/office/drawing/2014/main" id="{C14FE652-3717-57A5-D30C-289908B5DEB2}"/>
                </a:ext>
              </a:extLst>
            </p:cNvPr>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0">
              <a:extLst>
                <a:ext uri="{FF2B5EF4-FFF2-40B4-BE49-F238E27FC236}">
                  <a16:creationId xmlns:a16="http://schemas.microsoft.com/office/drawing/2014/main" id="{BFE7804D-927E-BBF9-D31F-345362CCC73D}"/>
                </a:ext>
              </a:extLst>
            </p:cNvPr>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1">
              <a:extLst>
                <a:ext uri="{FF2B5EF4-FFF2-40B4-BE49-F238E27FC236}">
                  <a16:creationId xmlns:a16="http://schemas.microsoft.com/office/drawing/2014/main" id="{791EF208-EA4D-3762-CBB5-918AE74269CB}"/>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2">
              <a:extLst>
                <a:ext uri="{FF2B5EF4-FFF2-40B4-BE49-F238E27FC236}">
                  <a16:creationId xmlns:a16="http://schemas.microsoft.com/office/drawing/2014/main" id="{7B90C960-FE03-0001-3C1F-860DD3523C7B}"/>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3">
              <a:extLst>
                <a:ext uri="{FF2B5EF4-FFF2-40B4-BE49-F238E27FC236}">
                  <a16:creationId xmlns:a16="http://schemas.microsoft.com/office/drawing/2014/main" id="{3EC2F2AA-9AF5-E028-0463-15CCF9B529A2}"/>
                </a:ext>
              </a:extLst>
            </p:cNvPr>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4">
              <a:extLst>
                <a:ext uri="{FF2B5EF4-FFF2-40B4-BE49-F238E27FC236}">
                  <a16:creationId xmlns:a16="http://schemas.microsoft.com/office/drawing/2014/main" id="{0660F7E4-B417-8F1A-64C6-DAD7D6FE61F5}"/>
                </a:ext>
              </a:extLst>
            </p:cNvPr>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5">
              <a:extLst>
                <a:ext uri="{FF2B5EF4-FFF2-40B4-BE49-F238E27FC236}">
                  <a16:creationId xmlns:a16="http://schemas.microsoft.com/office/drawing/2014/main" id="{262048DB-CDA8-4716-E0CE-2B579410930F}"/>
                </a:ext>
              </a:extLst>
            </p:cNvPr>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7" name="Freeform 16">
              <a:extLst>
                <a:ext uri="{FF2B5EF4-FFF2-40B4-BE49-F238E27FC236}">
                  <a16:creationId xmlns:a16="http://schemas.microsoft.com/office/drawing/2014/main" id="{F5212B88-1251-26AA-4072-819200E011D8}"/>
                </a:ext>
              </a:extLst>
            </p:cNvPr>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7">
              <a:extLst>
                <a:ext uri="{FF2B5EF4-FFF2-40B4-BE49-F238E27FC236}">
                  <a16:creationId xmlns:a16="http://schemas.microsoft.com/office/drawing/2014/main" id="{9F912481-3DFB-8BAE-17AB-D6CA15F9BDFF}"/>
                </a:ext>
              </a:extLst>
            </p:cNvPr>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8">
              <a:extLst>
                <a:ext uri="{FF2B5EF4-FFF2-40B4-BE49-F238E27FC236}">
                  <a16:creationId xmlns:a16="http://schemas.microsoft.com/office/drawing/2014/main" id="{D5E3EECE-1B88-D839-494D-70C396D13A6C}"/>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9">
              <a:extLst>
                <a:ext uri="{FF2B5EF4-FFF2-40B4-BE49-F238E27FC236}">
                  <a16:creationId xmlns:a16="http://schemas.microsoft.com/office/drawing/2014/main" id="{468D5D56-6AA8-F7B0-1C32-DDB178691527}"/>
                </a:ext>
              </a:extLst>
            </p:cNvPr>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0">
              <a:extLst>
                <a:ext uri="{FF2B5EF4-FFF2-40B4-BE49-F238E27FC236}">
                  <a16:creationId xmlns:a16="http://schemas.microsoft.com/office/drawing/2014/main" id="{58094FA6-090E-5264-48D6-949EFA076058}"/>
                </a:ext>
              </a:extLst>
            </p:cNvPr>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1">
              <a:extLst>
                <a:ext uri="{FF2B5EF4-FFF2-40B4-BE49-F238E27FC236}">
                  <a16:creationId xmlns:a16="http://schemas.microsoft.com/office/drawing/2014/main" id="{80393DD3-38AB-A81F-1D4C-1CDA72806FAC}"/>
                </a:ext>
              </a:extLst>
            </p:cNvPr>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2">
              <a:extLst>
                <a:ext uri="{FF2B5EF4-FFF2-40B4-BE49-F238E27FC236}">
                  <a16:creationId xmlns:a16="http://schemas.microsoft.com/office/drawing/2014/main" id="{0639CC4A-E191-C7EF-BCDC-D6F0E6FEBFA1}"/>
                </a:ext>
              </a:extLst>
            </p:cNvPr>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3">
              <a:extLst>
                <a:ext uri="{FF2B5EF4-FFF2-40B4-BE49-F238E27FC236}">
                  <a16:creationId xmlns:a16="http://schemas.microsoft.com/office/drawing/2014/main" id="{D766BEED-7026-27F2-F144-4BEED7B08168}"/>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a:extLst>
                <a:ext uri="{FF2B5EF4-FFF2-40B4-BE49-F238E27FC236}">
                  <a16:creationId xmlns:a16="http://schemas.microsoft.com/office/drawing/2014/main" id="{D18243FE-F693-457A-470B-DD5738925500}"/>
                </a:ext>
              </a:extLst>
            </p:cNvPr>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Oval 25">
              <a:extLst>
                <a:ext uri="{FF2B5EF4-FFF2-40B4-BE49-F238E27FC236}">
                  <a16:creationId xmlns:a16="http://schemas.microsoft.com/office/drawing/2014/main" id="{48ED09AD-31E4-06F9-3D73-D099983D672E}"/>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
              <a:extLst>
                <a:ext uri="{FF2B5EF4-FFF2-40B4-BE49-F238E27FC236}">
                  <a16:creationId xmlns:a16="http://schemas.microsoft.com/office/drawing/2014/main" id="{C53475C0-E6C1-23B4-4236-A48E969F4F7D}"/>
                </a:ext>
              </a:extLst>
            </p:cNvPr>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8" name="Freeform 27">
              <a:extLst>
                <a:ext uri="{FF2B5EF4-FFF2-40B4-BE49-F238E27FC236}">
                  <a16:creationId xmlns:a16="http://schemas.microsoft.com/office/drawing/2014/main" id="{7F4F401A-5C64-E40A-4C3E-4227BA1E61D3}"/>
                </a:ext>
              </a:extLst>
            </p:cNvPr>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2354583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二级目录页">
    <p:spTree>
      <p:nvGrpSpPr>
        <p:cNvPr id="1" name=""/>
        <p:cNvGrpSpPr/>
        <p:nvPr/>
      </p:nvGrpSpPr>
      <p:grpSpPr>
        <a:xfrm>
          <a:off x="0" y="0"/>
          <a:ext cx="0" cy="0"/>
          <a:chOff x="0" y="0"/>
          <a:chExt cx="0" cy="0"/>
        </a:xfrm>
      </p:grpSpPr>
      <p:sp>
        <p:nvSpPr>
          <p:cNvPr id="2" name="标题 1"/>
          <p:cNvSpPr>
            <a:spLocks noGrp="1"/>
          </p:cNvSpPr>
          <p:nvPr>
            <p:ph type="title"/>
          </p:nvPr>
        </p:nvSpPr>
        <p:spPr>
          <a:xfrm>
            <a:off x="461552" y="231096"/>
            <a:ext cx="10357491" cy="554461"/>
          </a:xfrm>
        </p:spPr>
        <p:txBody>
          <a:bodyPr>
            <a:normAutofit/>
          </a:bodyPr>
          <a:lstStyle>
            <a:lvl1pPr>
              <a:defRPr sz="240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grpSp>
        <p:nvGrpSpPr>
          <p:cNvPr id="7" name="Group 4"/>
          <p:cNvGrpSpPr>
            <a:grpSpLocks noChangeAspect="1"/>
          </p:cNvGrpSpPr>
          <p:nvPr userDrawn="1"/>
        </p:nvGrpSpPr>
        <p:grpSpPr bwMode="auto">
          <a:xfrm>
            <a:off x="10891941" y="289852"/>
            <a:ext cx="919060" cy="424866"/>
            <a:chOff x="3113" y="1825"/>
            <a:chExt cx="1445" cy="668"/>
          </a:xfrm>
        </p:grpSpPr>
        <p:sp>
          <p:nvSpPr>
            <p:cNvPr id="8" name="Freeform 5"/>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16"/>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25"/>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0" name="Freeform 27"/>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任意多边形: 形状 30"/>
          <p:cNvSpPr/>
          <p:nvPr userDrawn="1"/>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33" name="任意多边形: 形状 32"/>
          <p:cNvSpPr/>
          <p:nvPr userDrawn="1"/>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99400" y="775934"/>
            <a:ext cx="5393198" cy="5106638"/>
          </a:xfrm>
          <a:prstGeom prst="rect">
            <a:avLst/>
          </a:prstGeom>
        </p:spPr>
      </p:pic>
      <p:sp>
        <p:nvSpPr>
          <p:cNvPr id="35" name="矩形: 圆角 34"/>
          <p:cNvSpPr/>
          <p:nvPr userDrawn="1"/>
        </p:nvSpPr>
        <p:spPr>
          <a:xfrm>
            <a:off x="3150577" y="2831123"/>
            <a:ext cx="5890846" cy="1195755"/>
          </a:xfrm>
          <a:prstGeom prst="roundRect">
            <a:avLst>
              <a:gd name="adj" fmla="val 50000"/>
            </a:avLst>
          </a:prstGeom>
          <a:solidFill>
            <a:srgbClr val="0944C9"/>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userDrawn="1"/>
        </p:nvSpPr>
        <p:spPr>
          <a:xfrm>
            <a:off x="3434568" y="3082936"/>
            <a:ext cx="692129" cy="692129"/>
          </a:xfrm>
          <a:prstGeom prst="ellipse">
            <a:avLst/>
          </a:prstGeom>
          <a:gradFill>
            <a:gsLst>
              <a:gs pos="0">
                <a:srgbClr val="006DFE">
                  <a:alpha val="41000"/>
                </a:srgbClr>
              </a:gs>
              <a:gs pos="53000">
                <a:srgbClr val="006DFE"/>
              </a:gs>
              <a:gs pos="100000">
                <a:srgbClr val="006DFE"/>
              </a:gs>
            </a:gsLst>
            <a:lin ang="126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任意多边形: 形状 36"/>
          <p:cNvSpPr/>
          <p:nvPr userDrawn="1"/>
        </p:nvSpPr>
        <p:spPr>
          <a:xfrm>
            <a:off x="3717533" y="33292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44" name="副标题 2"/>
          <p:cNvSpPr>
            <a:spLocks noGrp="1"/>
          </p:cNvSpPr>
          <p:nvPr>
            <p:ph type="subTitle" idx="1"/>
          </p:nvPr>
        </p:nvSpPr>
        <p:spPr>
          <a:xfrm>
            <a:off x="4232366" y="2904727"/>
            <a:ext cx="4284617" cy="1048547"/>
          </a:xfrm>
        </p:spPr>
        <p:txBody>
          <a:bodyPr anchor="ctr">
            <a:normAutofit/>
          </a:bodyPr>
          <a:lstStyle>
            <a:lvl1pPr marL="0" indent="0" algn="ctr">
              <a:buNone/>
              <a:defRPr sz="3800">
                <a:solidFill>
                  <a:schemeClr val="bg1"/>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
        <p:nvSpPr>
          <p:cNvPr id="2" name="标题 1"/>
          <p:cNvSpPr>
            <a:spLocks noGrp="1"/>
          </p:cNvSpPr>
          <p:nvPr>
            <p:ph type="title"/>
          </p:nvPr>
        </p:nvSpPr>
        <p:spPr>
          <a:xfrm>
            <a:off x="461552" y="231096"/>
            <a:ext cx="10357491" cy="554461"/>
          </a:xfrm>
        </p:spPr>
        <p:txBody>
          <a:bodyPr>
            <a:normAutofit/>
          </a:bodyPr>
          <a:lstStyle>
            <a:lvl1pPr>
              <a:defRPr sz="2400">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grpSp>
        <p:nvGrpSpPr>
          <p:cNvPr id="7" name="Group 4"/>
          <p:cNvGrpSpPr>
            <a:grpSpLocks noChangeAspect="1"/>
          </p:cNvGrpSpPr>
          <p:nvPr userDrawn="1"/>
        </p:nvGrpSpPr>
        <p:grpSpPr bwMode="auto">
          <a:xfrm>
            <a:off x="10891941" y="289852"/>
            <a:ext cx="919060" cy="424866"/>
            <a:chOff x="3113" y="1825"/>
            <a:chExt cx="1445" cy="668"/>
          </a:xfrm>
        </p:grpSpPr>
        <p:sp>
          <p:nvSpPr>
            <p:cNvPr id="8" name="Freeform 5"/>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19" name="Freeform 16"/>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25"/>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0" name="Freeform 27"/>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任意多边形: 形状 30"/>
          <p:cNvSpPr/>
          <p:nvPr userDrawn="1"/>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userDrawn="1"/>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33" name="任意多边形: 形状 32"/>
          <p:cNvSpPr/>
          <p:nvPr userDrawn="1"/>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结尾页">
    <p:spTree>
      <p:nvGrpSpPr>
        <p:cNvPr id="1" name=""/>
        <p:cNvGrpSpPr/>
        <p:nvPr/>
      </p:nvGrpSpPr>
      <p:grpSpPr>
        <a:xfrm>
          <a:off x="0" y="0"/>
          <a:ext cx="0" cy="0"/>
          <a:chOff x="0" y="0"/>
          <a:chExt cx="0" cy="0"/>
        </a:xfrm>
      </p:grpSpPr>
      <p:grpSp>
        <p:nvGrpSpPr>
          <p:cNvPr id="8" name="Group 4"/>
          <p:cNvGrpSpPr>
            <a:grpSpLocks noChangeAspect="1"/>
          </p:cNvGrpSpPr>
          <p:nvPr userDrawn="1"/>
        </p:nvGrpSpPr>
        <p:grpSpPr bwMode="auto">
          <a:xfrm>
            <a:off x="4751897" y="1783052"/>
            <a:ext cx="2688207" cy="1242713"/>
            <a:chOff x="3113" y="1825"/>
            <a:chExt cx="1445" cy="668"/>
          </a:xfrm>
        </p:grpSpPr>
        <p:sp>
          <p:nvSpPr>
            <p:cNvPr id="9" name="Freeform 5"/>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0" name="Freeform 16"/>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5"/>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1" name="Freeform 27"/>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userDrawn="1"/>
        </p:nvGrpSpPr>
        <p:grpSpPr>
          <a:xfrm>
            <a:off x="3748683" y="3273903"/>
            <a:ext cx="4694634" cy="530199"/>
            <a:chOff x="3748683" y="3273903"/>
            <a:chExt cx="4694634" cy="530199"/>
          </a:xfrm>
        </p:grpSpPr>
        <p:sp>
          <p:nvSpPr>
            <p:cNvPr id="6" name="平行四边形 5"/>
            <p:cNvSpPr/>
            <p:nvPr userDrawn="1"/>
          </p:nvSpPr>
          <p:spPr>
            <a:xfrm>
              <a:off x="6026013" y="3273903"/>
              <a:ext cx="2417304" cy="530199"/>
            </a:xfrm>
            <a:prstGeom prst="parallelogram">
              <a:avLst/>
            </a:prstGeom>
            <a:solidFill>
              <a:srgbClr val="006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userDrawn="1"/>
          </p:nvSpPr>
          <p:spPr>
            <a:xfrm>
              <a:off x="3748683" y="3273903"/>
              <a:ext cx="2417304" cy="530199"/>
            </a:xfrm>
            <a:prstGeom prst="parallelogram">
              <a:avLst/>
            </a:pr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userDrawn="1"/>
          </p:nvSpPr>
          <p:spPr>
            <a:xfrm>
              <a:off x="4019951" y="3340461"/>
              <a:ext cx="4152099" cy="400110"/>
            </a:xfrm>
            <a:prstGeom prst="rect">
              <a:avLst/>
            </a:prstGeom>
          </p:spPr>
          <p:txBody>
            <a:bodyPr wrap="none">
              <a:spAutoFit/>
            </a:bodyPr>
            <a:lstStyle/>
            <a:p>
              <a:pPr lvl="0" algn="ctr">
                <a:defRPr/>
              </a:pPr>
              <a:r>
                <a:rPr lang="zh-CN" altLang="en-US" sz="2000" dirty="0">
                  <a:solidFill>
                    <a:schemeClr val="bg1"/>
                  </a:solidFill>
                  <a:latin typeface="微软雅黑 Light" panose="020B0502040204020203" pitchFamily="34" charset="-122"/>
                  <a:ea typeface="微软雅黑 Light" panose="020B0502040204020203" pitchFamily="34" charset="-122"/>
                </a:rPr>
                <a:t>匠心服务谋发展     硬核科技创未来</a:t>
              </a:r>
            </a:p>
          </p:txBody>
        </p:sp>
      </p:grpSp>
      <p:grpSp>
        <p:nvGrpSpPr>
          <p:cNvPr id="2" name="组合 1"/>
          <p:cNvGrpSpPr/>
          <p:nvPr userDrawn="1"/>
        </p:nvGrpSpPr>
        <p:grpSpPr>
          <a:xfrm>
            <a:off x="3223384" y="5483866"/>
            <a:ext cx="5850068" cy="276999"/>
            <a:chOff x="3223384" y="5483866"/>
            <a:chExt cx="5850068" cy="276999"/>
          </a:xfrm>
        </p:grpSpPr>
        <p:sp>
          <p:nvSpPr>
            <p:cNvPr id="38" name="任意多边形: 形状 37"/>
            <p:cNvSpPr/>
            <p:nvPr userDrawn="1"/>
          </p:nvSpPr>
          <p:spPr>
            <a:xfrm>
              <a:off x="3223384" y="5558530"/>
              <a:ext cx="3469258" cy="145117"/>
            </a:xfrm>
            <a:custGeom>
              <a:avLst/>
              <a:gdLst/>
              <a:ahLst/>
              <a:cxnLst/>
              <a:rect l="l" t="t" r="r" b="b"/>
              <a:pathLst>
                <a:path w="3469258" h="145117">
                  <a:moveTo>
                    <a:pt x="3448608" y="95446"/>
                  </a:moveTo>
                  <a:lnTo>
                    <a:pt x="3469258" y="95446"/>
                  </a:lnTo>
                  <a:lnTo>
                    <a:pt x="3469258" y="115537"/>
                  </a:lnTo>
                  <a:lnTo>
                    <a:pt x="3448608" y="115537"/>
                  </a:lnTo>
                  <a:close/>
                  <a:moveTo>
                    <a:pt x="3085542" y="95446"/>
                  </a:moveTo>
                  <a:lnTo>
                    <a:pt x="3106192" y="95446"/>
                  </a:lnTo>
                  <a:cubicBezTo>
                    <a:pt x="3106192" y="98794"/>
                    <a:pt x="3106192" y="104561"/>
                    <a:pt x="3106192" y="112747"/>
                  </a:cubicBezTo>
                  <a:cubicBezTo>
                    <a:pt x="3106564" y="127258"/>
                    <a:pt x="3100424" y="138048"/>
                    <a:pt x="3087774" y="145117"/>
                  </a:cubicBezTo>
                  <a:lnTo>
                    <a:pt x="3082751" y="138420"/>
                  </a:lnTo>
                  <a:cubicBezTo>
                    <a:pt x="3092053" y="132839"/>
                    <a:pt x="3096704" y="125211"/>
                    <a:pt x="3096704" y="115537"/>
                  </a:cubicBezTo>
                  <a:lnTo>
                    <a:pt x="3085542" y="115537"/>
                  </a:lnTo>
                  <a:close/>
                  <a:moveTo>
                    <a:pt x="3039033" y="95446"/>
                  </a:moveTo>
                  <a:lnTo>
                    <a:pt x="3059683" y="95446"/>
                  </a:lnTo>
                  <a:lnTo>
                    <a:pt x="3059683" y="115537"/>
                  </a:lnTo>
                  <a:lnTo>
                    <a:pt x="3039033" y="115537"/>
                  </a:lnTo>
                  <a:close/>
                  <a:moveTo>
                    <a:pt x="940110" y="64192"/>
                  </a:moveTo>
                  <a:lnTo>
                    <a:pt x="940110" y="103259"/>
                  </a:lnTo>
                  <a:lnTo>
                    <a:pt x="971922" y="103259"/>
                  </a:lnTo>
                  <a:cubicBezTo>
                    <a:pt x="988293" y="103259"/>
                    <a:pt x="996478" y="96376"/>
                    <a:pt x="996478" y="82609"/>
                  </a:cubicBezTo>
                  <a:cubicBezTo>
                    <a:pt x="995734" y="70703"/>
                    <a:pt x="987177" y="64564"/>
                    <a:pt x="970806" y="64192"/>
                  </a:cubicBezTo>
                  <a:close/>
                  <a:moveTo>
                    <a:pt x="2033141" y="16753"/>
                  </a:moveTo>
                  <a:cubicBezTo>
                    <a:pt x="2032025" y="20101"/>
                    <a:pt x="2030908" y="23450"/>
                    <a:pt x="2029792" y="26799"/>
                  </a:cubicBezTo>
                  <a:cubicBezTo>
                    <a:pt x="2029420" y="27543"/>
                    <a:pt x="2023653" y="42426"/>
                    <a:pt x="2012491" y="71447"/>
                  </a:cubicBezTo>
                  <a:lnTo>
                    <a:pt x="2054349" y="71447"/>
                  </a:lnTo>
                  <a:cubicBezTo>
                    <a:pt x="2043187" y="42426"/>
                    <a:pt x="2037420" y="27543"/>
                    <a:pt x="2037047" y="26799"/>
                  </a:cubicBezTo>
                  <a:cubicBezTo>
                    <a:pt x="2037047" y="26427"/>
                    <a:pt x="2036861" y="25682"/>
                    <a:pt x="2036489" y="24566"/>
                  </a:cubicBezTo>
                  <a:cubicBezTo>
                    <a:pt x="2034629" y="20101"/>
                    <a:pt x="2033699" y="17497"/>
                    <a:pt x="2033699" y="16753"/>
                  </a:cubicBezTo>
                  <a:close/>
                  <a:moveTo>
                    <a:pt x="166241" y="16753"/>
                  </a:moveTo>
                  <a:cubicBezTo>
                    <a:pt x="165125" y="20101"/>
                    <a:pt x="164008" y="23450"/>
                    <a:pt x="162892" y="26799"/>
                  </a:cubicBezTo>
                  <a:cubicBezTo>
                    <a:pt x="162520" y="27543"/>
                    <a:pt x="156753" y="42426"/>
                    <a:pt x="145591" y="71447"/>
                  </a:cubicBezTo>
                  <a:lnTo>
                    <a:pt x="187449" y="71447"/>
                  </a:lnTo>
                  <a:cubicBezTo>
                    <a:pt x="176287" y="42426"/>
                    <a:pt x="170520" y="27543"/>
                    <a:pt x="170147" y="26799"/>
                  </a:cubicBezTo>
                  <a:cubicBezTo>
                    <a:pt x="170147" y="26427"/>
                    <a:pt x="169961" y="25682"/>
                    <a:pt x="169589" y="24566"/>
                  </a:cubicBezTo>
                  <a:cubicBezTo>
                    <a:pt x="167729" y="20101"/>
                    <a:pt x="166799" y="17497"/>
                    <a:pt x="166799" y="16753"/>
                  </a:cubicBezTo>
                  <a:close/>
                  <a:moveTo>
                    <a:pt x="3349935" y="16195"/>
                  </a:moveTo>
                  <a:lnTo>
                    <a:pt x="3349935" y="102701"/>
                  </a:lnTo>
                  <a:lnTo>
                    <a:pt x="3370027" y="102701"/>
                  </a:lnTo>
                  <a:cubicBezTo>
                    <a:pt x="3397188" y="102701"/>
                    <a:pt x="3410768" y="88004"/>
                    <a:pt x="3410768" y="58611"/>
                  </a:cubicBezTo>
                  <a:cubicBezTo>
                    <a:pt x="3410024" y="31077"/>
                    <a:pt x="3396444" y="16939"/>
                    <a:pt x="3370027" y="16195"/>
                  </a:cubicBezTo>
                  <a:close/>
                  <a:moveTo>
                    <a:pt x="2236068" y="15637"/>
                  </a:moveTo>
                  <a:lnTo>
                    <a:pt x="2236068" y="54704"/>
                  </a:lnTo>
                  <a:lnTo>
                    <a:pt x="2267880" y="54704"/>
                  </a:lnTo>
                  <a:cubicBezTo>
                    <a:pt x="2285739" y="54704"/>
                    <a:pt x="2294483" y="48193"/>
                    <a:pt x="2294111" y="35170"/>
                  </a:cubicBezTo>
                  <a:cubicBezTo>
                    <a:pt x="2294111" y="22148"/>
                    <a:pt x="2285367" y="15637"/>
                    <a:pt x="2267880" y="15637"/>
                  </a:cubicBezTo>
                  <a:close/>
                  <a:moveTo>
                    <a:pt x="2121768" y="15637"/>
                  </a:moveTo>
                  <a:lnTo>
                    <a:pt x="2121768" y="54704"/>
                  </a:lnTo>
                  <a:lnTo>
                    <a:pt x="2153580" y="54704"/>
                  </a:lnTo>
                  <a:cubicBezTo>
                    <a:pt x="2171439" y="54704"/>
                    <a:pt x="2180183" y="48193"/>
                    <a:pt x="2179811" y="35170"/>
                  </a:cubicBezTo>
                  <a:cubicBezTo>
                    <a:pt x="2179811" y="22148"/>
                    <a:pt x="2171067" y="15637"/>
                    <a:pt x="2153580" y="15637"/>
                  </a:cubicBezTo>
                  <a:close/>
                  <a:moveTo>
                    <a:pt x="1159743" y="15637"/>
                  </a:moveTo>
                  <a:lnTo>
                    <a:pt x="1159743" y="54704"/>
                  </a:lnTo>
                  <a:lnTo>
                    <a:pt x="1191555" y="54704"/>
                  </a:lnTo>
                  <a:cubicBezTo>
                    <a:pt x="1209414" y="54704"/>
                    <a:pt x="1218158" y="48193"/>
                    <a:pt x="1217786" y="35170"/>
                  </a:cubicBezTo>
                  <a:cubicBezTo>
                    <a:pt x="1217786" y="22148"/>
                    <a:pt x="1209042" y="15637"/>
                    <a:pt x="1191555" y="15637"/>
                  </a:cubicBezTo>
                  <a:close/>
                  <a:moveTo>
                    <a:pt x="2964321" y="15078"/>
                  </a:moveTo>
                  <a:cubicBezTo>
                    <a:pt x="2940881" y="16939"/>
                    <a:pt x="2928416" y="31822"/>
                    <a:pt x="2926928" y="59727"/>
                  </a:cubicBezTo>
                  <a:cubicBezTo>
                    <a:pt x="2928044" y="87260"/>
                    <a:pt x="2940323" y="101957"/>
                    <a:pt x="2963763" y="103817"/>
                  </a:cubicBezTo>
                  <a:cubicBezTo>
                    <a:pt x="2987575" y="102701"/>
                    <a:pt x="3000040" y="88004"/>
                    <a:pt x="3001156" y="59727"/>
                  </a:cubicBezTo>
                  <a:cubicBezTo>
                    <a:pt x="3000040" y="31822"/>
                    <a:pt x="2987762" y="16939"/>
                    <a:pt x="2964321" y="15078"/>
                  </a:cubicBezTo>
                  <a:close/>
                  <a:moveTo>
                    <a:pt x="1430796" y="15078"/>
                  </a:moveTo>
                  <a:cubicBezTo>
                    <a:pt x="1407356" y="16939"/>
                    <a:pt x="1394891" y="31822"/>
                    <a:pt x="1393403" y="59727"/>
                  </a:cubicBezTo>
                  <a:cubicBezTo>
                    <a:pt x="1394519" y="87260"/>
                    <a:pt x="1406798" y="101957"/>
                    <a:pt x="1430238" y="103817"/>
                  </a:cubicBezTo>
                  <a:cubicBezTo>
                    <a:pt x="1454051" y="102701"/>
                    <a:pt x="1466515" y="88004"/>
                    <a:pt x="1467631" y="59727"/>
                  </a:cubicBezTo>
                  <a:cubicBezTo>
                    <a:pt x="1466515" y="31822"/>
                    <a:pt x="1454237" y="16939"/>
                    <a:pt x="1430796" y="15078"/>
                  </a:cubicBezTo>
                  <a:close/>
                  <a:moveTo>
                    <a:pt x="940110" y="15078"/>
                  </a:moveTo>
                  <a:lnTo>
                    <a:pt x="940110" y="50239"/>
                  </a:lnTo>
                  <a:lnTo>
                    <a:pt x="968573" y="50239"/>
                  </a:lnTo>
                  <a:cubicBezTo>
                    <a:pt x="983828" y="49867"/>
                    <a:pt x="991642" y="43728"/>
                    <a:pt x="992014" y="31822"/>
                  </a:cubicBezTo>
                  <a:cubicBezTo>
                    <a:pt x="991642" y="20659"/>
                    <a:pt x="983828" y="15078"/>
                    <a:pt x="968573" y="15078"/>
                  </a:cubicBezTo>
                  <a:close/>
                  <a:moveTo>
                    <a:pt x="3332634" y="1684"/>
                  </a:moveTo>
                  <a:lnTo>
                    <a:pt x="3370585" y="1684"/>
                  </a:lnTo>
                  <a:cubicBezTo>
                    <a:pt x="3408908" y="2428"/>
                    <a:pt x="3428442" y="21404"/>
                    <a:pt x="3429186" y="58611"/>
                  </a:cubicBezTo>
                  <a:cubicBezTo>
                    <a:pt x="3429930" y="97678"/>
                    <a:pt x="3410582" y="116840"/>
                    <a:pt x="3371143" y="116096"/>
                  </a:cubicBezTo>
                  <a:lnTo>
                    <a:pt x="3332634" y="116096"/>
                  </a:lnTo>
                  <a:close/>
                  <a:moveTo>
                    <a:pt x="3218929" y="1684"/>
                  </a:moveTo>
                  <a:lnTo>
                    <a:pt x="3314923" y="1684"/>
                  </a:lnTo>
                  <a:lnTo>
                    <a:pt x="3314923" y="16195"/>
                  </a:lnTo>
                  <a:lnTo>
                    <a:pt x="3275856" y="16195"/>
                  </a:lnTo>
                  <a:lnTo>
                    <a:pt x="3275856" y="116096"/>
                  </a:lnTo>
                  <a:lnTo>
                    <a:pt x="3258554" y="116096"/>
                  </a:lnTo>
                  <a:lnTo>
                    <a:pt x="3258554" y="16195"/>
                  </a:lnTo>
                  <a:lnTo>
                    <a:pt x="3218929" y="16195"/>
                  </a:lnTo>
                  <a:close/>
                  <a:moveTo>
                    <a:pt x="3132609" y="1684"/>
                  </a:moveTo>
                  <a:lnTo>
                    <a:pt x="3149910" y="1684"/>
                  </a:lnTo>
                  <a:lnTo>
                    <a:pt x="3149910" y="102701"/>
                  </a:lnTo>
                  <a:lnTo>
                    <a:pt x="3210743" y="102701"/>
                  </a:lnTo>
                  <a:lnTo>
                    <a:pt x="3210743" y="116096"/>
                  </a:lnTo>
                  <a:lnTo>
                    <a:pt x="3132609" y="116096"/>
                  </a:lnTo>
                  <a:close/>
                  <a:moveTo>
                    <a:pt x="2644638" y="1684"/>
                  </a:moveTo>
                  <a:lnTo>
                    <a:pt x="2664730" y="1684"/>
                  </a:lnTo>
                  <a:cubicBezTo>
                    <a:pt x="2674404" y="15823"/>
                    <a:pt x="2684450" y="30891"/>
                    <a:pt x="2694868" y="46890"/>
                  </a:cubicBezTo>
                  <a:cubicBezTo>
                    <a:pt x="2695240" y="47263"/>
                    <a:pt x="2696170" y="48751"/>
                    <a:pt x="2697658" y="51355"/>
                  </a:cubicBezTo>
                  <a:cubicBezTo>
                    <a:pt x="2699147" y="53588"/>
                    <a:pt x="2700077" y="55076"/>
                    <a:pt x="2700449" y="55820"/>
                  </a:cubicBezTo>
                  <a:cubicBezTo>
                    <a:pt x="2702309" y="52844"/>
                    <a:pt x="2704170" y="50053"/>
                    <a:pt x="2706030" y="47449"/>
                  </a:cubicBezTo>
                  <a:cubicBezTo>
                    <a:pt x="2707518" y="44844"/>
                    <a:pt x="2717378" y="29589"/>
                    <a:pt x="2735609" y="1684"/>
                  </a:cubicBezTo>
                  <a:lnTo>
                    <a:pt x="2755701" y="1684"/>
                  </a:lnTo>
                  <a:lnTo>
                    <a:pt x="2708262" y="69215"/>
                  </a:lnTo>
                  <a:lnTo>
                    <a:pt x="2708262" y="116096"/>
                  </a:lnTo>
                  <a:lnTo>
                    <a:pt x="2690961" y="116096"/>
                  </a:lnTo>
                  <a:lnTo>
                    <a:pt x="2690961" y="69215"/>
                  </a:lnTo>
                  <a:close/>
                  <a:moveTo>
                    <a:pt x="2542059" y="1684"/>
                  </a:moveTo>
                  <a:lnTo>
                    <a:pt x="2559360" y="1684"/>
                  </a:lnTo>
                  <a:lnTo>
                    <a:pt x="2559360" y="62517"/>
                  </a:lnTo>
                  <a:lnTo>
                    <a:pt x="2617961" y="1684"/>
                  </a:lnTo>
                  <a:lnTo>
                    <a:pt x="2640843" y="1684"/>
                  </a:lnTo>
                  <a:lnTo>
                    <a:pt x="2592846" y="50239"/>
                  </a:lnTo>
                  <a:lnTo>
                    <a:pt x="2644192" y="116096"/>
                  </a:lnTo>
                  <a:lnTo>
                    <a:pt x="2621309" y="116096"/>
                  </a:lnTo>
                  <a:lnTo>
                    <a:pt x="2582242" y="61401"/>
                  </a:lnTo>
                  <a:lnTo>
                    <a:pt x="2559360" y="84283"/>
                  </a:lnTo>
                  <a:lnTo>
                    <a:pt x="2559360" y="116096"/>
                  </a:lnTo>
                  <a:lnTo>
                    <a:pt x="2542059" y="116096"/>
                  </a:lnTo>
                  <a:close/>
                  <a:moveTo>
                    <a:pt x="2320788" y="1684"/>
                  </a:moveTo>
                  <a:lnTo>
                    <a:pt x="2340880" y="1684"/>
                  </a:lnTo>
                  <a:cubicBezTo>
                    <a:pt x="2350554" y="15823"/>
                    <a:pt x="2360600" y="30891"/>
                    <a:pt x="2371018" y="46890"/>
                  </a:cubicBezTo>
                  <a:cubicBezTo>
                    <a:pt x="2371390" y="47263"/>
                    <a:pt x="2372320" y="48751"/>
                    <a:pt x="2373808" y="51355"/>
                  </a:cubicBezTo>
                  <a:cubicBezTo>
                    <a:pt x="2375297" y="53588"/>
                    <a:pt x="2376226" y="55076"/>
                    <a:pt x="2376599" y="55820"/>
                  </a:cubicBezTo>
                  <a:cubicBezTo>
                    <a:pt x="2378459" y="52844"/>
                    <a:pt x="2380320" y="50053"/>
                    <a:pt x="2382180" y="47449"/>
                  </a:cubicBezTo>
                  <a:cubicBezTo>
                    <a:pt x="2383668" y="44844"/>
                    <a:pt x="2393528" y="29589"/>
                    <a:pt x="2411759" y="1684"/>
                  </a:cubicBezTo>
                  <a:lnTo>
                    <a:pt x="2431851" y="1684"/>
                  </a:lnTo>
                  <a:lnTo>
                    <a:pt x="2384412" y="69215"/>
                  </a:lnTo>
                  <a:lnTo>
                    <a:pt x="2384412" y="116096"/>
                  </a:lnTo>
                  <a:lnTo>
                    <a:pt x="2367111" y="116096"/>
                  </a:lnTo>
                  <a:lnTo>
                    <a:pt x="2367111" y="69215"/>
                  </a:lnTo>
                  <a:close/>
                  <a:moveTo>
                    <a:pt x="2218767" y="1684"/>
                  </a:moveTo>
                  <a:lnTo>
                    <a:pt x="2271787" y="1684"/>
                  </a:lnTo>
                  <a:cubicBezTo>
                    <a:pt x="2297459" y="2428"/>
                    <a:pt x="2311040" y="13404"/>
                    <a:pt x="2312528" y="34612"/>
                  </a:cubicBezTo>
                  <a:cubicBezTo>
                    <a:pt x="2312528" y="53960"/>
                    <a:pt x="2301924" y="64936"/>
                    <a:pt x="2280716" y="67540"/>
                  </a:cubicBezTo>
                  <a:lnTo>
                    <a:pt x="2319784" y="116096"/>
                  </a:lnTo>
                  <a:lnTo>
                    <a:pt x="2297459" y="116096"/>
                  </a:lnTo>
                  <a:lnTo>
                    <a:pt x="2262299" y="68657"/>
                  </a:lnTo>
                  <a:lnTo>
                    <a:pt x="2236068" y="68657"/>
                  </a:lnTo>
                  <a:lnTo>
                    <a:pt x="2236068" y="116096"/>
                  </a:lnTo>
                  <a:lnTo>
                    <a:pt x="2218767" y="116096"/>
                  </a:lnTo>
                  <a:close/>
                  <a:moveTo>
                    <a:pt x="2104467" y="1684"/>
                  </a:moveTo>
                  <a:lnTo>
                    <a:pt x="2157487" y="1684"/>
                  </a:lnTo>
                  <a:cubicBezTo>
                    <a:pt x="2183159" y="2428"/>
                    <a:pt x="2196740" y="13404"/>
                    <a:pt x="2198228" y="34612"/>
                  </a:cubicBezTo>
                  <a:cubicBezTo>
                    <a:pt x="2198228" y="53960"/>
                    <a:pt x="2187624" y="64936"/>
                    <a:pt x="2166416" y="67540"/>
                  </a:cubicBezTo>
                  <a:lnTo>
                    <a:pt x="2205484" y="116096"/>
                  </a:lnTo>
                  <a:lnTo>
                    <a:pt x="2183159" y="116096"/>
                  </a:lnTo>
                  <a:lnTo>
                    <a:pt x="2147999" y="68657"/>
                  </a:lnTo>
                  <a:lnTo>
                    <a:pt x="2121768" y="68657"/>
                  </a:lnTo>
                  <a:lnTo>
                    <a:pt x="2121768" y="116096"/>
                  </a:lnTo>
                  <a:lnTo>
                    <a:pt x="2104467" y="116096"/>
                  </a:lnTo>
                  <a:close/>
                  <a:moveTo>
                    <a:pt x="2023095" y="1684"/>
                  </a:moveTo>
                  <a:lnTo>
                    <a:pt x="2043745" y="1684"/>
                  </a:lnTo>
                  <a:lnTo>
                    <a:pt x="2089509" y="116096"/>
                  </a:lnTo>
                  <a:lnTo>
                    <a:pt x="2070534" y="116096"/>
                  </a:lnTo>
                  <a:lnTo>
                    <a:pt x="2058814" y="85400"/>
                  </a:lnTo>
                  <a:lnTo>
                    <a:pt x="2008026" y="85400"/>
                  </a:lnTo>
                  <a:lnTo>
                    <a:pt x="1996306" y="116096"/>
                  </a:lnTo>
                  <a:lnTo>
                    <a:pt x="1977330" y="116096"/>
                  </a:lnTo>
                  <a:close/>
                  <a:moveTo>
                    <a:pt x="1875904" y="1684"/>
                  </a:moveTo>
                  <a:lnTo>
                    <a:pt x="1971898" y="1684"/>
                  </a:lnTo>
                  <a:lnTo>
                    <a:pt x="1971898" y="16195"/>
                  </a:lnTo>
                  <a:lnTo>
                    <a:pt x="1932831" y="16195"/>
                  </a:lnTo>
                  <a:lnTo>
                    <a:pt x="1932831" y="116096"/>
                  </a:lnTo>
                  <a:lnTo>
                    <a:pt x="1915529" y="116096"/>
                  </a:lnTo>
                  <a:lnTo>
                    <a:pt x="1915529" y="16195"/>
                  </a:lnTo>
                  <a:lnTo>
                    <a:pt x="1875904" y="16195"/>
                  </a:lnTo>
                  <a:close/>
                  <a:moveTo>
                    <a:pt x="1646709" y="1684"/>
                  </a:moveTo>
                  <a:lnTo>
                    <a:pt x="1732099" y="1684"/>
                  </a:lnTo>
                  <a:lnTo>
                    <a:pt x="1732099" y="16195"/>
                  </a:lnTo>
                  <a:lnTo>
                    <a:pt x="1664568" y="16195"/>
                  </a:lnTo>
                  <a:lnTo>
                    <a:pt x="1664568" y="50239"/>
                  </a:lnTo>
                  <a:lnTo>
                    <a:pt x="1728192" y="50239"/>
                  </a:lnTo>
                  <a:lnTo>
                    <a:pt x="1728192" y="64750"/>
                  </a:lnTo>
                  <a:lnTo>
                    <a:pt x="1664568" y="64750"/>
                  </a:lnTo>
                  <a:lnTo>
                    <a:pt x="1664568" y="102143"/>
                  </a:lnTo>
                  <a:lnTo>
                    <a:pt x="1734331" y="102143"/>
                  </a:lnTo>
                  <a:lnTo>
                    <a:pt x="1734331" y="116096"/>
                  </a:lnTo>
                  <a:lnTo>
                    <a:pt x="1646709" y="116096"/>
                  </a:lnTo>
                  <a:close/>
                  <a:moveTo>
                    <a:pt x="1499927" y="1684"/>
                  </a:moveTo>
                  <a:lnTo>
                    <a:pt x="1528390" y="1684"/>
                  </a:lnTo>
                  <a:lnTo>
                    <a:pt x="1560760" y="97120"/>
                  </a:lnTo>
                  <a:lnTo>
                    <a:pt x="1561318" y="97120"/>
                  </a:lnTo>
                  <a:lnTo>
                    <a:pt x="1592572" y="1684"/>
                  </a:lnTo>
                  <a:lnTo>
                    <a:pt x="1621594" y="1684"/>
                  </a:lnTo>
                  <a:lnTo>
                    <a:pt x="1621594" y="116096"/>
                  </a:lnTo>
                  <a:lnTo>
                    <a:pt x="1604293" y="116096"/>
                  </a:lnTo>
                  <a:lnTo>
                    <a:pt x="1604293" y="15637"/>
                  </a:lnTo>
                  <a:lnTo>
                    <a:pt x="1603734" y="15637"/>
                  </a:lnTo>
                  <a:cubicBezTo>
                    <a:pt x="1601502" y="24194"/>
                    <a:pt x="1590154" y="57680"/>
                    <a:pt x="1569690" y="116096"/>
                  </a:cubicBezTo>
                  <a:lnTo>
                    <a:pt x="1552947" y="116096"/>
                  </a:lnTo>
                  <a:lnTo>
                    <a:pt x="1517228" y="15637"/>
                  </a:lnTo>
                  <a:lnTo>
                    <a:pt x="1516670" y="15637"/>
                  </a:lnTo>
                  <a:lnTo>
                    <a:pt x="1516670" y="116096"/>
                  </a:lnTo>
                  <a:lnTo>
                    <a:pt x="1499927" y="116096"/>
                  </a:lnTo>
                  <a:close/>
                  <a:moveTo>
                    <a:pt x="1256742" y="1684"/>
                  </a:moveTo>
                  <a:lnTo>
                    <a:pt x="1274043" y="1684"/>
                  </a:lnTo>
                  <a:lnTo>
                    <a:pt x="1274043" y="50239"/>
                  </a:lnTo>
                  <a:lnTo>
                    <a:pt x="1334876" y="50239"/>
                  </a:lnTo>
                  <a:lnTo>
                    <a:pt x="1334876" y="1684"/>
                  </a:lnTo>
                  <a:lnTo>
                    <a:pt x="1352736" y="1684"/>
                  </a:lnTo>
                  <a:lnTo>
                    <a:pt x="1352736" y="116096"/>
                  </a:lnTo>
                  <a:lnTo>
                    <a:pt x="1334876" y="116096"/>
                  </a:lnTo>
                  <a:lnTo>
                    <a:pt x="1334876" y="65308"/>
                  </a:lnTo>
                  <a:lnTo>
                    <a:pt x="1274043" y="65308"/>
                  </a:lnTo>
                  <a:lnTo>
                    <a:pt x="1274043" y="116096"/>
                  </a:lnTo>
                  <a:lnTo>
                    <a:pt x="1256742" y="116096"/>
                  </a:lnTo>
                  <a:close/>
                  <a:moveTo>
                    <a:pt x="1142442" y="1684"/>
                  </a:moveTo>
                  <a:lnTo>
                    <a:pt x="1195462" y="1684"/>
                  </a:lnTo>
                  <a:cubicBezTo>
                    <a:pt x="1221135" y="2428"/>
                    <a:pt x="1234715" y="13404"/>
                    <a:pt x="1236203" y="34612"/>
                  </a:cubicBezTo>
                  <a:cubicBezTo>
                    <a:pt x="1236203" y="53960"/>
                    <a:pt x="1225599" y="64936"/>
                    <a:pt x="1204391" y="67540"/>
                  </a:cubicBezTo>
                  <a:lnTo>
                    <a:pt x="1243459" y="116096"/>
                  </a:lnTo>
                  <a:lnTo>
                    <a:pt x="1221135" y="116096"/>
                  </a:lnTo>
                  <a:lnTo>
                    <a:pt x="1185974" y="68657"/>
                  </a:lnTo>
                  <a:lnTo>
                    <a:pt x="1159743" y="68657"/>
                  </a:lnTo>
                  <a:lnTo>
                    <a:pt x="1159743" y="116096"/>
                  </a:lnTo>
                  <a:lnTo>
                    <a:pt x="1142442" y="116096"/>
                  </a:lnTo>
                  <a:close/>
                  <a:moveTo>
                    <a:pt x="1037109" y="1684"/>
                  </a:moveTo>
                  <a:lnTo>
                    <a:pt x="1122499" y="1684"/>
                  </a:lnTo>
                  <a:lnTo>
                    <a:pt x="1122499" y="16195"/>
                  </a:lnTo>
                  <a:lnTo>
                    <a:pt x="1054968" y="16195"/>
                  </a:lnTo>
                  <a:lnTo>
                    <a:pt x="1054968" y="50239"/>
                  </a:lnTo>
                  <a:lnTo>
                    <a:pt x="1118592" y="50239"/>
                  </a:lnTo>
                  <a:lnTo>
                    <a:pt x="1118592" y="64750"/>
                  </a:lnTo>
                  <a:lnTo>
                    <a:pt x="1054968" y="64750"/>
                  </a:lnTo>
                  <a:lnTo>
                    <a:pt x="1054968" y="102143"/>
                  </a:lnTo>
                  <a:lnTo>
                    <a:pt x="1124731" y="102143"/>
                  </a:lnTo>
                  <a:lnTo>
                    <a:pt x="1124731" y="116096"/>
                  </a:lnTo>
                  <a:lnTo>
                    <a:pt x="1037109" y="116096"/>
                  </a:lnTo>
                  <a:close/>
                  <a:moveTo>
                    <a:pt x="922809" y="1684"/>
                  </a:moveTo>
                  <a:lnTo>
                    <a:pt x="971922" y="1684"/>
                  </a:lnTo>
                  <a:cubicBezTo>
                    <a:pt x="996106" y="2428"/>
                    <a:pt x="1008943" y="11544"/>
                    <a:pt x="1010431" y="29031"/>
                  </a:cubicBezTo>
                  <a:cubicBezTo>
                    <a:pt x="1010059" y="43542"/>
                    <a:pt x="1002246" y="52471"/>
                    <a:pt x="986991" y="55820"/>
                  </a:cubicBezTo>
                  <a:cubicBezTo>
                    <a:pt x="986991" y="55820"/>
                    <a:pt x="986991" y="56006"/>
                    <a:pt x="986991" y="56378"/>
                  </a:cubicBezTo>
                  <a:cubicBezTo>
                    <a:pt x="1004478" y="59355"/>
                    <a:pt x="1013966" y="68471"/>
                    <a:pt x="1015454" y="83725"/>
                  </a:cubicBezTo>
                  <a:cubicBezTo>
                    <a:pt x="1015454" y="105305"/>
                    <a:pt x="1001874" y="116096"/>
                    <a:pt x="974712" y="116096"/>
                  </a:cubicBezTo>
                  <a:lnTo>
                    <a:pt x="922809" y="116096"/>
                  </a:lnTo>
                  <a:close/>
                  <a:moveTo>
                    <a:pt x="876300" y="1684"/>
                  </a:moveTo>
                  <a:lnTo>
                    <a:pt x="893601" y="1684"/>
                  </a:lnTo>
                  <a:lnTo>
                    <a:pt x="893601" y="116096"/>
                  </a:lnTo>
                  <a:lnTo>
                    <a:pt x="876300" y="116096"/>
                  </a:lnTo>
                  <a:close/>
                  <a:moveTo>
                    <a:pt x="779934" y="1684"/>
                  </a:moveTo>
                  <a:lnTo>
                    <a:pt x="859743" y="1684"/>
                  </a:lnTo>
                  <a:lnTo>
                    <a:pt x="859743" y="16195"/>
                  </a:lnTo>
                  <a:lnTo>
                    <a:pt x="797793" y="16195"/>
                  </a:lnTo>
                  <a:lnTo>
                    <a:pt x="797793" y="51913"/>
                  </a:lnTo>
                  <a:lnTo>
                    <a:pt x="851929" y="51913"/>
                  </a:lnTo>
                  <a:lnTo>
                    <a:pt x="851929" y="65866"/>
                  </a:lnTo>
                  <a:lnTo>
                    <a:pt x="797793" y="65866"/>
                  </a:lnTo>
                  <a:lnTo>
                    <a:pt x="797793" y="116096"/>
                  </a:lnTo>
                  <a:lnTo>
                    <a:pt x="779934" y="116096"/>
                  </a:lnTo>
                  <a:close/>
                  <a:moveTo>
                    <a:pt x="504825" y="1684"/>
                  </a:moveTo>
                  <a:lnTo>
                    <a:pt x="525475" y="1684"/>
                  </a:lnTo>
                  <a:lnTo>
                    <a:pt x="583518" y="95446"/>
                  </a:lnTo>
                  <a:lnTo>
                    <a:pt x="584076" y="95446"/>
                  </a:lnTo>
                  <a:lnTo>
                    <a:pt x="584076" y="1684"/>
                  </a:lnTo>
                  <a:lnTo>
                    <a:pt x="600819" y="1684"/>
                  </a:lnTo>
                  <a:lnTo>
                    <a:pt x="600819" y="116096"/>
                  </a:lnTo>
                  <a:lnTo>
                    <a:pt x="580727" y="116096"/>
                  </a:lnTo>
                  <a:lnTo>
                    <a:pt x="521568" y="21776"/>
                  </a:lnTo>
                  <a:lnTo>
                    <a:pt x="521568" y="116096"/>
                  </a:lnTo>
                  <a:lnTo>
                    <a:pt x="504825" y="116096"/>
                  </a:lnTo>
                  <a:close/>
                  <a:moveTo>
                    <a:pt x="457200" y="1684"/>
                  </a:moveTo>
                  <a:lnTo>
                    <a:pt x="474501" y="1684"/>
                  </a:lnTo>
                  <a:lnTo>
                    <a:pt x="474501" y="116096"/>
                  </a:lnTo>
                  <a:lnTo>
                    <a:pt x="457200" y="116096"/>
                  </a:lnTo>
                  <a:close/>
                  <a:moveTo>
                    <a:pt x="411063" y="1684"/>
                  </a:moveTo>
                  <a:lnTo>
                    <a:pt x="428364" y="1684"/>
                  </a:lnTo>
                  <a:lnTo>
                    <a:pt x="428364" y="77028"/>
                  </a:lnTo>
                  <a:cubicBezTo>
                    <a:pt x="428736" y="104561"/>
                    <a:pt x="416644" y="118142"/>
                    <a:pt x="392087" y="117770"/>
                  </a:cubicBezTo>
                  <a:cubicBezTo>
                    <a:pt x="369019" y="118142"/>
                    <a:pt x="356183" y="106236"/>
                    <a:pt x="353578" y="82051"/>
                  </a:cubicBezTo>
                  <a:lnTo>
                    <a:pt x="370321" y="77586"/>
                  </a:lnTo>
                  <a:cubicBezTo>
                    <a:pt x="371065" y="95446"/>
                    <a:pt x="378135" y="104189"/>
                    <a:pt x="391529" y="103817"/>
                  </a:cubicBezTo>
                  <a:cubicBezTo>
                    <a:pt x="404924" y="104189"/>
                    <a:pt x="411435" y="95074"/>
                    <a:pt x="411063" y="76470"/>
                  </a:cubicBezTo>
                  <a:close/>
                  <a:moveTo>
                    <a:pt x="238125" y="1684"/>
                  </a:moveTo>
                  <a:lnTo>
                    <a:pt x="258775" y="1684"/>
                  </a:lnTo>
                  <a:lnTo>
                    <a:pt x="316818" y="95446"/>
                  </a:lnTo>
                  <a:lnTo>
                    <a:pt x="317376" y="95446"/>
                  </a:lnTo>
                  <a:lnTo>
                    <a:pt x="317376" y="1684"/>
                  </a:lnTo>
                  <a:lnTo>
                    <a:pt x="334119" y="1684"/>
                  </a:lnTo>
                  <a:lnTo>
                    <a:pt x="334119" y="116096"/>
                  </a:lnTo>
                  <a:lnTo>
                    <a:pt x="314027" y="116096"/>
                  </a:lnTo>
                  <a:lnTo>
                    <a:pt x="254868" y="21776"/>
                  </a:lnTo>
                  <a:lnTo>
                    <a:pt x="254868" y="116096"/>
                  </a:lnTo>
                  <a:lnTo>
                    <a:pt x="238125" y="116096"/>
                  </a:lnTo>
                  <a:close/>
                  <a:moveTo>
                    <a:pt x="156195" y="1684"/>
                  </a:moveTo>
                  <a:lnTo>
                    <a:pt x="176845" y="1684"/>
                  </a:lnTo>
                  <a:lnTo>
                    <a:pt x="222609" y="116096"/>
                  </a:lnTo>
                  <a:lnTo>
                    <a:pt x="203634" y="116096"/>
                  </a:lnTo>
                  <a:lnTo>
                    <a:pt x="191914" y="85400"/>
                  </a:lnTo>
                  <a:lnTo>
                    <a:pt x="141126" y="85400"/>
                  </a:lnTo>
                  <a:lnTo>
                    <a:pt x="129406" y="116096"/>
                  </a:lnTo>
                  <a:lnTo>
                    <a:pt x="110430" y="116096"/>
                  </a:lnTo>
                  <a:close/>
                  <a:moveTo>
                    <a:pt x="0" y="1684"/>
                  </a:moveTo>
                  <a:lnTo>
                    <a:pt x="20650" y="1684"/>
                  </a:lnTo>
                  <a:lnTo>
                    <a:pt x="78693" y="95446"/>
                  </a:lnTo>
                  <a:lnTo>
                    <a:pt x="79251" y="95446"/>
                  </a:lnTo>
                  <a:lnTo>
                    <a:pt x="79251" y="1684"/>
                  </a:lnTo>
                  <a:lnTo>
                    <a:pt x="95994" y="1684"/>
                  </a:lnTo>
                  <a:lnTo>
                    <a:pt x="95994" y="116096"/>
                  </a:lnTo>
                  <a:lnTo>
                    <a:pt x="75902" y="116096"/>
                  </a:lnTo>
                  <a:lnTo>
                    <a:pt x="16743" y="21776"/>
                  </a:lnTo>
                  <a:lnTo>
                    <a:pt x="16743" y="116096"/>
                  </a:lnTo>
                  <a:lnTo>
                    <a:pt x="0" y="116096"/>
                  </a:lnTo>
                  <a:close/>
                  <a:moveTo>
                    <a:pt x="2964879" y="10"/>
                  </a:moveTo>
                  <a:cubicBezTo>
                    <a:pt x="2999482" y="2242"/>
                    <a:pt x="3018085" y="22148"/>
                    <a:pt x="3020690" y="59727"/>
                  </a:cubicBezTo>
                  <a:cubicBezTo>
                    <a:pt x="3018829" y="96562"/>
                    <a:pt x="3000040" y="115909"/>
                    <a:pt x="2964321" y="117770"/>
                  </a:cubicBezTo>
                  <a:cubicBezTo>
                    <a:pt x="2928602" y="115909"/>
                    <a:pt x="2909999" y="96562"/>
                    <a:pt x="2908511" y="59727"/>
                  </a:cubicBezTo>
                  <a:cubicBezTo>
                    <a:pt x="2910371" y="21776"/>
                    <a:pt x="2929160" y="1870"/>
                    <a:pt x="2964879" y="10"/>
                  </a:cubicBezTo>
                  <a:close/>
                  <a:moveTo>
                    <a:pt x="2848905" y="10"/>
                  </a:moveTo>
                  <a:cubicBezTo>
                    <a:pt x="2872717" y="754"/>
                    <a:pt x="2888530" y="12102"/>
                    <a:pt x="2896344" y="34054"/>
                  </a:cubicBezTo>
                  <a:lnTo>
                    <a:pt x="2879043" y="38519"/>
                  </a:lnTo>
                  <a:cubicBezTo>
                    <a:pt x="2874578" y="23636"/>
                    <a:pt x="2864532" y="15823"/>
                    <a:pt x="2848905" y="15078"/>
                  </a:cubicBezTo>
                  <a:cubicBezTo>
                    <a:pt x="2826953" y="16567"/>
                    <a:pt x="2815233" y="31263"/>
                    <a:pt x="2813744" y="59169"/>
                  </a:cubicBezTo>
                  <a:cubicBezTo>
                    <a:pt x="2814860" y="87074"/>
                    <a:pt x="2826395" y="101957"/>
                    <a:pt x="2848347" y="103817"/>
                  </a:cubicBezTo>
                  <a:cubicBezTo>
                    <a:pt x="2866206" y="103445"/>
                    <a:pt x="2876996" y="93771"/>
                    <a:pt x="2880717" y="74796"/>
                  </a:cubicBezTo>
                  <a:lnTo>
                    <a:pt x="2898018" y="79819"/>
                  </a:lnTo>
                  <a:cubicBezTo>
                    <a:pt x="2892437" y="105119"/>
                    <a:pt x="2875880" y="117770"/>
                    <a:pt x="2848347" y="117770"/>
                  </a:cubicBezTo>
                  <a:cubicBezTo>
                    <a:pt x="2814488" y="115909"/>
                    <a:pt x="2796629" y="96562"/>
                    <a:pt x="2794769" y="59727"/>
                  </a:cubicBezTo>
                  <a:cubicBezTo>
                    <a:pt x="2796629" y="22148"/>
                    <a:pt x="2814674" y="2242"/>
                    <a:pt x="2848905" y="10"/>
                  </a:cubicBezTo>
                  <a:close/>
                  <a:moveTo>
                    <a:pt x="2477467" y="10"/>
                  </a:moveTo>
                  <a:cubicBezTo>
                    <a:pt x="2503512" y="-362"/>
                    <a:pt x="2518767" y="10055"/>
                    <a:pt x="2523232" y="31263"/>
                  </a:cubicBezTo>
                  <a:lnTo>
                    <a:pt x="2505930" y="35170"/>
                  </a:lnTo>
                  <a:cubicBezTo>
                    <a:pt x="2503326" y="21404"/>
                    <a:pt x="2494210" y="14520"/>
                    <a:pt x="2478583" y="14520"/>
                  </a:cubicBezTo>
                  <a:cubicBezTo>
                    <a:pt x="2464073" y="14892"/>
                    <a:pt x="2456259" y="20287"/>
                    <a:pt x="2455143" y="30705"/>
                  </a:cubicBezTo>
                  <a:cubicBezTo>
                    <a:pt x="2454027" y="39263"/>
                    <a:pt x="2462956" y="45402"/>
                    <a:pt x="2481932" y="49123"/>
                  </a:cubicBezTo>
                  <a:cubicBezTo>
                    <a:pt x="2489373" y="50983"/>
                    <a:pt x="2494954" y="52471"/>
                    <a:pt x="2498675" y="53588"/>
                  </a:cubicBezTo>
                  <a:cubicBezTo>
                    <a:pt x="2517651" y="59541"/>
                    <a:pt x="2526952" y="69959"/>
                    <a:pt x="2526580" y="84842"/>
                  </a:cubicBezTo>
                  <a:cubicBezTo>
                    <a:pt x="2525836" y="106050"/>
                    <a:pt x="2511139" y="117026"/>
                    <a:pt x="2482490" y="117770"/>
                  </a:cubicBezTo>
                  <a:cubicBezTo>
                    <a:pt x="2453841" y="118514"/>
                    <a:pt x="2437097" y="106422"/>
                    <a:pt x="2432261" y="81493"/>
                  </a:cubicBezTo>
                  <a:lnTo>
                    <a:pt x="2450120" y="77586"/>
                  </a:lnTo>
                  <a:cubicBezTo>
                    <a:pt x="2452724" y="95818"/>
                    <a:pt x="2463328" y="104933"/>
                    <a:pt x="2481932" y="104933"/>
                  </a:cubicBezTo>
                  <a:cubicBezTo>
                    <a:pt x="2498303" y="104561"/>
                    <a:pt x="2506861" y="98050"/>
                    <a:pt x="2507605" y="85400"/>
                  </a:cubicBezTo>
                  <a:cubicBezTo>
                    <a:pt x="2508721" y="76842"/>
                    <a:pt x="2501094" y="70331"/>
                    <a:pt x="2484722" y="65866"/>
                  </a:cubicBezTo>
                  <a:cubicBezTo>
                    <a:pt x="2483234" y="65122"/>
                    <a:pt x="2480072" y="64192"/>
                    <a:pt x="2475235" y="63075"/>
                  </a:cubicBezTo>
                  <a:cubicBezTo>
                    <a:pt x="2473746" y="62703"/>
                    <a:pt x="2472630" y="62517"/>
                    <a:pt x="2471886" y="62517"/>
                  </a:cubicBezTo>
                  <a:cubicBezTo>
                    <a:pt x="2446957" y="57308"/>
                    <a:pt x="2435237" y="46704"/>
                    <a:pt x="2436725" y="30705"/>
                  </a:cubicBezTo>
                  <a:cubicBezTo>
                    <a:pt x="2438214" y="11358"/>
                    <a:pt x="2451794" y="1126"/>
                    <a:pt x="2477467" y="10"/>
                  </a:cubicBezTo>
                  <a:close/>
                  <a:moveTo>
                    <a:pt x="1820242" y="10"/>
                  </a:moveTo>
                  <a:cubicBezTo>
                    <a:pt x="1846287" y="-362"/>
                    <a:pt x="1861542" y="10055"/>
                    <a:pt x="1866007" y="31263"/>
                  </a:cubicBezTo>
                  <a:lnTo>
                    <a:pt x="1848706" y="35170"/>
                  </a:lnTo>
                  <a:cubicBezTo>
                    <a:pt x="1846101" y="21404"/>
                    <a:pt x="1836985" y="14520"/>
                    <a:pt x="1821358" y="14520"/>
                  </a:cubicBezTo>
                  <a:cubicBezTo>
                    <a:pt x="1806848" y="14892"/>
                    <a:pt x="1799034" y="20287"/>
                    <a:pt x="1797918" y="30705"/>
                  </a:cubicBezTo>
                  <a:cubicBezTo>
                    <a:pt x="1796802" y="39263"/>
                    <a:pt x="1805731" y="45402"/>
                    <a:pt x="1824707" y="49123"/>
                  </a:cubicBezTo>
                  <a:cubicBezTo>
                    <a:pt x="1832148" y="50983"/>
                    <a:pt x="1837729" y="52471"/>
                    <a:pt x="1841450" y="53588"/>
                  </a:cubicBezTo>
                  <a:cubicBezTo>
                    <a:pt x="1860426" y="59541"/>
                    <a:pt x="1869728" y="69959"/>
                    <a:pt x="1869355" y="84842"/>
                  </a:cubicBezTo>
                  <a:cubicBezTo>
                    <a:pt x="1868611" y="106050"/>
                    <a:pt x="1853915" y="117026"/>
                    <a:pt x="1825265" y="117770"/>
                  </a:cubicBezTo>
                  <a:cubicBezTo>
                    <a:pt x="1796616" y="118514"/>
                    <a:pt x="1779873" y="106422"/>
                    <a:pt x="1775036" y="81493"/>
                  </a:cubicBezTo>
                  <a:lnTo>
                    <a:pt x="1792895" y="77586"/>
                  </a:lnTo>
                  <a:cubicBezTo>
                    <a:pt x="1795499" y="95818"/>
                    <a:pt x="1806103" y="104933"/>
                    <a:pt x="1824707" y="104933"/>
                  </a:cubicBezTo>
                  <a:cubicBezTo>
                    <a:pt x="1841078" y="104561"/>
                    <a:pt x="1849636" y="98050"/>
                    <a:pt x="1850380" y="85400"/>
                  </a:cubicBezTo>
                  <a:cubicBezTo>
                    <a:pt x="1851496" y="76842"/>
                    <a:pt x="1843869" y="70331"/>
                    <a:pt x="1827498" y="65866"/>
                  </a:cubicBezTo>
                  <a:cubicBezTo>
                    <a:pt x="1826009" y="65122"/>
                    <a:pt x="1822847" y="64192"/>
                    <a:pt x="1818010" y="63075"/>
                  </a:cubicBezTo>
                  <a:cubicBezTo>
                    <a:pt x="1816521" y="62703"/>
                    <a:pt x="1815405" y="62517"/>
                    <a:pt x="1814661" y="62517"/>
                  </a:cubicBezTo>
                  <a:cubicBezTo>
                    <a:pt x="1789732" y="57308"/>
                    <a:pt x="1778012" y="46704"/>
                    <a:pt x="1779500" y="30705"/>
                  </a:cubicBezTo>
                  <a:cubicBezTo>
                    <a:pt x="1780989" y="11358"/>
                    <a:pt x="1794569" y="1126"/>
                    <a:pt x="1820242" y="10"/>
                  </a:cubicBezTo>
                  <a:close/>
                  <a:moveTo>
                    <a:pt x="1431354" y="10"/>
                  </a:moveTo>
                  <a:cubicBezTo>
                    <a:pt x="1465957" y="2242"/>
                    <a:pt x="1484560" y="22148"/>
                    <a:pt x="1487165" y="59727"/>
                  </a:cubicBezTo>
                  <a:cubicBezTo>
                    <a:pt x="1485304" y="96562"/>
                    <a:pt x="1466515" y="115909"/>
                    <a:pt x="1430796" y="117770"/>
                  </a:cubicBezTo>
                  <a:cubicBezTo>
                    <a:pt x="1395077" y="115909"/>
                    <a:pt x="1376474" y="96562"/>
                    <a:pt x="1374986" y="59727"/>
                  </a:cubicBezTo>
                  <a:cubicBezTo>
                    <a:pt x="1376846" y="21776"/>
                    <a:pt x="1395636" y="1870"/>
                    <a:pt x="1431354" y="10"/>
                  </a:cubicBezTo>
                  <a:close/>
                  <a:moveTo>
                    <a:pt x="678321" y="10"/>
                  </a:moveTo>
                  <a:cubicBezTo>
                    <a:pt x="704738" y="382"/>
                    <a:pt x="722039" y="10614"/>
                    <a:pt x="730225" y="30705"/>
                  </a:cubicBezTo>
                  <a:lnTo>
                    <a:pt x="713482" y="36845"/>
                  </a:lnTo>
                  <a:cubicBezTo>
                    <a:pt x="707901" y="22334"/>
                    <a:pt x="696181" y="15078"/>
                    <a:pt x="678321" y="15078"/>
                  </a:cubicBezTo>
                  <a:cubicBezTo>
                    <a:pt x="655997" y="17311"/>
                    <a:pt x="643905" y="32008"/>
                    <a:pt x="642044" y="59169"/>
                  </a:cubicBezTo>
                  <a:cubicBezTo>
                    <a:pt x="643533" y="87074"/>
                    <a:pt x="656369" y="101957"/>
                    <a:pt x="680554" y="103817"/>
                  </a:cubicBezTo>
                  <a:cubicBezTo>
                    <a:pt x="696553" y="103445"/>
                    <a:pt x="707901" y="98794"/>
                    <a:pt x="714598" y="89865"/>
                  </a:cubicBezTo>
                  <a:lnTo>
                    <a:pt x="714598" y="67540"/>
                  </a:lnTo>
                  <a:lnTo>
                    <a:pt x="677205" y="67540"/>
                  </a:lnTo>
                  <a:lnTo>
                    <a:pt x="677205" y="53030"/>
                  </a:lnTo>
                  <a:lnTo>
                    <a:pt x="730783" y="53030"/>
                  </a:lnTo>
                  <a:lnTo>
                    <a:pt x="730783" y="95446"/>
                  </a:lnTo>
                  <a:cubicBezTo>
                    <a:pt x="722970" y="109956"/>
                    <a:pt x="706226" y="117398"/>
                    <a:pt x="680554" y="117770"/>
                  </a:cubicBezTo>
                  <a:cubicBezTo>
                    <a:pt x="644463" y="115909"/>
                    <a:pt x="625487" y="96376"/>
                    <a:pt x="623627" y="59169"/>
                  </a:cubicBezTo>
                  <a:cubicBezTo>
                    <a:pt x="625487" y="21590"/>
                    <a:pt x="643719" y="1870"/>
                    <a:pt x="678321" y="1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662536" y="5483866"/>
              <a:ext cx="241091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40" normalizeH="0" baseline="0" noProof="0" dirty="0">
                  <a:ln>
                    <a:noFill/>
                  </a:ln>
                  <a:effectLst/>
                  <a:uLnTx/>
                  <a:uFillTx/>
                  <a:latin typeface="微软雅黑 Light" panose="020B0502040204020203" pitchFamily="34" charset="-122"/>
                  <a:ea typeface="微软雅黑 Light" panose="020B0502040204020203" pitchFamily="34" charset="-122"/>
                </a:rPr>
                <a:t>南京烽火星空通信发展有限公司</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1000"/>
                                        <p:tgtEl>
                                          <p:spTgt spid="36"/>
                                        </p:tgtEl>
                                      </p:cBhvr>
                                    </p:animEffect>
                                  </p:childTnLst>
                                </p:cTn>
                              </p:par>
                              <p:par>
                                <p:cTn id="13" presetID="10"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星空深色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0" name="Group 4"/>
          <p:cNvGrpSpPr>
            <a:grpSpLocks noChangeAspect="1"/>
          </p:cNvGrpSpPr>
          <p:nvPr userDrawn="1"/>
        </p:nvGrpSpPr>
        <p:grpSpPr bwMode="auto">
          <a:xfrm>
            <a:off x="10891686" y="287688"/>
            <a:ext cx="923741" cy="427030"/>
            <a:chOff x="3113" y="1825"/>
            <a:chExt cx="1445" cy="668"/>
          </a:xfrm>
          <a:solidFill>
            <a:schemeClr val="bg1"/>
          </a:solidFill>
        </p:grpSpPr>
        <p:sp>
          <p:nvSpPr>
            <p:cNvPr id="121" name="Freeform 5"/>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2" name="Freeform 6"/>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3" name="Freeform 7"/>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4" name="Freeform 8"/>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5" name="Freeform 9"/>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6" name="Freeform 10"/>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7" name="Freeform 11"/>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8" name="Freeform 12"/>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9" name="Freeform 13"/>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Freeform 14"/>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1" name="Freeform 15"/>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2" name="Freeform 16"/>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 name="Freeform 17"/>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4" name="Freeform 18"/>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5" name="Freeform 19"/>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6" name="Freeform 20"/>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7" name="Freeform 21"/>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8" name="Freeform 22"/>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9" name="Freeform 23"/>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0" name="Freeform 24"/>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1" name="Oval 25"/>
            <p:cNvSpPr>
              <a:spLocks noChangeArrowheads="1"/>
            </p:cNvSpPr>
            <p:nvPr/>
          </p:nvSpPr>
          <p:spPr bwMode="auto">
            <a:xfrm>
              <a:off x="3219" y="2455"/>
              <a:ext cx="225" cy="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2" name="Freeform 26"/>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3" name="Freeform 27"/>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47" name="标题 1"/>
          <p:cNvSpPr>
            <a:spLocks noGrp="1"/>
          </p:cNvSpPr>
          <p:nvPr>
            <p:ph type="title"/>
          </p:nvPr>
        </p:nvSpPr>
        <p:spPr>
          <a:xfrm>
            <a:off x="532998" y="291077"/>
            <a:ext cx="9905862" cy="434975"/>
          </a:xfrm>
        </p:spPr>
        <p:txBody>
          <a:bodyPr>
            <a:noAutofit/>
          </a:bodyPr>
          <a:lstStyle>
            <a:lvl1pPr marL="0" algn="l" defTabSz="914400" rtl="0" eaLnBrk="1" latinLnBrk="0" hangingPunct="1">
              <a:lnSpc>
                <a:spcPct val="90000"/>
              </a:lnSpc>
              <a:spcBef>
                <a:spcPct val="0"/>
              </a:spcBef>
              <a:buNone/>
              <a:defRPr lang="zh-CN" altLang="en-US" sz="3200" b="1" kern="1200"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93" name="任意多边形: 形状 30"/>
          <p:cNvSpPr/>
          <p:nvPr userDrawn="1"/>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31"/>
          <p:cNvSpPr/>
          <p:nvPr userDrawn="1"/>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95" name="任意多边形: 形状 32"/>
          <p:cNvSpPr/>
          <p:nvPr userDrawn="1"/>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9EF88C-B433-42FD-8401-1B914518DF16}" type="datetimeFigureOut">
              <a:rPr lang="zh-CN" altLang="en-US" smtClean="0"/>
              <a:t>2023/5/21</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A160BC5B-2DDC-49E1-88B6-24E0C4B5FF2F}" type="slidenum">
              <a:rPr lang="zh-CN" altLang="en-US" smtClean="0"/>
              <a:t>‹#›</a:t>
            </a:fld>
            <a:endParaRPr lang="zh-CN" altLang="en-US" dirty="0"/>
          </a:p>
        </p:txBody>
      </p:sp>
      <p:sp>
        <p:nvSpPr>
          <p:cNvPr id="6" name="矩形 5"/>
          <p:cNvSpPr/>
          <p:nvPr userDrawn="1"/>
        </p:nvSpPr>
        <p:spPr>
          <a:xfrm>
            <a:off x="711200" y="685800"/>
            <a:ext cx="107696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目录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3BD2478-C010-485D-B2FF-C0023CF1563D}"/>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4621"/>
          <a:stretch/>
        </p:blipFill>
        <p:spPr>
          <a:xfrm>
            <a:off x="9205302" y="1056190"/>
            <a:ext cx="2986698" cy="5106638"/>
          </a:xfrm>
          <a:prstGeom prst="rect">
            <a:avLst/>
          </a:prstGeom>
        </p:spPr>
      </p:pic>
      <p:sp>
        <p:nvSpPr>
          <p:cNvPr id="6" name="任意多边形: 形状 5">
            <a:extLst>
              <a:ext uri="{FF2B5EF4-FFF2-40B4-BE49-F238E27FC236}">
                <a16:creationId xmlns:a16="http://schemas.microsoft.com/office/drawing/2014/main" id="{F9322B99-20F6-4D43-BDAC-5867D3C29109}"/>
              </a:ext>
            </a:extLst>
          </p:cNvPr>
          <p:cNvSpPr/>
          <p:nvPr/>
        </p:nvSpPr>
        <p:spPr>
          <a:xfrm>
            <a:off x="0" y="0"/>
            <a:ext cx="3974702" cy="3314372"/>
          </a:xfrm>
          <a:custGeom>
            <a:avLst/>
            <a:gdLst>
              <a:gd name="connsiteX0" fmla="*/ 0 w 3974702"/>
              <a:gd name="connsiteY0" fmla="*/ 0 h 3314372"/>
              <a:gd name="connsiteX1" fmla="*/ 3974702 w 3974702"/>
              <a:gd name="connsiteY1" fmla="*/ 0 h 3314372"/>
              <a:gd name="connsiteX2" fmla="*/ 3963370 w 3974702"/>
              <a:gd name="connsiteY2" fmla="*/ 224425 h 3314372"/>
              <a:gd name="connsiteX3" fmla="*/ 539282 w 3974702"/>
              <a:gd name="connsiteY3" fmla="*/ 3314372 h 3314372"/>
              <a:gd name="connsiteX4" fmla="*/ 15121 w 3974702"/>
              <a:gd name="connsiteY4" fmla="*/ 3274714 h 3314372"/>
              <a:gd name="connsiteX5" fmla="*/ 0 w 3974702"/>
              <a:gd name="connsiteY5" fmla="*/ 3272014 h 331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4702" h="3314372">
                <a:moveTo>
                  <a:pt x="0" y="0"/>
                </a:moveTo>
                <a:lnTo>
                  <a:pt x="3974702" y="0"/>
                </a:lnTo>
                <a:lnTo>
                  <a:pt x="3963370" y="224425"/>
                </a:lnTo>
                <a:cubicBezTo>
                  <a:pt x="3787112" y="1960002"/>
                  <a:pt x="2321362" y="3314372"/>
                  <a:pt x="539282" y="3314372"/>
                </a:cubicBezTo>
                <a:cubicBezTo>
                  <a:pt x="361074" y="3314372"/>
                  <a:pt x="186030" y="3300829"/>
                  <a:pt x="15121" y="3274714"/>
                </a:cubicBezTo>
                <a:lnTo>
                  <a:pt x="0" y="3272014"/>
                </a:lnTo>
                <a:close/>
              </a:path>
            </a:pathLst>
          </a:custGeom>
          <a:solidFill>
            <a:srgbClr val="0944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任意多边形: 形状 6">
            <a:extLst>
              <a:ext uri="{FF2B5EF4-FFF2-40B4-BE49-F238E27FC236}">
                <a16:creationId xmlns:a16="http://schemas.microsoft.com/office/drawing/2014/main" id="{B54D2729-48BF-4508-9470-805F21A929F3}"/>
              </a:ext>
            </a:extLst>
          </p:cNvPr>
          <p:cNvSpPr/>
          <p:nvPr/>
        </p:nvSpPr>
        <p:spPr>
          <a:xfrm>
            <a:off x="0" y="1"/>
            <a:ext cx="3878822" cy="2112379"/>
          </a:xfrm>
          <a:custGeom>
            <a:avLst/>
            <a:gdLst>
              <a:gd name="connsiteX0" fmla="*/ 0 w 3878822"/>
              <a:gd name="connsiteY0" fmla="*/ 0 h 2112379"/>
              <a:gd name="connsiteX1" fmla="*/ 3878822 w 3878822"/>
              <a:gd name="connsiteY1" fmla="*/ 0 h 2112379"/>
              <a:gd name="connsiteX2" fmla="*/ 3855070 w 3878822"/>
              <a:gd name="connsiteY2" fmla="*/ 201125 h 2112379"/>
              <a:gd name="connsiteX3" fmla="*/ 2095909 w 3878822"/>
              <a:gd name="connsiteY3" fmla="*/ 2057919 h 2112379"/>
              <a:gd name="connsiteX4" fmla="*/ 70801 w 3878822"/>
              <a:gd name="connsiteY4" fmla="*/ 1521877 h 2112379"/>
              <a:gd name="connsiteX5" fmla="*/ 0 w 3878822"/>
              <a:gd name="connsiteY5" fmla="*/ 1452699 h 2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8822" h="2112379">
                <a:moveTo>
                  <a:pt x="0" y="0"/>
                </a:moveTo>
                <a:lnTo>
                  <a:pt x="3878822" y="0"/>
                </a:lnTo>
                <a:lnTo>
                  <a:pt x="3855070" y="201125"/>
                </a:lnTo>
                <a:cubicBezTo>
                  <a:pt x="3707488" y="1093814"/>
                  <a:pt x="3033392" y="1850343"/>
                  <a:pt x="2095909" y="2057919"/>
                </a:cubicBezTo>
                <a:cubicBezTo>
                  <a:pt x="1345925" y="2223981"/>
                  <a:pt x="600439" y="2000392"/>
                  <a:pt x="70801" y="1521877"/>
                </a:cubicBezTo>
                <a:lnTo>
                  <a:pt x="0" y="1452699"/>
                </a:ln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 name="矩形 7">
            <a:extLst>
              <a:ext uri="{FF2B5EF4-FFF2-40B4-BE49-F238E27FC236}">
                <a16:creationId xmlns:a16="http://schemas.microsoft.com/office/drawing/2014/main" id="{7121CA9E-52E0-4AF6-9FD6-786D3D02079B}"/>
              </a:ext>
            </a:extLst>
          </p:cNvPr>
          <p:cNvSpPr/>
          <p:nvPr/>
        </p:nvSpPr>
        <p:spPr>
          <a:xfrm>
            <a:off x="417636" y="715264"/>
            <a:ext cx="2215319" cy="784830"/>
          </a:xfrm>
          <a:prstGeom prst="rect">
            <a:avLst/>
          </a:prstGeom>
        </p:spPr>
        <p:txBody>
          <a:bodyPr wrap="square">
            <a:spAutoFit/>
          </a:bodyPr>
          <a:lstStyle/>
          <a:p>
            <a:pPr algn="ctr"/>
            <a:r>
              <a:rPr lang="zh-CN" altLang="en-US" sz="4500" b="1" dirty="0">
                <a:solidFill>
                  <a:schemeClr val="bg1"/>
                </a:solidFill>
                <a:latin typeface="微软雅黑" panose="020B0503020204020204" pitchFamily="34" charset="-122"/>
                <a:ea typeface="微软雅黑" panose="020B0503020204020204" pitchFamily="34" charset="-122"/>
              </a:rPr>
              <a:t>目录</a:t>
            </a:r>
          </a:p>
        </p:txBody>
      </p:sp>
      <p:sp>
        <p:nvSpPr>
          <p:cNvPr id="9" name="矩形 8">
            <a:extLst>
              <a:ext uri="{FF2B5EF4-FFF2-40B4-BE49-F238E27FC236}">
                <a16:creationId xmlns:a16="http://schemas.microsoft.com/office/drawing/2014/main" id="{CE7FB1E2-F0FE-4317-B134-014D4277E164}"/>
              </a:ext>
            </a:extLst>
          </p:cNvPr>
          <p:cNvSpPr/>
          <p:nvPr/>
        </p:nvSpPr>
        <p:spPr>
          <a:xfrm>
            <a:off x="539282" y="1433585"/>
            <a:ext cx="1972027" cy="461665"/>
          </a:xfrm>
          <a:prstGeom prst="rect">
            <a:avLst/>
          </a:prstGeom>
        </p:spPr>
        <p:txBody>
          <a:bodyPr wrap="square">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sym typeface="+mn-lt"/>
              </a:rPr>
              <a:t>Contents</a:t>
            </a:r>
            <a:endParaRPr lang="tr-TR" altLang="zh-CN" sz="2400" dirty="0">
              <a:solidFill>
                <a:schemeClr val="bg1"/>
              </a:solidFill>
              <a:latin typeface="微软雅黑 Light" panose="020B0502040204020203" pitchFamily="34" charset="-122"/>
              <a:ea typeface="微软雅黑 Light" panose="020B0502040204020203" pitchFamily="34" charset="-122"/>
              <a:sym typeface="+mn-lt"/>
            </a:endParaRPr>
          </a:p>
        </p:txBody>
      </p:sp>
      <p:grpSp>
        <p:nvGrpSpPr>
          <p:cNvPr id="10" name="Group 4">
            <a:extLst>
              <a:ext uri="{FF2B5EF4-FFF2-40B4-BE49-F238E27FC236}">
                <a16:creationId xmlns:a16="http://schemas.microsoft.com/office/drawing/2014/main" id="{7B7F4AB0-9044-430A-8863-62996A6E7A44}"/>
              </a:ext>
            </a:extLst>
          </p:cNvPr>
          <p:cNvGrpSpPr>
            <a:grpSpLocks noChangeAspect="1"/>
          </p:cNvGrpSpPr>
          <p:nvPr/>
        </p:nvGrpSpPr>
        <p:grpSpPr bwMode="auto">
          <a:xfrm>
            <a:off x="10891941" y="289852"/>
            <a:ext cx="919060" cy="424866"/>
            <a:chOff x="3113" y="1825"/>
            <a:chExt cx="1445" cy="668"/>
          </a:xfrm>
        </p:grpSpPr>
        <p:sp>
          <p:nvSpPr>
            <p:cNvPr id="11" name="Freeform 5">
              <a:extLst>
                <a:ext uri="{FF2B5EF4-FFF2-40B4-BE49-F238E27FC236}">
                  <a16:creationId xmlns:a16="http://schemas.microsoft.com/office/drawing/2014/main" id="{F129CA5B-8437-455A-80AC-5E995B65C45D}"/>
                </a:ext>
              </a:extLst>
            </p:cNvPr>
            <p:cNvSpPr>
              <a:spLocks/>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AC62A16-71A5-4619-B8B1-F13672678678}"/>
                </a:ext>
              </a:extLst>
            </p:cNvPr>
            <p:cNvSpPr>
              <a:spLocks/>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873B500C-4753-4655-A157-479A85D0B811}"/>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CF676540-BE5C-4C35-9DBF-8A7328631AA5}"/>
                </a:ext>
              </a:extLst>
            </p:cNvPr>
            <p:cNvSpPr>
              <a:spLocks/>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a:extLst>
                <a:ext uri="{FF2B5EF4-FFF2-40B4-BE49-F238E27FC236}">
                  <a16:creationId xmlns:a16="http://schemas.microsoft.com/office/drawing/2014/main" id="{233BF031-0A7C-40F3-AB4C-7FF1FA92590A}"/>
                </a:ext>
              </a:extLst>
            </p:cNvPr>
            <p:cNvSpPr>
              <a:spLocks/>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a:extLst>
                <a:ext uri="{FF2B5EF4-FFF2-40B4-BE49-F238E27FC236}">
                  <a16:creationId xmlns:a16="http://schemas.microsoft.com/office/drawing/2014/main" id="{9A492943-9A82-429C-A6BA-4983F40AE57D}"/>
                </a:ext>
              </a:extLst>
            </p:cNvPr>
            <p:cNvSpPr>
              <a:spLocks/>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a:extLst>
                <a:ext uri="{FF2B5EF4-FFF2-40B4-BE49-F238E27FC236}">
                  <a16:creationId xmlns:a16="http://schemas.microsoft.com/office/drawing/2014/main" id="{DBFD06A9-FC20-4045-BB3B-9F6BF386C5DA}"/>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a:extLst>
                <a:ext uri="{FF2B5EF4-FFF2-40B4-BE49-F238E27FC236}">
                  <a16:creationId xmlns:a16="http://schemas.microsoft.com/office/drawing/2014/main" id="{4310AE7B-F0AB-424C-8D89-753C8C1A1015}"/>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a:extLst>
                <a:ext uri="{FF2B5EF4-FFF2-40B4-BE49-F238E27FC236}">
                  <a16:creationId xmlns:a16="http://schemas.microsoft.com/office/drawing/2014/main" id="{4F8E9315-82C4-4852-B189-42CC1A518A50}"/>
                </a:ext>
              </a:extLst>
            </p:cNvPr>
            <p:cNvSpPr>
              <a:spLocks/>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a:extLst>
                <a:ext uri="{FF2B5EF4-FFF2-40B4-BE49-F238E27FC236}">
                  <a16:creationId xmlns:a16="http://schemas.microsoft.com/office/drawing/2014/main" id="{B3CDBE10-F034-45A3-85E1-7C038A32F3C3}"/>
                </a:ext>
              </a:extLst>
            </p:cNvPr>
            <p:cNvSpPr>
              <a:spLocks/>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a:extLst>
                <a:ext uri="{FF2B5EF4-FFF2-40B4-BE49-F238E27FC236}">
                  <a16:creationId xmlns:a16="http://schemas.microsoft.com/office/drawing/2014/main" id="{90FD44AC-D444-4026-9F39-E51C0F7ADA5F}"/>
                </a:ext>
              </a:extLst>
            </p:cNvPr>
            <p:cNvSpPr>
              <a:spLocks/>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 name="Freeform 16">
              <a:extLst>
                <a:ext uri="{FF2B5EF4-FFF2-40B4-BE49-F238E27FC236}">
                  <a16:creationId xmlns:a16="http://schemas.microsoft.com/office/drawing/2014/main" id="{0B8CE751-5ED2-4EF2-8F86-5E1A17BBB78B}"/>
                </a:ext>
              </a:extLst>
            </p:cNvPr>
            <p:cNvSpPr>
              <a:spLocks/>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a:extLst>
                <a:ext uri="{FF2B5EF4-FFF2-40B4-BE49-F238E27FC236}">
                  <a16:creationId xmlns:a16="http://schemas.microsoft.com/office/drawing/2014/main" id="{3FE73640-9FF9-4074-BB9A-85B358C8FA17}"/>
                </a:ext>
              </a:extLst>
            </p:cNvPr>
            <p:cNvSpPr>
              <a:spLocks/>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a:extLst>
                <a:ext uri="{FF2B5EF4-FFF2-40B4-BE49-F238E27FC236}">
                  <a16:creationId xmlns:a16="http://schemas.microsoft.com/office/drawing/2014/main" id="{82404D1A-3232-4E31-B1D2-53AAD9C764D4}"/>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a:extLst>
                <a:ext uri="{FF2B5EF4-FFF2-40B4-BE49-F238E27FC236}">
                  <a16:creationId xmlns:a16="http://schemas.microsoft.com/office/drawing/2014/main" id="{8A4BB750-19F1-4D46-8ACA-832422CCADA1}"/>
                </a:ext>
              </a:extLst>
            </p:cNvPr>
            <p:cNvSpPr>
              <a:spLocks/>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a:extLst>
                <a:ext uri="{FF2B5EF4-FFF2-40B4-BE49-F238E27FC236}">
                  <a16:creationId xmlns:a16="http://schemas.microsoft.com/office/drawing/2014/main" id="{3C531DB3-1A6B-4536-A0E3-AC2A36F39B75}"/>
                </a:ext>
              </a:extLst>
            </p:cNvPr>
            <p:cNvSpPr>
              <a:spLocks/>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a:extLst>
                <a:ext uri="{FF2B5EF4-FFF2-40B4-BE49-F238E27FC236}">
                  <a16:creationId xmlns:a16="http://schemas.microsoft.com/office/drawing/2014/main" id="{81146819-28A4-48FB-92AA-1A9D9244FB73}"/>
                </a:ext>
              </a:extLst>
            </p:cNvPr>
            <p:cNvSpPr>
              <a:spLocks/>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a:extLst>
                <a:ext uri="{FF2B5EF4-FFF2-40B4-BE49-F238E27FC236}">
                  <a16:creationId xmlns:a16="http://schemas.microsoft.com/office/drawing/2014/main" id="{3804DF11-5E8A-4CC2-9F9F-F401F0CD9932}"/>
                </a:ext>
              </a:extLst>
            </p:cNvPr>
            <p:cNvSpPr>
              <a:spLocks/>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a:extLst>
                <a:ext uri="{FF2B5EF4-FFF2-40B4-BE49-F238E27FC236}">
                  <a16:creationId xmlns:a16="http://schemas.microsoft.com/office/drawing/2014/main" id="{F6CA35C6-BD10-4D47-B1D1-0812F511096E}"/>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a:extLst>
                <a:ext uri="{FF2B5EF4-FFF2-40B4-BE49-F238E27FC236}">
                  <a16:creationId xmlns:a16="http://schemas.microsoft.com/office/drawing/2014/main" id="{3A37EA6E-3682-47C7-9DFE-B85DC6B52C4C}"/>
                </a:ext>
              </a:extLst>
            </p:cNvPr>
            <p:cNvSpPr>
              <a:spLocks/>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25">
              <a:extLst>
                <a:ext uri="{FF2B5EF4-FFF2-40B4-BE49-F238E27FC236}">
                  <a16:creationId xmlns:a16="http://schemas.microsoft.com/office/drawing/2014/main" id="{3C26DF82-DD70-468B-BE0A-FDAE81C2CAAD}"/>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6">
              <a:extLst>
                <a:ext uri="{FF2B5EF4-FFF2-40B4-BE49-F238E27FC236}">
                  <a16:creationId xmlns:a16="http://schemas.microsoft.com/office/drawing/2014/main" id="{C0F0757F-9DF1-4F53-A5D8-92B50661F492}"/>
                </a:ext>
              </a:extLst>
            </p:cNvPr>
            <p:cNvSpPr>
              <a:spLocks/>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3" name="Freeform 27">
              <a:extLst>
                <a:ext uri="{FF2B5EF4-FFF2-40B4-BE49-F238E27FC236}">
                  <a16:creationId xmlns:a16="http://schemas.microsoft.com/office/drawing/2014/main" id="{0631A20C-0FD4-4F0C-8091-456B01A69C45}"/>
                </a:ext>
              </a:extLst>
            </p:cNvPr>
            <p:cNvSpPr>
              <a:spLocks/>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 name="图片 1">
            <a:extLst>
              <a:ext uri="{FF2B5EF4-FFF2-40B4-BE49-F238E27FC236}">
                <a16:creationId xmlns:a16="http://schemas.microsoft.com/office/drawing/2014/main" id="{82176A08-5778-5E53-F28E-4C66A5F58EB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44621"/>
          <a:stretch>
            <a:fillRect/>
          </a:stretch>
        </p:blipFill>
        <p:spPr>
          <a:xfrm>
            <a:off x="9205302" y="1056190"/>
            <a:ext cx="2986698" cy="5106638"/>
          </a:xfrm>
          <a:prstGeom prst="rect">
            <a:avLst/>
          </a:prstGeom>
        </p:spPr>
      </p:pic>
      <p:sp>
        <p:nvSpPr>
          <p:cNvPr id="3" name="任意多边形: 形状 2">
            <a:extLst>
              <a:ext uri="{FF2B5EF4-FFF2-40B4-BE49-F238E27FC236}">
                <a16:creationId xmlns:a16="http://schemas.microsoft.com/office/drawing/2014/main" id="{052AB06B-CBF0-18DD-87B4-99B18155361B}"/>
              </a:ext>
            </a:extLst>
          </p:cNvPr>
          <p:cNvSpPr/>
          <p:nvPr userDrawn="1"/>
        </p:nvSpPr>
        <p:spPr>
          <a:xfrm>
            <a:off x="0" y="0"/>
            <a:ext cx="3974702" cy="3314372"/>
          </a:xfrm>
          <a:custGeom>
            <a:avLst/>
            <a:gdLst>
              <a:gd name="connsiteX0" fmla="*/ 0 w 3974702"/>
              <a:gd name="connsiteY0" fmla="*/ 0 h 3314372"/>
              <a:gd name="connsiteX1" fmla="*/ 3974702 w 3974702"/>
              <a:gd name="connsiteY1" fmla="*/ 0 h 3314372"/>
              <a:gd name="connsiteX2" fmla="*/ 3963370 w 3974702"/>
              <a:gd name="connsiteY2" fmla="*/ 224425 h 3314372"/>
              <a:gd name="connsiteX3" fmla="*/ 539282 w 3974702"/>
              <a:gd name="connsiteY3" fmla="*/ 3314372 h 3314372"/>
              <a:gd name="connsiteX4" fmla="*/ 15121 w 3974702"/>
              <a:gd name="connsiteY4" fmla="*/ 3274714 h 3314372"/>
              <a:gd name="connsiteX5" fmla="*/ 0 w 3974702"/>
              <a:gd name="connsiteY5" fmla="*/ 3272014 h 331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4702" h="3314372">
                <a:moveTo>
                  <a:pt x="0" y="0"/>
                </a:moveTo>
                <a:lnTo>
                  <a:pt x="3974702" y="0"/>
                </a:lnTo>
                <a:lnTo>
                  <a:pt x="3963370" y="224425"/>
                </a:lnTo>
                <a:cubicBezTo>
                  <a:pt x="3787112" y="1960002"/>
                  <a:pt x="2321362" y="3314372"/>
                  <a:pt x="539282" y="3314372"/>
                </a:cubicBezTo>
                <a:cubicBezTo>
                  <a:pt x="361074" y="3314372"/>
                  <a:pt x="186030" y="3300829"/>
                  <a:pt x="15121" y="3274714"/>
                </a:cubicBezTo>
                <a:lnTo>
                  <a:pt x="0" y="3272014"/>
                </a:lnTo>
                <a:close/>
              </a:path>
            </a:pathLst>
          </a:custGeom>
          <a:solidFill>
            <a:srgbClr val="0944C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任意多边形: 形状 3">
            <a:extLst>
              <a:ext uri="{FF2B5EF4-FFF2-40B4-BE49-F238E27FC236}">
                <a16:creationId xmlns:a16="http://schemas.microsoft.com/office/drawing/2014/main" id="{363AB72E-1426-66C7-477C-5DC0468CFE06}"/>
              </a:ext>
            </a:extLst>
          </p:cNvPr>
          <p:cNvSpPr/>
          <p:nvPr userDrawn="1"/>
        </p:nvSpPr>
        <p:spPr>
          <a:xfrm>
            <a:off x="0" y="1"/>
            <a:ext cx="3878822" cy="2112379"/>
          </a:xfrm>
          <a:custGeom>
            <a:avLst/>
            <a:gdLst>
              <a:gd name="connsiteX0" fmla="*/ 0 w 3878822"/>
              <a:gd name="connsiteY0" fmla="*/ 0 h 2112379"/>
              <a:gd name="connsiteX1" fmla="*/ 3878822 w 3878822"/>
              <a:gd name="connsiteY1" fmla="*/ 0 h 2112379"/>
              <a:gd name="connsiteX2" fmla="*/ 3855070 w 3878822"/>
              <a:gd name="connsiteY2" fmla="*/ 201125 h 2112379"/>
              <a:gd name="connsiteX3" fmla="*/ 2095909 w 3878822"/>
              <a:gd name="connsiteY3" fmla="*/ 2057919 h 2112379"/>
              <a:gd name="connsiteX4" fmla="*/ 70801 w 3878822"/>
              <a:gd name="connsiteY4" fmla="*/ 1521877 h 2112379"/>
              <a:gd name="connsiteX5" fmla="*/ 0 w 3878822"/>
              <a:gd name="connsiteY5" fmla="*/ 1452699 h 211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8822" h="2112379">
                <a:moveTo>
                  <a:pt x="0" y="0"/>
                </a:moveTo>
                <a:lnTo>
                  <a:pt x="3878822" y="0"/>
                </a:lnTo>
                <a:lnTo>
                  <a:pt x="3855070" y="201125"/>
                </a:lnTo>
                <a:cubicBezTo>
                  <a:pt x="3707488" y="1093814"/>
                  <a:pt x="3033392" y="1850343"/>
                  <a:pt x="2095909" y="2057919"/>
                </a:cubicBezTo>
                <a:cubicBezTo>
                  <a:pt x="1345925" y="2223981"/>
                  <a:pt x="600439" y="2000392"/>
                  <a:pt x="70801" y="1521877"/>
                </a:cubicBezTo>
                <a:lnTo>
                  <a:pt x="0" y="1452699"/>
                </a:ln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4" name="矩形 33">
            <a:extLst>
              <a:ext uri="{FF2B5EF4-FFF2-40B4-BE49-F238E27FC236}">
                <a16:creationId xmlns:a16="http://schemas.microsoft.com/office/drawing/2014/main" id="{F47E6119-7A7E-EB1C-7033-02DF06C43888}"/>
              </a:ext>
            </a:extLst>
          </p:cNvPr>
          <p:cNvSpPr/>
          <p:nvPr userDrawn="1"/>
        </p:nvSpPr>
        <p:spPr>
          <a:xfrm>
            <a:off x="417636" y="715264"/>
            <a:ext cx="2215319" cy="784830"/>
          </a:xfrm>
          <a:prstGeom prst="rect">
            <a:avLst/>
          </a:prstGeom>
        </p:spPr>
        <p:txBody>
          <a:bodyPr wrap="square">
            <a:spAutoFit/>
          </a:bodyPr>
          <a:lstStyle/>
          <a:p>
            <a:pPr algn="ctr"/>
            <a:r>
              <a:rPr lang="zh-CN" altLang="en-US" sz="4500" b="1" dirty="0">
                <a:solidFill>
                  <a:schemeClr val="bg1"/>
                </a:solidFill>
                <a:latin typeface="微软雅黑" panose="020B0503020204020204" pitchFamily="34" charset="-122"/>
                <a:ea typeface="微软雅黑" panose="020B0503020204020204" pitchFamily="34" charset="-122"/>
              </a:rPr>
              <a:t>目录</a:t>
            </a:r>
          </a:p>
        </p:txBody>
      </p:sp>
      <p:sp>
        <p:nvSpPr>
          <p:cNvPr id="35" name="矩形 34">
            <a:extLst>
              <a:ext uri="{FF2B5EF4-FFF2-40B4-BE49-F238E27FC236}">
                <a16:creationId xmlns:a16="http://schemas.microsoft.com/office/drawing/2014/main" id="{35204CE3-481E-54CA-EA1C-CFC9AF6A46A0}"/>
              </a:ext>
            </a:extLst>
          </p:cNvPr>
          <p:cNvSpPr/>
          <p:nvPr userDrawn="1"/>
        </p:nvSpPr>
        <p:spPr>
          <a:xfrm>
            <a:off x="539282" y="1433585"/>
            <a:ext cx="1972027" cy="461665"/>
          </a:xfrm>
          <a:prstGeom prst="rect">
            <a:avLst/>
          </a:prstGeom>
        </p:spPr>
        <p:txBody>
          <a:bodyPr wrap="square">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sym typeface="+mn-lt"/>
              </a:rPr>
              <a:t>Contents</a:t>
            </a:r>
            <a:endParaRPr lang="tr-TR" altLang="zh-CN" sz="2400" dirty="0">
              <a:solidFill>
                <a:schemeClr val="bg1"/>
              </a:solidFill>
              <a:latin typeface="微软雅黑 Light" panose="020B0502040204020203" pitchFamily="34" charset="-122"/>
              <a:ea typeface="微软雅黑 Light" panose="020B0502040204020203" pitchFamily="34" charset="-122"/>
              <a:sym typeface="+mn-lt"/>
            </a:endParaRPr>
          </a:p>
        </p:txBody>
      </p:sp>
      <p:grpSp>
        <p:nvGrpSpPr>
          <p:cNvPr id="36" name="Group 4">
            <a:extLst>
              <a:ext uri="{FF2B5EF4-FFF2-40B4-BE49-F238E27FC236}">
                <a16:creationId xmlns:a16="http://schemas.microsoft.com/office/drawing/2014/main" id="{FAD561B4-BAA9-ADF9-4D9C-F54DCB9692E6}"/>
              </a:ext>
            </a:extLst>
          </p:cNvPr>
          <p:cNvGrpSpPr>
            <a:grpSpLocks noChangeAspect="1"/>
          </p:cNvGrpSpPr>
          <p:nvPr userDrawn="1"/>
        </p:nvGrpSpPr>
        <p:grpSpPr bwMode="auto">
          <a:xfrm>
            <a:off x="10891941" y="289852"/>
            <a:ext cx="919060" cy="424866"/>
            <a:chOff x="3113" y="1825"/>
            <a:chExt cx="1445" cy="668"/>
          </a:xfrm>
        </p:grpSpPr>
        <p:sp>
          <p:nvSpPr>
            <p:cNvPr id="37" name="Freeform 5">
              <a:extLst>
                <a:ext uri="{FF2B5EF4-FFF2-40B4-BE49-F238E27FC236}">
                  <a16:creationId xmlns:a16="http://schemas.microsoft.com/office/drawing/2014/main" id="{F4D08A91-56D4-6C47-7A19-D8796031CAB8}"/>
                </a:ext>
              </a:extLst>
            </p:cNvPr>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
              <a:extLst>
                <a:ext uri="{FF2B5EF4-FFF2-40B4-BE49-F238E27FC236}">
                  <a16:creationId xmlns:a16="http://schemas.microsoft.com/office/drawing/2014/main" id="{E384AE6E-E179-96EF-023D-8B4152B3EE19}"/>
                </a:ext>
              </a:extLst>
            </p:cNvPr>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7">
              <a:extLst>
                <a:ext uri="{FF2B5EF4-FFF2-40B4-BE49-F238E27FC236}">
                  <a16:creationId xmlns:a16="http://schemas.microsoft.com/office/drawing/2014/main" id="{7303E940-4CB3-42CA-95A7-304D0DB36151}"/>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a:extLst>
                <a:ext uri="{FF2B5EF4-FFF2-40B4-BE49-F238E27FC236}">
                  <a16:creationId xmlns:a16="http://schemas.microsoft.com/office/drawing/2014/main" id="{88C4D228-C15F-B8EF-D38E-75ABCE947357}"/>
                </a:ext>
              </a:extLst>
            </p:cNvPr>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9">
              <a:extLst>
                <a:ext uri="{FF2B5EF4-FFF2-40B4-BE49-F238E27FC236}">
                  <a16:creationId xmlns:a16="http://schemas.microsoft.com/office/drawing/2014/main" id="{95FF9B0F-6F78-7D9F-468E-03D1E847F8AC}"/>
                </a:ext>
              </a:extLst>
            </p:cNvPr>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0">
              <a:extLst>
                <a:ext uri="{FF2B5EF4-FFF2-40B4-BE49-F238E27FC236}">
                  <a16:creationId xmlns:a16="http://schemas.microsoft.com/office/drawing/2014/main" id="{B501C1A4-F496-A206-5DAB-94CF3270A01C}"/>
                </a:ext>
              </a:extLst>
            </p:cNvPr>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1">
              <a:extLst>
                <a:ext uri="{FF2B5EF4-FFF2-40B4-BE49-F238E27FC236}">
                  <a16:creationId xmlns:a16="http://schemas.microsoft.com/office/drawing/2014/main" id="{2884B115-8EE1-C6E9-7E6F-B19777683DBC}"/>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2">
              <a:extLst>
                <a:ext uri="{FF2B5EF4-FFF2-40B4-BE49-F238E27FC236}">
                  <a16:creationId xmlns:a16="http://schemas.microsoft.com/office/drawing/2014/main" id="{AF3AB966-8F92-1865-55E5-DBF54F86ADB2}"/>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3">
              <a:extLst>
                <a:ext uri="{FF2B5EF4-FFF2-40B4-BE49-F238E27FC236}">
                  <a16:creationId xmlns:a16="http://schemas.microsoft.com/office/drawing/2014/main" id="{58CFFDDB-4D7D-0969-BD36-F858E44B08F9}"/>
                </a:ext>
              </a:extLst>
            </p:cNvPr>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a:extLst>
                <a:ext uri="{FF2B5EF4-FFF2-40B4-BE49-F238E27FC236}">
                  <a16:creationId xmlns:a16="http://schemas.microsoft.com/office/drawing/2014/main" id="{635205F2-CF42-5B71-7E49-BF1BF9B6968A}"/>
                </a:ext>
              </a:extLst>
            </p:cNvPr>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a:extLst>
                <a:ext uri="{FF2B5EF4-FFF2-40B4-BE49-F238E27FC236}">
                  <a16:creationId xmlns:a16="http://schemas.microsoft.com/office/drawing/2014/main" id="{E0437C9A-4A57-2850-3533-54452D2C56FA}"/>
                </a:ext>
              </a:extLst>
            </p:cNvPr>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8" name="Freeform 16">
              <a:extLst>
                <a:ext uri="{FF2B5EF4-FFF2-40B4-BE49-F238E27FC236}">
                  <a16:creationId xmlns:a16="http://schemas.microsoft.com/office/drawing/2014/main" id="{DAFEC40C-7D88-3E81-7241-8EA34BCBB412}"/>
                </a:ext>
              </a:extLst>
            </p:cNvPr>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a:extLst>
                <a:ext uri="{FF2B5EF4-FFF2-40B4-BE49-F238E27FC236}">
                  <a16:creationId xmlns:a16="http://schemas.microsoft.com/office/drawing/2014/main" id="{FBBD0B05-E375-7E1F-F75E-08968DD678EB}"/>
                </a:ext>
              </a:extLst>
            </p:cNvPr>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8">
              <a:extLst>
                <a:ext uri="{FF2B5EF4-FFF2-40B4-BE49-F238E27FC236}">
                  <a16:creationId xmlns:a16="http://schemas.microsoft.com/office/drawing/2014/main" id="{0D0E593D-5BA2-6819-D401-7411E2038DDC}"/>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a:extLst>
                <a:ext uri="{FF2B5EF4-FFF2-40B4-BE49-F238E27FC236}">
                  <a16:creationId xmlns:a16="http://schemas.microsoft.com/office/drawing/2014/main" id="{17E8F0A1-5B0F-6999-B838-DC33C1FA19D8}"/>
                </a:ext>
              </a:extLst>
            </p:cNvPr>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a:extLst>
                <a:ext uri="{FF2B5EF4-FFF2-40B4-BE49-F238E27FC236}">
                  <a16:creationId xmlns:a16="http://schemas.microsoft.com/office/drawing/2014/main" id="{36C598E5-B3EF-4D8C-E55E-1BF540DC5EA8}"/>
                </a:ext>
              </a:extLst>
            </p:cNvPr>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1">
              <a:extLst>
                <a:ext uri="{FF2B5EF4-FFF2-40B4-BE49-F238E27FC236}">
                  <a16:creationId xmlns:a16="http://schemas.microsoft.com/office/drawing/2014/main" id="{884BA7A9-3A0E-042C-F1D7-BE643AAF9FAB}"/>
                </a:ext>
              </a:extLst>
            </p:cNvPr>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2">
              <a:extLst>
                <a:ext uri="{FF2B5EF4-FFF2-40B4-BE49-F238E27FC236}">
                  <a16:creationId xmlns:a16="http://schemas.microsoft.com/office/drawing/2014/main" id="{9B3B2D37-3C62-7D53-9F6B-39ECBAED1670}"/>
                </a:ext>
              </a:extLst>
            </p:cNvPr>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
              <a:extLst>
                <a:ext uri="{FF2B5EF4-FFF2-40B4-BE49-F238E27FC236}">
                  <a16:creationId xmlns:a16="http://schemas.microsoft.com/office/drawing/2014/main" id="{1CF7B16E-4AF3-F5CD-A1E6-8560C1C3D12F}"/>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4">
              <a:extLst>
                <a:ext uri="{FF2B5EF4-FFF2-40B4-BE49-F238E27FC236}">
                  <a16:creationId xmlns:a16="http://schemas.microsoft.com/office/drawing/2014/main" id="{A11FE58B-CFB6-70E4-1F3C-06EC30A8841F}"/>
                </a:ext>
              </a:extLst>
            </p:cNvPr>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Oval 25">
              <a:extLst>
                <a:ext uri="{FF2B5EF4-FFF2-40B4-BE49-F238E27FC236}">
                  <a16:creationId xmlns:a16="http://schemas.microsoft.com/office/drawing/2014/main" id="{F2A7E7E7-102E-5CD6-7656-E7FDE59804FF}"/>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
              <a:extLst>
                <a:ext uri="{FF2B5EF4-FFF2-40B4-BE49-F238E27FC236}">
                  <a16:creationId xmlns:a16="http://schemas.microsoft.com/office/drawing/2014/main" id="{D5EA09BF-AFB4-9FC9-F12E-5C346FE150F0}"/>
                </a:ext>
              </a:extLst>
            </p:cNvPr>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9" name="Freeform 27">
              <a:extLst>
                <a:ext uri="{FF2B5EF4-FFF2-40B4-BE49-F238E27FC236}">
                  <a16:creationId xmlns:a16="http://schemas.microsoft.com/office/drawing/2014/main" id="{F6AD2408-5E76-0717-DE88-C4A745FCE3BE}"/>
                </a:ext>
              </a:extLst>
            </p:cNvPr>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152332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一级目录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D3E80E0-9215-4BBB-841F-17B4D659515E}"/>
              </a:ext>
            </a:extLst>
          </p:cNvPr>
          <p:cNvSpPr/>
          <p:nvPr/>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8" name="矩形: 圆角 7">
            <a:extLst>
              <a:ext uri="{FF2B5EF4-FFF2-40B4-BE49-F238E27FC236}">
                <a16:creationId xmlns:a16="http://schemas.microsoft.com/office/drawing/2014/main" id="{56288532-1B22-433B-922A-52E36313688C}"/>
              </a:ext>
            </a:extLst>
          </p:cNvPr>
          <p:cNvSpPr/>
          <p:nvPr/>
        </p:nvSpPr>
        <p:spPr>
          <a:xfrm>
            <a:off x="2473845" y="2324100"/>
            <a:ext cx="7244311" cy="2184400"/>
          </a:xfrm>
          <a:prstGeom prst="roundRect">
            <a:avLst>
              <a:gd name="adj" fmla="val 50000"/>
            </a:avLst>
          </a:pr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椭圆 8">
            <a:extLst>
              <a:ext uri="{FF2B5EF4-FFF2-40B4-BE49-F238E27FC236}">
                <a16:creationId xmlns:a16="http://schemas.microsoft.com/office/drawing/2014/main" id="{D47C6FC7-55D6-4ABB-9D7E-79D881B06BB1}"/>
              </a:ext>
            </a:extLst>
          </p:cNvPr>
          <p:cNvSpPr/>
          <p:nvPr/>
        </p:nvSpPr>
        <p:spPr>
          <a:xfrm>
            <a:off x="2803105" y="2641600"/>
            <a:ext cx="1574800" cy="1574800"/>
          </a:xfrm>
          <a:prstGeom prst="ellipse">
            <a:avLst/>
          </a:prstGeom>
          <a:gradFill>
            <a:gsLst>
              <a:gs pos="0">
                <a:srgbClr val="006DFE">
                  <a:alpha val="41000"/>
                </a:srgbClr>
              </a:gs>
              <a:gs pos="53000">
                <a:srgbClr val="006DFE"/>
              </a:gs>
              <a:gs pos="100000">
                <a:srgbClr val="006DFE"/>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任意多边形: 形状 9">
            <a:extLst>
              <a:ext uri="{FF2B5EF4-FFF2-40B4-BE49-F238E27FC236}">
                <a16:creationId xmlns:a16="http://schemas.microsoft.com/office/drawing/2014/main" id="{6282D012-35EB-4D9E-AC20-BC78624406E0}"/>
              </a:ext>
            </a:extLst>
          </p:cNvPr>
          <p:cNvSpPr/>
          <p:nvPr/>
        </p:nvSpPr>
        <p:spPr>
          <a:xfrm rot="10800000">
            <a:off x="8808526" y="-1"/>
            <a:ext cx="3383473" cy="1624315"/>
          </a:xfrm>
          <a:custGeom>
            <a:avLst/>
            <a:gdLst>
              <a:gd name="connsiteX0" fmla="*/ 983547 w 1918167"/>
              <a:gd name="connsiteY0" fmla="*/ 83 h 920861"/>
              <a:gd name="connsiteX1" fmla="*/ 1268596 w 1918167"/>
              <a:gd name="connsiteY1" fmla="*/ 48464 h 920861"/>
              <a:gd name="connsiteX2" fmla="*/ 1918167 w 1918167"/>
              <a:gd name="connsiteY2" fmla="*/ 899112 h 920861"/>
              <a:gd name="connsiteX3" fmla="*/ 1917562 w 1918167"/>
              <a:gd name="connsiteY3" fmla="*/ 920861 h 920861"/>
              <a:gd name="connsiteX4" fmla="*/ 0 w 1918167"/>
              <a:gd name="connsiteY4" fmla="*/ 920861 h 920861"/>
              <a:gd name="connsiteX5" fmla="*/ 1324 w 1918167"/>
              <a:gd name="connsiteY5" fmla="*/ 873218 h 920861"/>
              <a:gd name="connsiteX6" fmla="*/ 45591 w 1918167"/>
              <a:gd name="connsiteY6" fmla="*/ 678762 h 920861"/>
              <a:gd name="connsiteX7" fmla="*/ 983547 w 1918167"/>
              <a:gd name="connsiteY7" fmla="*/ 83 h 92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8167" h="920861">
                <a:moveTo>
                  <a:pt x="983547" y="83"/>
                </a:moveTo>
                <a:cubicBezTo>
                  <a:pt x="1078272" y="1338"/>
                  <a:pt x="1174210" y="16990"/>
                  <a:pt x="1268596" y="48464"/>
                </a:cubicBezTo>
                <a:cubicBezTo>
                  <a:pt x="1646139" y="174361"/>
                  <a:pt x="1891612" y="517658"/>
                  <a:pt x="1918167" y="899112"/>
                </a:cubicBezTo>
                <a:lnTo>
                  <a:pt x="1917562" y="920861"/>
                </a:lnTo>
                <a:lnTo>
                  <a:pt x="0" y="920861"/>
                </a:lnTo>
                <a:lnTo>
                  <a:pt x="1324" y="873218"/>
                </a:lnTo>
                <a:cubicBezTo>
                  <a:pt x="9463" y="808353"/>
                  <a:pt x="24085" y="743257"/>
                  <a:pt x="45591" y="678762"/>
                </a:cubicBezTo>
                <a:cubicBezTo>
                  <a:pt x="185387" y="259539"/>
                  <a:pt x="573072" y="-5357"/>
                  <a:pt x="983547" y="83"/>
                </a:cubicBez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1" name="任意多边形: 形状 10">
            <a:extLst>
              <a:ext uri="{FF2B5EF4-FFF2-40B4-BE49-F238E27FC236}">
                <a16:creationId xmlns:a16="http://schemas.microsoft.com/office/drawing/2014/main" id="{49A8C1A8-F0A5-473F-A3D4-0C50305FFE1A}"/>
              </a:ext>
            </a:extLst>
          </p:cNvPr>
          <p:cNvSpPr/>
          <p:nvPr/>
        </p:nvSpPr>
        <p:spPr>
          <a:xfrm>
            <a:off x="8935526" y="33165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00" dirty="0">
              <a:latin typeface="造字工房悦黑体验版纤细体" pitchFamily="50" charset="-122"/>
              <a:ea typeface="造字工房悦黑体验版纤细体" pitchFamily="50" charset="-122"/>
            </a:endParaRPr>
          </a:p>
        </p:txBody>
      </p:sp>
      <p:sp>
        <p:nvSpPr>
          <p:cNvPr id="12" name="任意多边形: 形状 11">
            <a:extLst>
              <a:ext uri="{FF2B5EF4-FFF2-40B4-BE49-F238E27FC236}">
                <a16:creationId xmlns:a16="http://schemas.microsoft.com/office/drawing/2014/main" id="{9A6AB4B8-0767-4BEA-B538-A41C81BB5CCA}"/>
              </a:ext>
            </a:extLst>
          </p:cNvPr>
          <p:cNvSpPr/>
          <p:nvPr/>
        </p:nvSpPr>
        <p:spPr>
          <a:xfrm>
            <a:off x="1" y="701148"/>
            <a:ext cx="2099093" cy="5455704"/>
          </a:xfrm>
          <a:custGeom>
            <a:avLst/>
            <a:gdLst>
              <a:gd name="connsiteX0" fmla="*/ 0 w 2099093"/>
              <a:gd name="connsiteY0" fmla="*/ 0 h 5455704"/>
              <a:gd name="connsiteX1" fmla="*/ 113704 w 2099093"/>
              <a:gd name="connsiteY1" fmla="*/ 29237 h 5455704"/>
              <a:gd name="connsiteX2" fmla="*/ 2099093 w 2099093"/>
              <a:gd name="connsiteY2" fmla="*/ 2727852 h 5455704"/>
              <a:gd name="connsiteX3" fmla="*/ 113704 w 2099093"/>
              <a:gd name="connsiteY3" fmla="*/ 5426468 h 5455704"/>
              <a:gd name="connsiteX4" fmla="*/ 0 w 2099093"/>
              <a:gd name="connsiteY4" fmla="*/ 5455704 h 545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093" h="5455704">
                <a:moveTo>
                  <a:pt x="0" y="0"/>
                </a:moveTo>
                <a:lnTo>
                  <a:pt x="113704" y="29237"/>
                </a:lnTo>
                <a:cubicBezTo>
                  <a:pt x="1263938" y="386997"/>
                  <a:pt x="2099093" y="1459894"/>
                  <a:pt x="2099093" y="2727852"/>
                </a:cubicBezTo>
                <a:cubicBezTo>
                  <a:pt x="2099093" y="3995810"/>
                  <a:pt x="1263938" y="5068708"/>
                  <a:pt x="113704" y="5426468"/>
                </a:cubicBezTo>
                <a:lnTo>
                  <a:pt x="0" y="5455704"/>
                </a:ln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 name="标题 1">
            <a:extLst>
              <a:ext uri="{FF2B5EF4-FFF2-40B4-BE49-F238E27FC236}">
                <a16:creationId xmlns:a16="http://schemas.microsoft.com/office/drawing/2014/main" id="{0A8D111C-2D73-46AD-8C86-599B80809C9A}"/>
              </a:ext>
            </a:extLst>
          </p:cNvPr>
          <p:cNvSpPr>
            <a:spLocks noGrp="1"/>
          </p:cNvSpPr>
          <p:nvPr>
            <p:ph type="title"/>
          </p:nvPr>
        </p:nvSpPr>
        <p:spPr>
          <a:xfrm>
            <a:off x="4502331" y="2758807"/>
            <a:ext cx="4306195" cy="1409972"/>
          </a:xfrm>
        </p:spPr>
        <p:txBody>
          <a:bodyPr anchor="ctr"/>
          <a:lstStyle>
            <a:lvl1pPr algn="ctr">
              <a:defRPr sz="4500">
                <a:solidFill>
                  <a:schemeClr val="bg1"/>
                </a:solidFill>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sp>
        <p:nvSpPr>
          <p:cNvPr id="3" name="文本占位符 2">
            <a:extLst>
              <a:ext uri="{FF2B5EF4-FFF2-40B4-BE49-F238E27FC236}">
                <a16:creationId xmlns:a16="http://schemas.microsoft.com/office/drawing/2014/main" id="{65754A2F-B18A-46C6-A8F5-26CED0FD318A}"/>
              </a:ext>
            </a:extLst>
          </p:cNvPr>
          <p:cNvSpPr>
            <a:spLocks noGrp="1"/>
          </p:cNvSpPr>
          <p:nvPr>
            <p:ph type="body" idx="1"/>
          </p:nvPr>
        </p:nvSpPr>
        <p:spPr>
          <a:xfrm>
            <a:off x="2442576" y="2716213"/>
            <a:ext cx="2207300" cy="1500187"/>
          </a:xfrm>
          <a:prstGeom prst="rect">
            <a:avLst/>
          </a:prstGeom>
        </p:spPr>
        <p:txBody>
          <a:bodyPr anchor="ctr">
            <a:normAutofit/>
          </a:bodyPr>
          <a:lstStyle>
            <a:lvl1pPr marL="0" indent="0" algn="ctr">
              <a:buNone/>
              <a:defRPr sz="4500">
                <a:solidFill>
                  <a:schemeClr val="bg1"/>
                </a:solidFill>
                <a:latin typeface="微软雅黑 Light" panose="020B0502040204020203" pitchFamily="34" charset="-122"/>
                <a:ea typeface="微软雅黑 Light" panose="020B0502040204020203"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矩形 3">
            <a:extLst>
              <a:ext uri="{FF2B5EF4-FFF2-40B4-BE49-F238E27FC236}">
                <a16:creationId xmlns:a16="http://schemas.microsoft.com/office/drawing/2014/main" id="{E8E82694-B7DB-101E-76D1-C07B9F251A37}"/>
              </a:ext>
            </a:extLst>
          </p:cNvPr>
          <p:cNvSpPr/>
          <p:nvPr userDrawn="1"/>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 name="矩形: 圆角 4">
            <a:extLst>
              <a:ext uri="{FF2B5EF4-FFF2-40B4-BE49-F238E27FC236}">
                <a16:creationId xmlns:a16="http://schemas.microsoft.com/office/drawing/2014/main" id="{3CE5BB68-C8B8-B126-4186-808D4A1E506B}"/>
              </a:ext>
            </a:extLst>
          </p:cNvPr>
          <p:cNvSpPr/>
          <p:nvPr userDrawn="1"/>
        </p:nvSpPr>
        <p:spPr>
          <a:xfrm>
            <a:off x="2473845" y="2324100"/>
            <a:ext cx="7244311" cy="2184400"/>
          </a:xfrm>
          <a:prstGeom prst="roundRect">
            <a:avLst>
              <a:gd name="adj" fmla="val 50000"/>
            </a:avLst>
          </a:pr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6" name="椭圆 5">
            <a:extLst>
              <a:ext uri="{FF2B5EF4-FFF2-40B4-BE49-F238E27FC236}">
                <a16:creationId xmlns:a16="http://schemas.microsoft.com/office/drawing/2014/main" id="{6D6DDFE7-6C7D-6708-5B28-2B9ABEDB6D03}"/>
              </a:ext>
            </a:extLst>
          </p:cNvPr>
          <p:cNvSpPr/>
          <p:nvPr userDrawn="1"/>
        </p:nvSpPr>
        <p:spPr>
          <a:xfrm>
            <a:off x="2803105" y="2641600"/>
            <a:ext cx="1574800" cy="1574800"/>
          </a:xfrm>
          <a:prstGeom prst="ellipse">
            <a:avLst/>
          </a:prstGeom>
          <a:gradFill>
            <a:gsLst>
              <a:gs pos="0">
                <a:srgbClr val="006DFE">
                  <a:alpha val="41000"/>
                </a:srgbClr>
              </a:gs>
              <a:gs pos="53000">
                <a:srgbClr val="006DFE"/>
              </a:gs>
              <a:gs pos="100000">
                <a:srgbClr val="006DFE"/>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3" name="任意多边形: 形状 12">
            <a:extLst>
              <a:ext uri="{FF2B5EF4-FFF2-40B4-BE49-F238E27FC236}">
                <a16:creationId xmlns:a16="http://schemas.microsoft.com/office/drawing/2014/main" id="{B0A36F1E-9738-4A7A-C7BD-AD65C9B5B138}"/>
              </a:ext>
            </a:extLst>
          </p:cNvPr>
          <p:cNvSpPr/>
          <p:nvPr userDrawn="1"/>
        </p:nvSpPr>
        <p:spPr>
          <a:xfrm rot="10800000">
            <a:off x="8808526" y="-1"/>
            <a:ext cx="3383473" cy="1624315"/>
          </a:xfrm>
          <a:custGeom>
            <a:avLst/>
            <a:gdLst>
              <a:gd name="connsiteX0" fmla="*/ 983547 w 1918167"/>
              <a:gd name="connsiteY0" fmla="*/ 83 h 920861"/>
              <a:gd name="connsiteX1" fmla="*/ 1268596 w 1918167"/>
              <a:gd name="connsiteY1" fmla="*/ 48464 h 920861"/>
              <a:gd name="connsiteX2" fmla="*/ 1918167 w 1918167"/>
              <a:gd name="connsiteY2" fmla="*/ 899112 h 920861"/>
              <a:gd name="connsiteX3" fmla="*/ 1917562 w 1918167"/>
              <a:gd name="connsiteY3" fmla="*/ 920861 h 920861"/>
              <a:gd name="connsiteX4" fmla="*/ 0 w 1918167"/>
              <a:gd name="connsiteY4" fmla="*/ 920861 h 920861"/>
              <a:gd name="connsiteX5" fmla="*/ 1324 w 1918167"/>
              <a:gd name="connsiteY5" fmla="*/ 873218 h 920861"/>
              <a:gd name="connsiteX6" fmla="*/ 45591 w 1918167"/>
              <a:gd name="connsiteY6" fmla="*/ 678762 h 920861"/>
              <a:gd name="connsiteX7" fmla="*/ 983547 w 1918167"/>
              <a:gd name="connsiteY7" fmla="*/ 83 h 92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8167" h="920861">
                <a:moveTo>
                  <a:pt x="983547" y="83"/>
                </a:moveTo>
                <a:cubicBezTo>
                  <a:pt x="1078272" y="1338"/>
                  <a:pt x="1174210" y="16990"/>
                  <a:pt x="1268596" y="48464"/>
                </a:cubicBezTo>
                <a:cubicBezTo>
                  <a:pt x="1646139" y="174361"/>
                  <a:pt x="1891612" y="517658"/>
                  <a:pt x="1918167" y="899112"/>
                </a:cubicBezTo>
                <a:lnTo>
                  <a:pt x="1917562" y="920861"/>
                </a:lnTo>
                <a:lnTo>
                  <a:pt x="0" y="920861"/>
                </a:lnTo>
                <a:lnTo>
                  <a:pt x="1324" y="873218"/>
                </a:lnTo>
                <a:cubicBezTo>
                  <a:pt x="9463" y="808353"/>
                  <a:pt x="24085" y="743257"/>
                  <a:pt x="45591" y="678762"/>
                </a:cubicBezTo>
                <a:cubicBezTo>
                  <a:pt x="185387" y="259539"/>
                  <a:pt x="573072" y="-5357"/>
                  <a:pt x="983547" y="83"/>
                </a:cubicBez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任意多边形: 形状 13">
            <a:extLst>
              <a:ext uri="{FF2B5EF4-FFF2-40B4-BE49-F238E27FC236}">
                <a16:creationId xmlns:a16="http://schemas.microsoft.com/office/drawing/2014/main" id="{60213E20-0D8E-5914-D5BC-131C19158619}"/>
              </a:ext>
            </a:extLst>
          </p:cNvPr>
          <p:cNvSpPr/>
          <p:nvPr userDrawn="1"/>
        </p:nvSpPr>
        <p:spPr>
          <a:xfrm>
            <a:off x="8935526" y="33165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15" name="任意多边形: 形状 14">
            <a:extLst>
              <a:ext uri="{FF2B5EF4-FFF2-40B4-BE49-F238E27FC236}">
                <a16:creationId xmlns:a16="http://schemas.microsoft.com/office/drawing/2014/main" id="{12095559-871E-1058-5ACC-E27E5178D736}"/>
              </a:ext>
            </a:extLst>
          </p:cNvPr>
          <p:cNvSpPr/>
          <p:nvPr userDrawn="1"/>
        </p:nvSpPr>
        <p:spPr>
          <a:xfrm>
            <a:off x="1" y="701148"/>
            <a:ext cx="2099093" cy="5455704"/>
          </a:xfrm>
          <a:custGeom>
            <a:avLst/>
            <a:gdLst>
              <a:gd name="connsiteX0" fmla="*/ 0 w 2099093"/>
              <a:gd name="connsiteY0" fmla="*/ 0 h 5455704"/>
              <a:gd name="connsiteX1" fmla="*/ 113704 w 2099093"/>
              <a:gd name="connsiteY1" fmla="*/ 29237 h 5455704"/>
              <a:gd name="connsiteX2" fmla="*/ 2099093 w 2099093"/>
              <a:gd name="connsiteY2" fmla="*/ 2727852 h 5455704"/>
              <a:gd name="connsiteX3" fmla="*/ 113704 w 2099093"/>
              <a:gd name="connsiteY3" fmla="*/ 5426468 h 5455704"/>
              <a:gd name="connsiteX4" fmla="*/ 0 w 2099093"/>
              <a:gd name="connsiteY4" fmla="*/ 5455704 h 545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093" h="5455704">
                <a:moveTo>
                  <a:pt x="0" y="0"/>
                </a:moveTo>
                <a:lnTo>
                  <a:pt x="113704" y="29237"/>
                </a:lnTo>
                <a:cubicBezTo>
                  <a:pt x="1263938" y="386997"/>
                  <a:pt x="2099093" y="1459894"/>
                  <a:pt x="2099093" y="2727852"/>
                </a:cubicBezTo>
                <a:cubicBezTo>
                  <a:pt x="2099093" y="3995810"/>
                  <a:pt x="1263938" y="5068708"/>
                  <a:pt x="113704" y="5426468"/>
                </a:cubicBezTo>
                <a:lnTo>
                  <a:pt x="0" y="5455704"/>
                </a:ln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Tree>
    <p:extLst>
      <p:ext uri="{BB962C8B-B14F-4D97-AF65-F5344CB8AC3E}">
        <p14:creationId xmlns:p14="http://schemas.microsoft.com/office/powerpoint/2010/main" val="3794495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二级目录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D149F-A63F-4F83-952B-F5F3DF9D86F4}"/>
              </a:ext>
            </a:extLst>
          </p:cNvPr>
          <p:cNvSpPr>
            <a:spLocks noGrp="1"/>
          </p:cNvSpPr>
          <p:nvPr>
            <p:ph type="title"/>
          </p:nvPr>
        </p:nvSpPr>
        <p:spPr>
          <a:xfrm>
            <a:off x="461552" y="231096"/>
            <a:ext cx="10357491" cy="554461"/>
          </a:xfrm>
        </p:spPr>
        <p:txBody>
          <a:bodyPr>
            <a:normAutofit/>
          </a:bodyPr>
          <a:lstStyle>
            <a:lvl1pPr>
              <a:defRPr sz="240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grpSp>
        <p:nvGrpSpPr>
          <p:cNvPr id="7" name="Group 4">
            <a:extLst>
              <a:ext uri="{FF2B5EF4-FFF2-40B4-BE49-F238E27FC236}">
                <a16:creationId xmlns:a16="http://schemas.microsoft.com/office/drawing/2014/main" id="{79B599DE-34DD-4A62-8D4C-F9CBF5D68A90}"/>
              </a:ext>
            </a:extLst>
          </p:cNvPr>
          <p:cNvGrpSpPr>
            <a:grpSpLocks noChangeAspect="1"/>
          </p:cNvGrpSpPr>
          <p:nvPr/>
        </p:nvGrpSpPr>
        <p:grpSpPr bwMode="auto">
          <a:xfrm>
            <a:off x="10891941" y="289852"/>
            <a:ext cx="919060" cy="424866"/>
            <a:chOff x="3113" y="1825"/>
            <a:chExt cx="1445" cy="668"/>
          </a:xfrm>
        </p:grpSpPr>
        <p:sp>
          <p:nvSpPr>
            <p:cNvPr id="8" name="Freeform 5">
              <a:extLst>
                <a:ext uri="{FF2B5EF4-FFF2-40B4-BE49-F238E27FC236}">
                  <a16:creationId xmlns:a16="http://schemas.microsoft.com/office/drawing/2014/main" id="{95757DF0-F03A-4503-9D25-5311A84CF950}"/>
                </a:ext>
              </a:extLst>
            </p:cNvPr>
            <p:cNvSpPr>
              <a:spLocks/>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5548346B-00E2-4273-80D6-8F89BCF656E9}"/>
                </a:ext>
              </a:extLst>
            </p:cNvPr>
            <p:cNvSpPr>
              <a:spLocks/>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7CC9E81B-D0EF-4278-8132-F599E56DB350}"/>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523BCA6-E01C-4ED1-9536-A88A84CEB626}"/>
                </a:ext>
              </a:extLst>
            </p:cNvPr>
            <p:cNvSpPr>
              <a:spLocks/>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819845DD-AB0F-4F82-8CA9-501E165BED96}"/>
                </a:ext>
              </a:extLst>
            </p:cNvPr>
            <p:cNvSpPr>
              <a:spLocks/>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A5A3A9E0-C7B6-4677-9A9F-02EDE1F13BE3}"/>
                </a:ext>
              </a:extLst>
            </p:cNvPr>
            <p:cNvSpPr>
              <a:spLocks/>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AC7D9F5-16E6-4506-A3B9-1098EB52DB59}"/>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CC0DDF8-6B6C-4992-BAD1-BD53B5815923}"/>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B1AE932-2613-47D5-9E01-6FB5485794D5}"/>
                </a:ext>
              </a:extLst>
            </p:cNvPr>
            <p:cNvSpPr>
              <a:spLocks/>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B72B2B62-5F40-49C9-A581-9CD850E789A9}"/>
                </a:ext>
              </a:extLst>
            </p:cNvPr>
            <p:cNvSpPr>
              <a:spLocks/>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409155F1-3FB2-44E5-80E2-BB449EC570CF}"/>
                </a:ext>
              </a:extLst>
            </p:cNvPr>
            <p:cNvSpPr>
              <a:spLocks/>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6">
              <a:extLst>
                <a:ext uri="{FF2B5EF4-FFF2-40B4-BE49-F238E27FC236}">
                  <a16:creationId xmlns:a16="http://schemas.microsoft.com/office/drawing/2014/main" id="{DB99BAFF-DEBC-4717-BFA8-5F7EE73AE374}"/>
                </a:ext>
              </a:extLst>
            </p:cNvPr>
            <p:cNvSpPr>
              <a:spLocks/>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677C2877-6DF0-4F0A-90A4-D0183DCD5C97}"/>
                </a:ext>
              </a:extLst>
            </p:cNvPr>
            <p:cNvSpPr>
              <a:spLocks/>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4000159A-A945-4785-A427-7F1AF872D3A5}"/>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5C12154D-BB4A-4EED-8596-52423FC3F2A5}"/>
                </a:ext>
              </a:extLst>
            </p:cNvPr>
            <p:cNvSpPr>
              <a:spLocks/>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5069E187-B91F-4A2E-8001-8C5B95B3A803}"/>
                </a:ext>
              </a:extLst>
            </p:cNvPr>
            <p:cNvSpPr>
              <a:spLocks/>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714471B3-A14B-44BE-8D29-E530C5F9AFAA}"/>
                </a:ext>
              </a:extLst>
            </p:cNvPr>
            <p:cNvSpPr>
              <a:spLocks/>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D373B877-19F5-42B1-99F1-275BC59493D4}"/>
                </a:ext>
              </a:extLst>
            </p:cNvPr>
            <p:cNvSpPr>
              <a:spLocks/>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8DDE9AA8-F97F-458B-B5D4-4B9A284204B5}"/>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26188CE9-4EB0-42D8-B6C0-FC2707769417}"/>
                </a:ext>
              </a:extLst>
            </p:cNvPr>
            <p:cNvSpPr>
              <a:spLocks/>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Oval 25">
              <a:extLst>
                <a:ext uri="{FF2B5EF4-FFF2-40B4-BE49-F238E27FC236}">
                  <a16:creationId xmlns:a16="http://schemas.microsoft.com/office/drawing/2014/main" id="{87C00C4B-CBA6-43A4-AF3C-52B7C9A40CD6}"/>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D6758F6C-AFE9-4E2F-BC06-CBB368C65632}"/>
                </a:ext>
              </a:extLst>
            </p:cNvPr>
            <p:cNvSpPr>
              <a:spLocks/>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 name="Freeform 27">
              <a:extLst>
                <a:ext uri="{FF2B5EF4-FFF2-40B4-BE49-F238E27FC236}">
                  <a16:creationId xmlns:a16="http://schemas.microsoft.com/office/drawing/2014/main" id="{7C660DA3-EB39-4281-A084-7685BA328487}"/>
                </a:ext>
              </a:extLst>
            </p:cNvPr>
            <p:cNvSpPr>
              <a:spLocks/>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形状 30">
            <a:extLst>
              <a:ext uri="{FF2B5EF4-FFF2-40B4-BE49-F238E27FC236}">
                <a16:creationId xmlns:a16="http://schemas.microsoft.com/office/drawing/2014/main" id="{58AF6F9C-4233-40EF-80E5-91871E3CA10D}"/>
              </a:ext>
            </a:extLst>
          </p:cNvPr>
          <p:cNvSpPr/>
          <p:nvPr/>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FB772749-B5E7-4E3A-953A-CFDD7369AA1A}"/>
              </a:ext>
            </a:extLst>
          </p:cNvPr>
          <p:cNvSpPr/>
          <p:nvPr/>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00" dirty="0">
              <a:latin typeface="造字工房悦黑体验版纤细体" pitchFamily="50" charset="-122"/>
              <a:ea typeface="造字工房悦黑体验版纤细体" pitchFamily="50" charset="-122"/>
            </a:endParaRPr>
          </a:p>
        </p:txBody>
      </p:sp>
      <p:sp>
        <p:nvSpPr>
          <p:cNvPr id="33" name="任意多边形: 形状 32">
            <a:extLst>
              <a:ext uri="{FF2B5EF4-FFF2-40B4-BE49-F238E27FC236}">
                <a16:creationId xmlns:a16="http://schemas.microsoft.com/office/drawing/2014/main" id="{23CE7396-74F7-4D95-902D-1C14AABC8619}"/>
              </a:ext>
            </a:extLst>
          </p:cNvPr>
          <p:cNvSpPr/>
          <p:nvPr/>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F074F2FC-4F19-4DF2-B025-15C59E152CD1}"/>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99400" y="775934"/>
            <a:ext cx="5393198" cy="5106638"/>
          </a:xfrm>
          <a:prstGeom prst="rect">
            <a:avLst/>
          </a:prstGeom>
        </p:spPr>
      </p:pic>
      <p:sp>
        <p:nvSpPr>
          <p:cNvPr id="35" name="矩形: 圆角 34">
            <a:extLst>
              <a:ext uri="{FF2B5EF4-FFF2-40B4-BE49-F238E27FC236}">
                <a16:creationId xmlns:a16="http://schemas.microsoft.com/office/drawing/2014/main" id="{53221070-6683-4958-93FA-138DD562030C}"/>
              </a:ext>
            </a:extLst>
          </p:cNvPr>
          <p:cNvSpPr/>
          <p:nvPr/>
        </p:nvSpPr>
        <p:spPr>
          <a:xfrm>
            <a:off x="3150577" y="2831123"/>
            <a:ext cx="5890846" cy="1195755"/>
          </a:xfrm>
          <a:prstGeom prst="roundRect">
            <a:avLst>
              <a:gd name="adj" fmla="val 50000"/>
            </a:avLst>
          </a:prstGeom>
          <a:solidFill>
            <a:srgbClr val="0944C9"/>
          </a:solid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a:extLst>
              <a:ext uri="{FF2B5EF4-FFF2-40B4-BE49-F238E27FC236}">
                <a16:creationId xmlns:a16="http://schemas.microsoft.com/office/drawing/2014/main" id="{F413A130-BF21-43B0-9D06-CA331E78B11C}"/>
              </a:ext>
            </a:extLst>
          </p:cNvPr>
          <p:cNvSpPr/>
          <p:nvPr/>
        </p:nvSpPr>
        <p:spPr>
          <a:xfrm>
            <a:off x="3434568" y="3082936"/>
            <a:ext cx="692129" cy="692129"/>
          </a:xfrm>
          <a:prstGeom prst="ellipse">
            <a:avLst/>
          </a:prstGeom>
          <a:gradFill>
            <a:gsLst>
              <a:gs pos="0">
                <a:srgbClr val="006DFE">
                  <a:alpha val="41000"/>
                </a:srgbClr>
              </a:gs>
              <a:gs pos="53000">
                <a:srgbClr val="006DFE"/>
              </a:gs>
              <a:gs pos="100000">
                <a:srgbClr val="006DFE"/>
              </a:gs>
            </a:gsLst>
            <a:lin ang="12600000" scaled="0"/>
          </a:grad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任意多边形: 形状 36">
            <a:extLst>
              <a:ext uri="{FF2B5EF4-FFF2-40B4-BE49-F238E27FC236}">
                <a16:creationId xmlns:a16="http://schemas.microsoft.com/office/drawing/2014/main" id="{884E5525-0474-479A-BE24-299B2187773D}"/>
              </a:ext>
            </a:extLst>
          </p:cNvPr>
          <p:cNvSpPr/>
          <p:nvPr/>
        </p:nvSpPr>
        <p:spPr>
          <a:xfrm>
            <a:off x="3717533" y="33292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00" dirty="0">
              <a:latin typeface="造字工房悦黑体验版纤细体" pitchFamily="50" charset="-122"/>
              <a:ea typeface="造字工房悦黑体验版纤细体" pitchFamily="50" charset="-122"/>
            </a:endParaRPr>
          </a:p>
        </p:txBody>
      </p:sp>
      <p:sp>
        <p:nvSpPr>
          <p:cNvPr id="44" name="副标题 2">
            <a:extLst>
              <a:ext uri="{FF2B5EF4-FFF2-40B4-BE49-F238E27FC236}">
                <a16:creationId xmlns:a16="http://schemas.microsoft.com/office/drawing/2014/main" id="{1E63AA82-DAC7-4E6D-B0AF-4022E4EB59A9}"/>
              </a:ext>
            </a:extLst>
          </p:cNvPr>
          <p:cNvSpPr>
            <a:spLocks noGrp="1"/>
          </p:cNvSpPr>
          <p:nvPr>
            <p:ph type="subTitle" idx="1"/>
          </p:nvPr>
        </p:nvSpPr>
        <p:spPr>
          <a:xfrm>
            <a:off x="4232366" y="2904727"/>
            <a:ext cx="4284617" cy="1048547"/>
          </a:xfrm>
        </p:spPr>
        <p:txBody>
          <a:bodyPr anchor="ctr">
            <a:normAutofit/>
          </a:bodyPr>
          <a:lstStyle>
            <a:lvl1pPr marL="0" indent="0" algn="ctr">
              <a:buNone/>
              <a:defRPr sz="3800">
                <a:solidFill>
                  <a:schemeClr val="bg1"/>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grpSp>
        <p:nvGrpSpPr>
          <p:cNvPr id="3" name="Group 4">
            <a:extLst>
              <a:ext uri="{FF2B5EF4-FFF2-40B4-BE49-F238E27FC236}">
                <a16:creationId xmlns:a16="http://schemas.microsoft.com/office/drawing/2014/main" id="{08B9A378-A252-6AE6-10AB-D8CB07BCCB57}"/>
              </a:ext>
            </a:extLst>
          </p:cNvPr>
          <p:cNvGrpSpPr>
            <a:grpSpLocks noChangeAspect="1"/>
          </p:cNvGrpSpPr>
          <p:nvPr userDrawn="1"/>
        </p:nvGrpSpPr>
        <p:grpSpPr bwMode="auto">
          <a:xfrm>
            <a:off x="10891941" y="289852"/>
            <a:ext cx="919060" cy="424866"/>
            <a:chOff x="3113" y="1825"/>
            <a:chExt cx="1445" cy="668"/>
          </a:xfrm>
        </p:grpSpPr>
        <p:sp>
          <p:nvSpPr>
            <p:cNvPr id="4" name="Freeform 5">
              <a:extLst>
                <a:ext uri="{FF2B5EF4-FFF2-40B4-BE49-F238E27FC236}">
                  <a16:creationId xmlns:a16="http://schemas.microsoft.com/office/drawing/2014/main" id="{5FD899B9-0410-22F8-EEF7-657016EF0240}"/>
                </a:ext>
              </a:extLst>
            </p:cNvPr>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
              <a:extLst>
                <a:ext uri="{FF2B5EF4-FFF2-40B4-BE49-F238E27FC236}">
                  <a16:creationId xmlns:a16="http://schemas.microsoft.com/office/drawing/2014/main" id="{46BBA165-24E8-E467-7388-FCBDF4C57564}"/>
                </a:ext>
              </a:extLst>
            </p:cNvPr>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
              <a:extLst>
                <a:ext uri="{FF2B5EF4-FFF2-40B4-BE49-F238E27FC236}">
                  <a16:creationId xmlns:a16="http://schemas.microsoft.com/office/drawing/2014/main" id="{91F884C5-B903-E408-0930-921117169A73}"/>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a:extLst>
                <a:ext uri="{FF2B5EF4-FFF2-40B4-BE49-F238E27FC236}">
                  <a16:creationId xmlns:a16="http://schemas.microsoft.com/office/drawing/2014/main" id="{BAC056DE-8D16-F89C-9952-C1FCEE861D1A}"/>
                </a:ext>
              </a:extLst>
            </p:cNvPr>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9">
              <a:extLst>
                <a:ext uri="{FF2B5EF4-FFF2-40B4-BE49-F238E27FC236}">
                  <a16:creationId xmlns:a16="http://schemas.microsoft.com/office/drawing/2014/main" id="{02D49B92-AEFA-F7DE-AD7A-E4C942CCBE48}"/>
                </a:ext>
              </a:extLst>
            </p:cNvPr>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a:extLst>
                <a:ext uri="{FF2B5EF4-FFF2-40B4-BE49-F238E27FC236}">
                  <a16:creationId xmlns:a16="http://schemas.microsoft.com/office/drawing/2014/main" id="{1AD3E67E-38B9-2086-EFCC-E07310AB9F5B}"/>
                </a:ext>
              </a:extLst>
            </p:cNvPr>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a:extLst>
                <a:ext uri="{FF2B5EF4-FFF2-40B4-BE49-F238E27FC236}">
                  <a16:creationId xmlns:a16="http://schemas.microsoft.com/office/drawing/2014/main" id="{B626EA62-8AF0-AAAA-0359-CE6C9BC4215D}"/>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a:extLst>
                <a:ext uri="{FF2B5EF4-FFF2-40B4-BE49-F238E27FC236}">
                  <a16:creationId xmlns:a16="http://schemas.microsoft.com/office/drawing/2014/main" id="{94157B4F-6862-3C24-7072-2F02B6D6FF09}"/>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3">
              <a:extLst>
                <a:ext uri="{FF2B5EF4-FFF2-40B4-BE49-F238E27FC236}">
                  <a16:creationId xmlns:a16="http://schemas.microsoft.com/office/drawing/2014/main" id="{21540F08-616A-EDE6-C5E8-A98D51E3C842}"/>
                </a:ext>
              </a:extLst>
            </p:cNvPr>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4">
              <a:extLst>
                <a:ext uri="{FF2B5EF4-FFF2-40B4-BE49-F238E27FC236}">
                  <a16:creationId xmlns:a16="http://schemas.microsoft.com/office/drawing/2014/main" id="{44DCA9F2-079D-9C12-4392-8990E0CE755F}"/>
                </a:ext>
              </a:extLst>
            </p:cNvPr>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5">
              <a:extLst>
                <a:ext uri="{FF2B5EF4-FFF2-40B4-BE49-F238E27FC236}">
                  <a16:creationId xmlns:a16="http://schemas.microsoft.com/office/drawing/2014/main" id="{22EA4CEA-8169-CF32-6A21-4B1FBA4ACE3D}"/>
                </a:ext>
              </a:extLst>
            </p:cNvPr>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7" name="Freeform 16">
              <a:extLst>
                <a:ext uri="{FF2B5EF4-FFF2-40B4-BE49-F238E27FC236}">
                  <a16:creationId xmlns:a16="http://schemas.microsoft.com/office/drawing/2014/main" id="{FBF664A6-62BE-3FBD-C97F-33D2BDC06030}"/>
                </a:ext>
              </a:extLst>
            </p:cNvPr>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7">
              <a:extLst>
                <a:ext uri="{FF2B5EF4-FFF2-40B4-BE49-F238E27FC236}">
                  <a16:creationId xmlns:a16="http://schemas.microsoft.com/office/drawing/2014/main" id="{649FE709-2A18-ACF5-3A00-0C2C1D83C076}"/>
                </a:ext>
              </a:extLst>
            </p:cNvPr>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8">
              <a:extLst>
                <a:ext uri="{FF2B5EF4-FFF2-40B4-BE49-F238E27FC236}">
                  <a16:creationId xmlns:a16="http://schemas.microsoft.com/office/drawing/2014/main" id="{FB200161-0482-0882-666C-6536CEA247A8}"/>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19">
              <a:extLst>
                <a:ext uri="{FF2B5EF4-FFF2-40B4-BE49-F238E27FC236}">
                  <a16:creationId xmlns:a16="http://schemas.microsoft.com/office/drawing/2014/main" id="{CE3E4C88-056D-0D69-5400-B432D2C35FEE}"/>
                </a:ext>
              </a:extLst>
            </p:cNvPr>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0">
              <a:extLst>
                <a:ext uri="{FF2B5EF4-FFF2-40B4-BE49-F238E27FC236}">
                  <a16:creationId xmlns:a16="http://schemas.microsoft.com/office/drawing/2014/main" id="{69FC155F-97C8-1444-E2DB-400424C53070}"/>
                </a:ext>
              </a:extLst>
            </p:cNvPr>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1">
              <a:extLst>
                <a:ext uri="{FF2B5EF4-FFF2-40B4-BE49-F238E27FC236}">
                  <a16:creationId xmlns:a16="http://schemas.microsoft.com/office/drawing/2014/main" id="{DD10F302-5836-2549-D723-36113C45EB58}"/>
                </a:ext>
              </a:extLst>
            </p:cNvPr>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2">
              <a:extLst>
                <a:ext uri="{FF2B5EF4-FFF2-40B4-BE49-F238E27FC236}">
                  <a16:creationId xmlns:a16="http://schemas.microsoft.com/office/drawing/2014/main" id="{42F9065A-3293-82DC-AACB-B8CF518A2C81}"/>
                </a:ext>
              </a:extLst>
            </p:cNvPr>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3">
              <a:extLst>
                <a:ext uri="{FF2B5EF4-FFF2-40B4-BE49-F238E27FC236}">
                  <a16:creationId xmlns:a16="http://schemas.microsoft.com/office/drawing/2014/main" id="{6A716547-E09B-AEE7-C94F-A8C9E18FD4C6}"/>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4">
              <a:extLst>
                <a:ext uri="{FF2B5EF4-FFF2-40B4-BE49-F238E27FC236}">
                  <a16:creationId xmlns:a16="http://schemas.microsoft.com/office/drawing/2014/main" id="{CB3F1A5E-0D56-C889-6176-B4C114AB347C}"/>
                </a:ext>
              </a:extLst>
            </p:cNvPr>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Oval 25">
              <a:extLst>
                <a:ext uri="{FF2B5EF4-FFF2-40B4-BE49-F238E27FC236}">
                  <a16:creationId xmlns:a16="http://schemas.microsoft.com/office/drawing/2014/main" id="{30AD51E4-B6DE-EF02-BF9E-739B19D122FB}"/>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6">
              <a:extLst>
                <a:ext uri="{FF2B5EF4-FFF2-40B4-BE49-F238E27FC236}">
                  <a16:creationId xmlns:a16="http://schemas.microsoft.com/office/drawing/2014/main" id="{21C8253B-DA1E-ECD4-85BD-0CF524B76905}"/>
                </a:ext>
              </a:extLst>
            </p:cNvPr>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8" name="Freeform 27">
              <a:extLst>
                <a:ext uri="{FF2B5EF4-FFF2-40B4-BE49-F238E27FC236}">
                  <a16:creationId xmlns:a16="http://schemas.microsoft.com/office/drawing/2014/main" id="{BA4E3D94-4BF1-4D39-D271-B97C582A24F9}"/>
                </a:ext>
              </a:extLst>
            </p:cNvPr>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9" name="任意多边形: 形状 58">
            <a:extLst>
              <a:ext uri="{FF2B5EF4-FFF2-40B4-BE49-F238E27FC236}">
                <a16:creationId xmlns:a16="http://schemas.microsoft.com/office/drawing/2014/main" id="{3133AE02-EC71-4E7F-F9D0-2CABC32F44E7}"/>
              </a:ext>
            </a:extLst>
          </p:cNvPr>
          <p:cNvSpPr/>
          <p:nvPr userDrawn="1"/>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B2D2126C-5B23-0BC0-08F6-908EDA4C32C7}"/>
              </a:ext>
            </a:extLst>
          </p:cNvPr>
          <p:cNvSpPr/>
          <p:nvPr userDrawn="1"/>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61" name="任意多边形: 形状 60">
            <a:extLst>
              <a:ext uri="{FF2B5EF4-FFF2-40B4-BE49-F238E27FC236}">
                <a16:creationId xmlns:a16="http://schemas.microsoft.com/office/drawing/2014/main" id="{5B4AB5EA-58AC-1A30-37D6-4A8D8F9F78CA}"/>
              </a:ext>
            </a:extLst>
          </p:cNvPr>
          <p:cNvSpPr/>
          <p:nvPr userDrawn="1"/>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2" name="图片 61">
            <a:extLst>
              <a:ext uri="{FF2B5EF4-FFF2-40B4-BE49-F238E27FC236}">
                <a16:creationId xmlns:a16="http://schemas.microsoft.com/office/drawing/2014/main" id="{0B0EAE28-1B57-E6BB-B5A6-E8CD11240E66}"/>
              </a:ext>
            </a:extLst>
          </p:cNvPr>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99400" y="775934"/>
            <a:ext cx="5393198" cy="5106638"/>
          </a:xfrm>
          <a:prstGeom prst="rect">
            <a:avLst/>
          </a:prstGeom>
        </p:spPr>
      </p:pic>
      <p:sp>
        <p:nvSpPr>
          <p:cNvPr id="63" name="矩形: 圆角 62">
            <a:extLst>
              <a:ext uri="{FF2B5EF4-FFF2-40B4-BE49-F238E27FC236}">
                <a16:creationId xmlns:a16="http://schemas.microsoft.com/office/drawing/2014/main" id="{0990BBD6-7647-7F8B-03A9-60254B28AB5F}"/>
              </a:ext>
            </a:extLst>
          </p:cNvPr>
          <p:cNvSpPr/>
          <p:nvPr userDrawn="1"/>
        </p:nvSpPr>
        <p:spPr>
          <a:xfrm>
            <a:off x="3150577" y="2831123"/>
            <a:ext cx="5890846" cy="1195755"/>
          </a:xfrm>
          <a:prstGeom prst="roundRect">
            <a:avLst>
              <a:gd name="adj" fmla="val 50000"/>
            </a:avLst>
          </a:prstGeom>
          <a:solidFill>
            <a:srgbClr val="0944C9"/>
          </a:solidFill>
          <a:ln>
            <a:noFill/>
          </a:ln>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a:extLst>
              <a:ext uri="{FF2B5EF4-FFF2-40B4-BE49-F238E27FC236}">
                <a16:creationId xmlns:a16="http://schemas.microsoft.com/office/drawing/2014/main" id="{5E1C288F-91F1-8682-DBED-9E586FB58D61}"/>
              </a:ext>
            </a:extLst>
          </p:cNvPr>
          <p:cNvSpPr/>
          <p:nvPr userDrawn="1"/>
        </p:nvSpPr>
        <p:spPr>
          <a:xfrm>
            <a:off x="3434568" y="3082936"/>
            <a:ext cx="692129" cy="692129"/>
          </a:xfrm>
          <a:prstGeom prst="ellipse">
            <a:avLst/>
          </a:prstGeom>
          <a:gradFill>
            <a:gsLst>
              <a:gs pos="0">
                <a:srgbClr val="006DFE">
                  <a:alpha val="41000"/>
                </a:srgbClr>
              </a:gs>
              <a:gs pos="53000">
                <a:srgbClr val="006DFE"/>
              </a:gs>
              <a:gs pos="100000">
                <a:srgbClr val="006DFE"/>
              </a:gs>
            </a:gsLst>
            <a:lin ang="126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任意多边形: 形状 64">
            <a:extLst>
              <a:ext uri="{FF2B5EF4-FFF2-40B4-BE49-F238E27FC236}">
                <a16:creationId xmlns:a16="http://schemas.microsoft.com/office/drawing/2014/main" id="{F6C4482F-6E7F-2BCB-FFDE-A4190E99D9F9}"/>
              </a:ext>
            </a:extLst>
          </p:cNvPr>
          <p:cNvSpPr/>
          <p:nvPr userDrawn="1"/>
        </p:nvSpPr>
        <p:spPr>
          <a:xfrm>
            <a:off x="3717533" y="33292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Tree>
    <p:extLst>
      <p:ext uri="{BB962C8B-B14F-4D97-AF65-F5344CB8AC3E}">
        <p14:creationId xmlns:p14="http://schemas.microsoft.com/office/powerpoint/2010/main" val="35489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容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D149F-A63F-4F83-952B-F5F3DF9D86F4}"/>
              </a:ext>
            </a:extLst>
          </p:cNvPr>
          <p:cNvSpPr>
            <a:spLocks noGrp="1"/>
          </p:cNvSpPr>
          <p:nvPr>
            <p:ph type="title"/>
          </p:nvPr>
        </p:nvSpPr>
        <p:spPr>
          <a:xfrm>
            <a:off x="461552" y="231096"/>
            <a:ext cx="10357491" cy="554461"/>
          </a:xfrm>
        </p:spPr>
        <p:txBody>
          <a:bodyPr>
            <a:normAutofit/>
          </a:bodyPr>
          <a:lstStyle>
            <a:lvl1pPr>
              <a:defRPr sz="2400">
                <a:latin typeface="微软雅黑 Light" panose="020B0502040204020203" pitchFamily="34" charset="-122"/>
                <a:ea typeface="微软雅黑 Light" panose="020B0502040204020203" pitchFamily="34" charset="-122"/>
              </a:defRPr>
            </a:lvl1pPr>
          </a:lstStyle>
          <a:p>
            <a:r>
              <a:rPr lang="zh-CN" altLang="en-US"/>
              <a:t>单击此处编辑母版标题样式</a:t>
            </a:r>
            <a:endParaRPr lang="zh-CN" altLang="en-US" dirty="0"/>
          </a:p>
        </p:txBody>
      </p:sp>
      <p:grpSp>
        <p:nvGrpSpPr>
          <p:cNvPr id="7" name="Group 4">
            <a:extLst>
              <a:ext uri="{FF2B5EF4-FFF2-40B4-BE49-F238E27FC236}">
                <a16:creationId xmlns:a16="http://schemas.microsoft.com/office/drawing/2014/main" id="{79B599DE-34DD-4A62-8D4C-F9CBF5D68A90}"/>
              </a:ext>
            </a:extLst>
          </p:cNvPr>
          <p:cNvGrpSpPr>
            <a:grpSpLocks noChangeAspect="1"/>
          </p:cNvGrpSpPr>
          <p:nvPr/>
        </p:nvGrpSpPr>
        <p:grpSpPr bwMode="auto">
          <a:xfrm>
            <a:off x="10891941" y="289852"/>
            <a:ext cx="919060" cy="424866"/>
            <a:chOff x="3113" y="1825"/>
            <a:chExt cx="1445" cy="668"/>
          </a:xfrm>
        </p:grpSpPr>
        <p:sp>
          <p:nvSpPr>
            <p:cNvPr id="8" name="Freeform 5">
              <a:extLst>
                <a:ext uri="{FF2B5EF4-FFF2-40B4-BE49-F238E27FC236}">
                  <a16:creationId xmlns:a16="http://schemas.microsoft.com/office/drawing/2014/main" id="{95757DF0-F03A-4503-9D25-5311A84CF950}"/>
                </a:ext>
              </a:extLst>
            </p:cNvPr>
            <p:cNvSpPr>
              <a:spLocks/>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5548346B-00E2-4273-80D6-8F89BCF656E9}"/>
                </a:ext>
              </a:extLst>
            </p:cNvPr>
            <p:cNvSpPr>
              <a:spLocks/>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7CC9E81B-D0EF-4278-8132-F599E56DB350}"/>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523BCA6-E01C-4ED1-9536-A88A84CEB626}"/>
                </a:ext>
              </a:extLst>
            </p:cNvPr>
            <p:cNvSpPr>
              <a:spLocks/>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819845DD-AB0F-4F82-8CA9-501E165BED96}"/>
                </a:ext>
              </a:extLst>
            </p:cNvPr>
            <p:cNvSpPr>
              <a:spLocks/>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A5A3A9E0-C7B6-4677-9A9F-02EDE1F13BE3}"/>
                </a:ext>
              </a:extLst>
            </p:cNvPr>
            <p:cNvSpPr>
              <a:spLocks/>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DAC7D9F5-16E6-4506-A3B9-1098EB52DB59}"/>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CC0DDF8-6B6C-4992-BAD1-BD53B5815923}"/>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B1AE932-2613-47D5-9E01-6FB5485794D5}"/>
                </a:ext>
              </a:extLst>
            </p:cNvPr>
            <p:cNvSpPr>
              <a:spLocks/>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B72B2B62-5F40-49C9-A581-9CD850E789A9}"/>
                </a:ext>
              </a:extLst>
            </p:cNvPr>
            <p:cNvSpPr>
              <a:spLocks/>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409155F1-3FB2-44E5-80E2-BB449EC570CF}"/>
                </a:ext>
              </a:extLst>
            </p:cNvPr>
            <p:cNvSpPr>
              <a:spLocks/>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 name="Freeform 16">
              <a:extLst>
                <a:ext uri="{FF2B5EF4-FFF2-40B4-BE49-F238E27FC236}">
                  <a16:creationId xmlns:a16="http://schemas.microsoft.com/office/drawing/2014/main" id="{DB99BAFF-DEBC-4717-BFA8-5F7EE73AE374}"/>
                </a:ext>
              </a:extLst>
            </p:cNvPr>
            <p:cNvSpPr>
              <a:spLocks/>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677C2877-6DF0-4F0A-90A4-D0183DCD5C97}"/>
                </a:ext>
              </a:extLst>
            </p:cNvPr>
            <p:cNvSpPr>
              <a:spLocks/>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4000159A-A945-4785-A427-7F1AF872D3A5}"/>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5C12154D-BB4A-4EED-8596-52423FC3F2A5}"/>
                </a:ext>
              </a:extLst>
            </p:cNvPr>
            <p:cNvSpPr>
              <a:spLocks/>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5069E187-B91F-4A2E-8001-8C5B95B3A803}"/>
                </a:ext>
              </a:extLst>
            </p:cNvPr>
            <p:cNvSpPr>
              <a:spLocks/>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714471B3-A14B-44BE-8D29-E530C5F9AFAA}"/>
                </a:ext>
              </a:extLst>
            </p:cNvPr>
            <p:cNvSpPr>
              <a:spLocks/>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D373B877-19F5-42B1-99F1-275BC59493D4}"/>
                </a:ext>
              </a:extLst>
            </p:cNvPr>
            <p:cNvSpPr>
              <a:spLocks/>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8DDE9AA8-F97F-458B-B5D4-4B9A284204B5}"/>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26188CE9-4EB0-42D8-B6C0-FC2707769417}"/>
                </a:ext>
              </a:extLst>
            </p:cNvPr>
            <p:cNvSpPr>
              <a:spLocks/>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Oval 25">
              <a:extLst>
                <a:ext uri="{FF2B5EF4-FFF2-40B4-BE49-F238E27FC236}">
                  <a16:creationId xmlns:a16="http://schemas.microsoft.com/office/drawing/2014/main" id="{87C00C4B-CBA6-43A4-AF3C-52B7C9A40CD6}"/>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D6758F6C-AFE9-4E2F-BC06-CBB368C65632}"/>
                </a:ext>
              </a:extLst>
            </p:cNvPr>
            <p:cNvSpPr>
              <a:spLocks/>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 name="Freeform 27">
              <a:extLst>
                <a:ext uri="{FF2B5EF4-FFF2-40B4-BE49-F238E27FC236}">
                  <a16:creationId xmlns:a16="http://schemas.microsoft.com/office/drawing/2014/main" id="{7C660DA3-EB39-4281-A084-7685BA328487}"/>
                </a:ext>
              </a:extLst>
            </p:cNvPr>
            <p:cNvSpPr>
              <a:spLocks/>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形状 30">
            <a:extLst>
              <a:ext uri="{FF2B5EF4-FFF2-40B4-BE49-F238E27FC236}">
                <a16:creationId xmlns:a16="http://schemas.microsoft.com/office/drawing/2014/main" id="{58AF6F9C-4233-40EF-80E5-91871E3CA10D}"/>
              </a:ext>
            </a:extLst>
          </p:cNvPr>
          <p:cNvSpPr/>
          <p:nvPr/>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FB772749-B5E7-4E3A-953A-CFDD7369AA1A}"/>
              </a:ext>
            </a:extLst>
          </p:cNvPr>
          <p:cNvSpPr/>
          <p:nvPr/>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600" dirty="0">
              <a:latin typeface="造字工房悦黑体验版纤细体" pitchFamily="50" charset="-122"/>
              <a:ea typeface="造字工房悦黑体验版纤细体" pitchFamily="50" charset="-122"/>
            </a:endParaRPr>
          </a:p>
        </p:txBody>
      </p:sp>
      <p:sp>
        <p:nvSpPr>
          <p:cNvPr id="33" name="任意多边形: 形状 32">
            <a:extLst>
              <a:ext uri="{FF2B5EF4-FFF2-40B4-BE49-F238E27FC236}">
                <a16:creationId xmlns:a16="http://schemas.microsoft.com/office/drawing/2014/main" id="{23CE7396-74F7-4D95-902D-1C14AABC8619}"/>
              </a:ext>
            </a:extLst>
          </p:cNvPr>
          <p:cNvSpPr/>
          <p:nvPr/>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4">
            <a:extLst>
              <a:ext uri="{FF2B5EF4-FFF2-40B4-BE49-F238E27FC236}">
                <a16:creationId xmlns:a16="http://schemas.microsoft.com/office/drawing/2014/main" id="{6C06D009-F0E6-33FC-6045-42F32C82D197}"/>
              </a:ext>
            </a:extLst>
          </p:cNvPr>
          <p:cNvGrpSpPr>
            <a:grpSpLocks noChangeAspect="1"/>
          </p:cNvGrpSpPr>
          <p:nvPr userDrawn="1"/>
        </p:nvGrpSpPr>
        <p:grpSpPr bwMode="auto">
          <a:xfrm>
            <a:off x="10891941" y="289852"/>
            <a:ext cx="919060" cy="424866"/>
            <a:chOff x="3113" y="1825"/>
            <a:chExt cx="1445" cy="668"/>
          </a:xfrm>
        </p:grpSpPr>
        <p:sp>
          <p:nvSpPr>
            <p:cNvPr id="4" name="Freeform 5">
              <a:extLst>
                <a:ext uri="{FF2B5EF4-FFF2-40B4-BE49-F238E27FC236}">
                  <a16:creationId xmlns:a16="http://schemas.microsoft.com/office/drawing/2014/main" id="{4BA3B68F-9132-A55E-0855-2E56830F8821}"/>
                </a:ext>
              </a:extLst>
            </p:cNvPr>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
              <a:extLst>
                <a:ext uri="{FF2B5EF4-FFF2-40B4-BE49-F238E27FC236}">
                  <a16:creationId xmlns:a16="http://schemas.microsoft.com/office/drawing/2014/main" id="{2D5E40A8-DE5B-9DBB-7EDC-290FE9A1DA9F}"/>
                </a:ext>
              </a:extLst>
            </p:cNvPr>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
              <a:extLst>
                <a:ext uri="{FF2B5EF4-FFF2-40B4-BE49-F238E27FC236}">
                  <a16:creationId xmlns:a16="http://schemas.microsoft.com/office/drawing/2014/main" id="{F7BF6069-C250-D97F-D9BA-15ACE0645B81}"/>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a:extLst>
                <a:ext uri="{FF2B5EF4-FFF2-40B4-BE49-F238E27FC236}">
                  <a16:creationId xmlns:a16="http://schemas.microsoft.com/office/drawing/2014/main" id="{3BE82C3E-0732-AC1D-8FF1-698E03501ECC}"/>
                </a:ext>
              </a:extLst>
            </p:cNvPr>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9">
              <a:extLst>
                <a:ext uri="{FF2B5EF4-FFF2-40B4-BE49-F238E27FC236}">
                  <a16:creationId xmlns:a16="http://schemas.microsoft.com/office/drawing/2014/main" id="{8FD53B72-E5FB-7179-8998-FFD40147C98B}"/>
                </a:ext>
              </a:extLst>
            </p:cNvPr>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0">
              <a:extLst>
                <a:ext uri="{FF2B5EF4-FFF2-40B4-BE49-F238E27FC236}">
                  <a16:creationId xmlns:a16="http://schemas.microsoft.com/office/drawing/2014/main" id="{2691A627-A5E2-AD13-3720-E6FA95244957}"/>
                </a:ext>
              </a:extLst>
            </p:cNvPr>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
              <a:extLst>
                <a:ext uri="{FF2B5EF4-FFF2-40B4-BE49-F238E27FC236}">
                  <a16:creationId xmlns:a16="http://schemas.microsoft.com/office/drawing/2014/main" id="{DD9E8FDA-163C-E223-374B-3DF8A3F6A958}"/>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
              <a:extLst>
                <a:ext uri="{FF2B5EF4-FFF2-40B4-BE49-F238E27FC236}">
                  <a16:creationId xmlns:a16="http://schemas.microsoft.com/office/drawing/2014/main" id="{F84FCA1D-4122-682A-6612-988E17A7A852}"/>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3">
              <a:extLst>
                <a:ext uri="{FF2B5EF4-FFF2-40B4-BE49-F238E27FC236}">
                  <a16:creationId xmlns:a16="http://schemas.microsoft.com/office/drawing/2014/main" id="{C5D0D20F-D0ED-B209-77DD-BD454A7DD21E}"/>
                </a:ext>
              </a:extLst>
            </p:cNvPr>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4">
              <a:extLst>
                <a:ext uri="{FF2B5EF4-FFF2-40B4-BE49-F238E27FC236}">
                  <a16:creationId xmlns:a16="http://schemas.microsoft.com/office/drawing/2014/main" id="{0F2AC9FD-6610-1774-3D2B-0005083437F4}"/>
                </a:ext>
              </a:extLst>
            </p:cNvPr>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5">
              <a:extLst>
                <a:ext uri="{FF2B5EF4-FFF2-40B4-BE49-F238E27FC236}">
                  <a16:creationId xmlns:a16="http://schemas.microsoft.com/office/drawing/2014/main" id="{7C540DEF-4447-2C81-28A7-496E716B692E}"/>
                </a:ext>
              </a:extLst>
            </p:cNvPr>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2" name="Freeform 16">
              <a:extLst>
                <a:ext uri="{FF2B5EF4-FFF2-40B4-BE49-F238E27FC236}">
                  <a16:creationId xmlns:a16="http://schemas.microsoft.com/office/drawing/2014/main" id="{62566E39-CC60-1B7B-7D93-583EB9CC8A3A}"/>
                </a:ext>
              </a:extLst>
            </p:cNvPr>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7">
              <a:extLst>
                <a:ext uri="{FF2B5EF4-FFF2-40B4-BE49-F238E27FC236}">
                  <a16:creationId xmlns:a16="http://schemas.microsoft.com/office/drawing/2014/main" id="{09209736-CF13-CDDF-5422-2C78DA0DE27B}"/>
                </a:ext>
              </a:extLst>
            </p:cNvPr>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8">
              <a:extLst>
                <a:ext uri="{FF2B5EF4-FFF2-40B4-BE49-F238E27FC236}">
                  <a16:creationId xmlns:a16="http://schemas.microsoft.com/office/drawing/2014/main" id="{E45DF777-3749-6F5B-5A4B-1F94D723CD86}"/>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9">
              <a:extLst>
                <a:ext uri="{FF2B5EF4-FFF2-40B4-BE49-F238E27FC236}">
                  <a16:creationId xmlns:a16="http://schemas.microsoft.com/office/drawing/2014/main" id="{1DFEEDA9-303B-9F2A-E68F-2FED5314C9E1}"/>
                </a:ext>
              </a:extLst>
            </p:cNvPr>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0">
              <a:extLst>
                <a:ext uri="{FF2B5EF4-FFF2-40B4-BE49-F238E27FC236}">
                  <a16:creationId xmlns:a16="http://schemas.microsoft.com/office/drawing/2014/main" id="{D4AFE184-6755-B3C9-A439-5FC1D72A87FC}"/>
                </a:ext>
              </a:extLst>
            </p:cNvPr>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1">
              <a:extLst>
                <a:ext uri="{FF2B5EF4-FFF2-40B4-BE49-F238E27FC236}">
                  <a16:creationId xmlns:a16="http://schemas.microsoft.com/office/drawing/2014/main" id="{FE9E8AC9-B903-37DD-10BD-7690B3197060}"/>
                </a:ext>
              </a:extLst>
            </p:cNvPr>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2">
              <a:extLst>
                <a:ext uri="{FF2B5EF4-FFF2-40B4-BE49-F238E27FC236}">
                  <a16:creationId xmlns:a16="http://schemas.microsoft.com/office/drawing/2014/main" id="{2C0B89DD-0D6A-0CF0-B7CE-2FAFD913B3CF}"/>
                </a:ext>
              </a:extLst>
            </p:cNvPr>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3">
              <a:extLst>
                <a:ext uri="{FF2B5EF4-FFF2-40B4-BE49-F238E27FC236}">
                  <a16:creationId xmlns:a16="http://schemas.microsoft.com/office/drawing/2014/main" id="{E55C9EA4-B911-DD4F-5806-3CB50A3EE2FE}"/>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
              <a:extLst>
                <a:ext uri="{FF2B5EF4-FFF2-40B4-BE49-F238E27FC236}">
                  <a16:creationId xmlns:a16="http://schemas.microsoft.com/office/drawing/2014/main" id="{0B8D7B62-B7BD-DAF8-5223-BAD97C7660C9}"/>
                </a:ext>
              </a:extLst>
            </p:cNvPr>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25">
              <a:extLst>
                <a:ext uri="{FF2B5EF4-FFF2-40B4-BE49-F238E27FC236}">
                  <a16:creationId xmlns:a16="http://schemas.microsoft.com/office/drawing/2014/main" id="{A0E25930-F3F5-1A72-F483-599AC3F0F820}"/>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6">
              <a:extLst>
                <a:ext uri="{FF2B5EF4-FFF2-40B4-BE49-F238E27FC236}">
                  <a16:creationId xmlns:a16="http://schemas.microsoft.com/office/drawing/2014/main" id="{D326CBBF-74BB-85ED-4768-60FE959A7D8B}"/>
                </a:ext>
              </a:extLst>
            </p:cNvPr>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3" name="Freeform 27">
              <a:extLst>
                <a:ext uri="{FF2B5EF4-FFF2-40B4-BE49-F238E27FC236}">
                  <a16:creationId xmlns:a16="http://schemas.microsoft.com/office/drawing/2014/main" id="{D3EBAF17-58EF-9BC2-DC19-BFBFD7870001}"/>
                </a:ext>
              </a:extLst>
            </p:cNvPr>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4" name="任意多边形: 形状 53">
            <a:extLst>
              <a:ext uri="{FF2B5EF4-FFF2-40B4-BE49-F238E27FC236}">
                <a16:creationId xmlns:a16="http://schemas.microsoft.com/office/drawing/2014/main" id="{FE62494C-B9AE-F0F1-3386-EFF2F8B2828B}"/>
              </a:ext>
            </a:extLst>
          </p:cNvPr>
          <p:cNvSpPr/>
          <p:nvPr userDrawn="1"/>
        </p:nvSpPr>
        <p:spPr>
          <a:xfrm>
            <a:off x="0" y="326769"/>
            <a:ext cx="446616" cy="320910"/>
          </a:xfrm>
          <a:custGeom>
            <a:avLst/>
            <a:gdLst>
              <a:gd name="connsiteX0" fmla="*/ 0 w 446616"/>
              <a:gd name="connsiteY0" fmla="*/ 0 h 320910"/>
              <a:gd name="connsiteX1" fmla="*/ 286161 w 446616"/>
              <a:gd name="connsiteY1" fmla="*/ 0 h 320910"/>
              <a:gd name="connsiteX2" fmla="*/ 446616 w 446616"/>
              <a:gd name="connsiteY2" fmla="*/ 160455 h 320910"/>
              <a:gd name="connsiteX3" fmla="*/ 286161 w 446616"/>
              <a:gd name="connsiteY3" fmla="*/ 320910 h 320910"/>
              <a:gd name="connsiteX4" fmla="*/ 0 w 446616"/>
              <a:gd name="connsiteY4" fmla="*/ 320910 h 32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616" h="320910">
                <a:moveTo>
                  <a:pt x="0" y="0"/>
                </a:moveTo>
                <a:lnTo>
                  <a:pt x="286161" y="0"/>
                </a:lnTo>
                <a:cubicBezTo>
                  <a:pt x="374778" y="0"/>
                  <a:pt x="446616" y="71838"/>
                  <a:pt x="446616" y="160455"/>
                </a:cubicBezTo>
                <a:cubicBezTo>
                  <a:pt x="446616" y="249072"/>
                  <a:pt x="374778" y="320910"/>
                  <a:pt x="286161" y="320910"/>
                </a:cubicBezTo>
                <a:lnTo>
                  <a:pt x="0" y="320910"/>
                </a:lnTo>
                <a:close/>
              </a:path>
            </a:pathLst>
          </a:cu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409870C5-48B1-1FDC-C31C-E35A6514A429}"/>
              </a:ext>
            </a:extLst>
          </p:cNvPr>
          <p:cNvSpPr/>
          <p:nvPr userDrawn="1"/>
        </p:nvSpPr>
        <p:spPr>
          <a:xfrm>
            <a:off x="202648" y="435122"/>
            <a:ext cx="59582" cy="94187"/>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56" name="任意多边形: 形状 55">
            <a:extLst>
              <a:ext uri="{FF2B5EF4-FFF2-40B4-BE49-F238E27FC236}">
                <a16:creationId xmlns:a16="http://schemas.microsoft.com/office/drawing/2014/main" id="{8E21EF21-E7F2-8256-4052-53FC9B57713E}"/>
              </a:ext>
            </a:extLst>
          </p:cNvPr>
          <p:cNvSpPr/>
          <p:nvPr userDrawn="1"/>
        </p:nvSpPr>
        <p:spPr>
          <a:xfrm>
            <a:off x="0" y="326769"/>
            <a:ext cx="28233" cy="320910"/>
          </a:xfrm>
          <a:custGeom>
            <a:avLst/>
            <a:gdLst>
              <a:gd name="connsiteX0" fmla="*/ 0 w 28233"/>
              <a:gd name="connsiteY0" fmla="*/ 0 h 320910"/>
              <a:gd name="connsiteX1" fmla="*/ 28233 w 28233"/>
              <a:gd name="connsiteY1" fmla="*/ 0 h 320910"/>
              <a:gd name="connsiteX2" fmla="*/ 28233 w 28233"/>
              <a:gd name="connsiteY2" fmla="*/ 320910 h 320910"/>
              <a:gd name="connsiteX3" fmla="*/ 0 w 28233"/>
              <a:gd name="connsiteY3" fmla="*/ 320910 h 320910"/>
            </a:gdLst>
            <a:ahLst/>
            <a:cxnLst>
              <a:cxn ang="0">
                <a:pos x="connsiteX0" y="connsiteY0"/>
              </a:cxn>
              <a:cxn ang="0">
                <a:pos x="connsiteX1" y="connsiteY1"/>
              </a:cxn>
              <a:cxn ang="0">
                <a:pos x="connsiteX2" y="connsiteY2"/>
              </a:cxn>
              <a:cxn ang="0">
                <a:pos x="connsiteX3" y="connsiteY3"/>
              </a:cxn>
            </a:cxnLst>
            <a:rect l="l" t="t" r="r" b="b"/>
            <a:pathLst>
              <a:path w="28233" h="320910">
                <a:moveTo>
                  <a:pt x="0" y="0"/>
                </a:moveTo>
                <a:lnTo>
                  <a:pt x="28233" y="0"/>
                </a:lnTo>
                <a:lnTo>
                  <a:pt x="28233" y="320910"/>
                </a:lnTo>
                <a:lnTo>
                  <a:pt x="0" y="320910"/>
                </a:lnTo>
                <a:close/>
              </a:path>
            </a:pathLst>
          </a:custGeom>
          <a:solidFill>
            <a:srgbClr val="FB62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56041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结尾页">
    <p:spTree>
      <p:nvGrpSpPr>
        <p:cNvPr id="1" name=""/>
        <p:cNvGrpSpPr/>
        <p:nvPr/>
      </p:nvGrpSpPr>
      <p:grpSpPr>
        <a:xfrm>
          <a:off x="0" y="0"/>
          <a:ext cx="0" cy="0"/>
          <a:chOff x="0" y="0"/>
          <a:chExt cx="0" cy="0"/>
        </a:xfrm>
      </p:grpSpPr>
      <p:grpSp>
        <p:nvGrpSpPr>
          <p:cNvPr id="8" name="Group 4">
            <a:extLst>
              <a:ext uri="{FF2B5EF4-FFF2-40B4-BE49-F238E27FC236}">
                <a16:creationId xmlns:a16="http://schemas.microsoft.com/office/drawing/2014/main" id="{8AD26375-BDD7-4EDD-AC7E-9BF9B88CC561}"/>
              </a:ext>
            </a:extLst>
          </p:cNvPr>
          <p:cNvGrpSpPr>
            <a:grpSpLocks noChangeAspect="1"/>
          </p:cNvGrpSpPr>
          <p:nvPr/>
        </p:nvGrpSpPr>
        <p:grpSpPr bwMode="auto">
          <a:xfrm>
            <a:off x="4751897" y="1783052"/>
            <a:ext cx="2688207" cy="1242713"/>
            <a:chOff x="3113" y="1825"/>
            <a:chExt cx="1445" cy="668"/>
          </a:xfrm>
        </p:grpSpPr>
        <p:sp>
          <p:nvSpPr>
            <p:cNvPr id="9" name="Freeform 5">
              <a:extLst>
                <a:ext uri="{FF2B5EF4-FFF2-40B4-BE49-F238E27FC236}">
                  <a16:creationId xmlns:a16="http://schemas.microsoft.com/office/drawing/2014/main" id="{931B0C16-E4C3-4078-8864-AF9B8075EAA6}"/>
                </a:ext>
              </a:extLst>
            </p:cNvPr>
            <p:cNvSpPr>
              <a:spLocks/>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B5BA2FE4-5985-4A9D-BDF7-E612D4A295A9}"/>
                </a:ext>
              </a:extLst>
            </p:cNvPr>
            <p:cNvSpPr>
              <a:spLocks/>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0CA22187-B710-4AAA-93CD-CFB0FA1881FA}"/>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a:extLst>
                <a:ext uri="{FF2B5EF4-FFF2-40B4-BE49-F238E27FC236}">
                  <a16:creationId xmlns:a16="http://schemas.microsoft.com/office/drawing/2014/main" id="{9E121BC7-FE82-43DD-B2E0-F1BC5D4C97E7}"/>
                </a:ext>
              </a:extLst>
            </p:cNvPr>
            <p:cNvSpPr>
              <a:spLocks/>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4421EDE8-76DC-4EA6-8AAA-D378188C2511}"/>
                </a:ext>
              </a:extLst>
            </p:cNvPr>
            <p:cNvSpPr>
              <a:spLocks/>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8713361D-3A58-4522-B95D-025042DE84AD}"/>
                </a:ext>
              </a:extLst>
            </p:cNvPr>
            <p:cNvSpPr>
              <a:spLocks/>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E30C4130-0B1A-42F5-9907-E8EAB9C49446}"/>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DF6907DA-C69F-4825-B4D3-AB95205BD3A6}"/>
                </a:ext>
              </a:extLst>
            </p:cNvPr>
            <p:cNvSpPr>
              <a:spLocks/>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1E1BEFF5-BB92-4870-8F33-CD619F97B1A6}"/>
                </a:ext>
              </a:extLst>
            </p:cNvPr>
            <p:cNvSpPr>
              <a:spLocks/>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a:extLst>
                <a:ext uri="{FF2B5EF4-FFF2-40B4-BE49-F238E27FC236}">
                  <a16:creationId xmlns:a16="http://schemas.microsoft.com/office/drawing/2014/main" id="{852C8134-87BF-4B43-AACD-8E6C6CA5C9A3}"/>
                </a:ext>
              </a:extLst>
            </p:cNvPr>
            <p:cNvSpPr>
              <a:spLocks/>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0738F6B1-BDFB-4DBB-8AA4-7113364B763C}"/>
                </a:ext>
              </a:extLst>
            </p:cNvPr>
            <p:cNvSpPr>
              <a:spLocks/>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0" name="Freeform 16">
              <a:extLst>
                <a:ext uri="{FF2B5EF4-FFF2-40B4-BE49-F238E27FC236}">
                  <a16:creationId xmlns:a16="http://schemas.microsoft.com/office/drawing/2014/main" id="{D68BD1A0-ED18-4D93-9217-0B555D0BCD98}"/>
                </a:ext>
              </a:extLst>
            </p:cNvPr>
            <p:cNvSpPr>
              <a:spLocks/>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4D4C542B-A1F4-4646-9227-33D5A4FCA37F}"/>
                </a:ext>
              </a:extLst>
            </p:cNvPr>
            <p:cNvSpPr>
              <a:spLocks/>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39C04CDB-C5F3-4152-875E-27B83A743896}"/>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8E711A51-9B33-46E6-B3F5-7829FC860456}"/>
                </a:ext>
              </a:extLst>
            </p:cNvPr>
            <p:cNvSpPr>
              <a:spLocks/>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5ED7CBD5-737F-4054-8C18-D9E9B671653A}"/>
                </a:ext>
              </a:extLst>
            </p:cNvPr>
            <p:cNvSpPr>
              <a:spLocks/>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BD91B46A-94AB-4085-83FC-BF15DF9D928A}"/>
                </a:ext>
              </a:extLst>
            </p:cNvPr>
            <p:cNvSpPr>
              <a:spLocks/>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D674AD60-EC78-4D45-B88A-FC1CC6B4F7F0}"/>
                </a:ext>
              </a:extLst>
            </p:cNvPr>
            <p:cNvSpPr>
              <a:spLocks/>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a:extLst>
                <a:ext uri="{FF2B5EF4-FFF2-40B4-BE49-F238E27FC236}">
                  <a16:creationId xmlns:a16="http://schemas.microsoft.com/office/drawing/2014/main" id="{D4E0FDC9-E835-4A3D-8C2E-823BB6365A07}"/>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a:extLst>
                <a:ext uri="{FF2B5EF4-FFF2-40B4-BE49-F238E27FC236}">
                  <a16:creationId xmlns:a16="http://schemas.microsoft.com/office/drawing/2014/main" id="{3AB2B8BF-A0C3-4B9C-B332-694A3FFD0770}"/>
                </a:ext>
              </a:extLst>
            </p:cNvPr>
            <p:cNvSpPr>
              <a:spLocks/>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Oval 25">
              <a:extLst>
                <a:ext uri="{FF2B5EF4-FFF2-40B4-BE49-F238E27FC236}">
                  <a16:creationId xmlns:a16="http://schemas.microsoft.com/office/drawing/2014/main" id="{7AE69594-EDF2-4365-A2BE-0EF066EBCB23}"/>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a:extLst>
                <a:ext uri="{FF2B5EF4-FFF2-40B4-BE49-F238E27FC236}">
                  <a16:creationId xmlns:a16="http://schemas.microsoft.com/office/drawing/2014/main" id="{8E52AC69-A003-42E7-99A3-29FC9A4EB815}"/>
                </a:ext>
              </a:extLst>
            </p:cNvPr>
            <p:cNvSpPr>
              <a:spLocks/>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1" name="Freeform 27">
              <a:extLst>
                <a:ext uri="{FF2B5EF4-FFF2-40B4-BE49-F238E27FC236}">
                  <a16:creationId xmlns:a16="http://schemas.microsoft.com/office/drawing/2014/main" id="{F05F9776-9899-46A0-B3EA-41DEC0D672F4}"/>
                </a:ext>
              </a:extLst>
            </p:cNvPr>
            <p:cNvSpPr>
              <a:spLocks/>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DF754300-D168-4F79-8802-E215FE56AD86}"/>
              </a:ext>
            </a:extLst>
          </p:cNvPr>
          <p:cNvGrpSpPr/>
          <p:nvPr/>
        </p:nvGrpSpPr>
        <p:grpSpPr>
          <a:xfrm>
            <a:off x="3748683" y="3273903"/>
            <a:ext cx="4694634" cy="530199"/>
            <a:chOff x="3748683" y="3273903"/>
            <a:chExt cx="4694634" cy="530199"/>
          </a:xfrm>
        </p:grpSpPr>
        <p:sp>
          <p:nvSpPr>
            <p:cNvPr id="6" name="平行四边形 5">
              <a:extLst>
                <a:ext uri="{FF2B5EF4-FFF2-40B4-BE49-F238E27FC236}">
                  <a16:creationId xmlns:a16="http://schemas.microsoft.com/office/drawing/2014/main" id="{6C430E0C-2663-470B-BAB5-BB9D418A8D26}"/>
                </a:ext>
              </a:extLst>
            </p:cNvPr>
            <p:cNvSpPr/>
            <p:nvPr userDrawn="1"/>
          </p:nvSpPr>
          <p:spPr>
            <a:xfrm>
              <a:off x="6026013" y="3273903"/>
              <a:ext cx="2417304" cy="530199"/>
            </a:xfrm>
            <a:prstGeom prst="parallelogram">
              <a:avLst/>
            </a:prstGeom>
            <a:solidFill>
              <a:srgbClr val="006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a:extLst>
                <a:ext uri="{FF2B5EF4-FFF2-40B4-BE49-F238E27FC236}">
                  <a16:creationId xmlns:a16="http://schemas.microsoft.com/office/drawing/2014/main" id="{3F444471-A8E9-4190-980D-D336232D0A7F}"/>
                </a:ext>
              </a:extLst>
            </p:cNvPr>
            <p:cNvSpPr/>
            <p:nvPr userDrawn="1"/>
          </p:nvSpPr>
          <p:spPr>
            <a:xfrm>
              <a:off x="3748683" y="3273903"/>
              <a:ext cx="2417304" cy="530199"/>
            </a:xfrm>
            <a:prstGeom prst="parallelogram">
              <a:avLst/>
            </a:pr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082EF56D-605E-4508-82DC-427E5D19750D}"/>
                </a:ext>
              </a:extLst>
            </p:cNvPr>
            <p:cNvSpPr/>
            <p:nvPr userDrawn="1"/>
          </p:nvSpPr>
          <p:spPr>
            <a:xfrm>
              <a:off x="4019951" y="3340461"/>
              <a:ext cx="4152099" cy="400110"/>
            </a:xfrm>
            <a:prstGeom prst="rect">
              <a:avLst/>
            </a:prstGeom>
          </p:spPr>
          <p:txBody>
            <a:bodyPr wrap="none">
              <a:spAutoFit/>
            </a:bodyPr>
            <a:lstStyle/>
            <a:p>
              <a:pPr lvl="0" algn="ctr">
                <a:defRPr/>
              </a:pPr>
              <a:r>
                <a:rPr lang="zh-CN" altLang="en-US" sz="2000" dirty="0">
                  <a:solidFill>
                    <a:schemeClr val="bg1"/>
                  </a:solidFill>
                  <a:latin typeface="微软雅黑 Light" panose="020B0502040204020203" pitchFamily="34" charset="-122"/>
                  <a:ea typeface="微软雅黑 Light" panose="020B0502040204020203" pitchFamily="34" charset="-122"/>
                </a:rPr>
                <a:t>匠心服务谋发展     硬核科技创未来</a:t>
              </a:r>
            </a:p>
          </p:txBody>
        </p:sp>
      </p:grpSp>
      <p:grpSp>
        <p:nvGrpSpPr>
          <p:cNvPr id="2" name="组合 1">
            <a:extLst>
              <a:ext uri="{FF2B5EF4-FFF2-40B4-BE49-F238E27FC236}">
                <a16:creationId xmlns:a16="http://schemas.microsoft.com/office/drawing/2014/main" id="{F7B4E02B-9EDD-4488-9DDB-EA9BF57D0BAD}"/>
              </a:ext>
            </a:extLst>
          </p:cNvPr>
          <p:cNvGrpSpPr/>
          <p:nvPr/>
        </p:nvGrpSpPr>
        <p:grpSpPr>
          <a:xfrm>
            <a:off x="3223384" y="5483866"/>
            <a:ext cx="5850068" cy="276999"/>
            <a:chOff x="3223384" y="5483866"/>
            <a:chExt cx="5850068" cy="276999"/>
          </a:xfrm>
        </p:grpSpPr>
        <p:sp>
          <p:nvSpPr>
            <p:cNvPr id="38" name="任意多边形: 形状 37">
              <a:extLst>
                <a:ext uri="{FF2B5EF4-FFF2-40B4-BE49-F238E27FC236}">
                  <a16:creationId xmlns:a16="http://schemas.microsoft.com/office/drawing/2014/main" id="{D414D8D8-E73F-4700-9161-12B0C00B616B}"/>
                </a:ext>
              </a:extLst>
            </p:cNvPr>
            <p:cNvSpPr/>
            <p:nvPr userDrawn="1"/>
          </p:nvSpPr>
          <p:spPr>
            <a:xfrm>
              <a:off x="3223384" y="5558530"/>
              <a:ext cx="3469258" cy="145117"/>
            </a:xfrm>
            <a:custGeom>
              <a:avLst/>
              <a:gdLst/>
              <a:ahLst/>
              <a:cxnLst/>
              <a:rect l="l" t="t" r="r" b="b"/>
              <a:pathLst>
                <a:path w="3469258" h="145117">
                  <a:moveTo>
                    <a:pt x="3448608" y="95446"/>
                  </a:moveTo>
                  <a:lnTo>
                    <a:pt x="3469258" y="95446"/>
                  </a:lnTo>
                  <a:lnTo>
                    <a:pt x="3469258" y="115537"/>
                  </a:lnTo>
                  <a:lnTo>
                    <a:pt x="3448608" y="115537"/>
                  </a:lnTo>
                  <a:close/>
                  <a:moveTo>
                    <a:pt x="3085542" y="95446"/>
                  </a:moveTo>
                  <a:lnTo>
                    <a:pt x="3106192" y="95446"/>
                  </a:lnTo>
                  <a:cubicBezTo>
                    <a:pt x="3106192" y="98794"/>
                    <a:pt x="3106192" y="104561"/>
                    <a:pt x="3106192" y="112747"/>
                  </a:cubicBezTo>
                  <a:cubicBezTo>
                    <a:pt x="3106564" y="127258"/>
                    <a:pt x="3100424" y="138048"/>
                    <a:pt x="3087774" y="145117"/>
                  </a:cubicBezTo>
                  <a:lnTo>
                    <a:pt x="3082751" y="138420"/>
                  </a:lnTo>
                  <a:cubicBezTo>
                    <a:pt x="3092053" y="132839"/>
                    <a:pt x="3096704" y="125211"/>
                    <a:pt x="3096704" y="115537"/>
                  </a:cubicBezTo>
                  <a:lnTo>
                    <a:pt x="3085542" y="115537"/>
                  </a:lnTo>
                  <a:close/>
                  <a:moveTo>
                    <a:pt x="3039033" y="95446"/>
                  </a:moveTo>
                  <a:lnTo>
                    <a:pt x="3059683" y="95446"/>
                  </a:lnTo>
                  <a:lnTo>
                    <a:pt x="3059683" y="115537"/>
                  </a:lnTo>
                  <a:lnTo>
                    <a:pt x="3039033" y="115537"/>
                  </a:lnTo>
                  <a:close/>
                  <a:moveTo>
                    <a:pt x="940110" y="64192"/>
                  </a:moveTo>
                  <a:lnTo>
                    <a:pt x="940110" y="103259"/>
                  </a:lnTo>
                  <a:lnTo>
                    <a:pt x="971922" y="103259"/>
                  </a:lnTo>
                  <a:cubicBezTo>
                    <a:pt x="988293" y="103259"/>
                    <a:pt x="996478" y="96376"/>
                    <a:pt x="996478" y="82609"/>
                  </a:cubicBezTo>
                  <a:cubicBezTo>
                    <a:pt x="995734" y="70703"/>
                    <a:pt x="987177" y="64564"/>
                    <a:pt x="970806" y="64192"/>
                  </a:cubicBezTo>
                  <a:close/>
                  <a:moveTo>
                    <a:pt x="2033141" y="16753"/>
                  </a:moveTo>
                  <a:cubicBezTo>
                    <a:pt x="2032025" y="20101"/>
                    <a:pt x="2030908" y="23450"/>
                    <a:pt x="2029792" y="26799"/>
                  </a:cubicBezTo>
                  <a:cubicBezTo>
                    <a:pt x="2029420" y="27543"/>
                    <a:pt x="2023653" y="42426"/>
                    <a:pt x="2012491" y="71447"/>
                  </a:cubicBezTo>
                  <a:lnTo>
                    <a:pt x="2054349" y="71447"/>
                  </a:lnTo>
                  <a:cubicBezTo>
                    <a:pt x="2043187" y="42426"/>
                    <a:pt x="2037420" y="27543"/>
                    <a:pt x="2037047" y="26799"/>
                  </a:cubicBezTo>
                  <a:cubicBezTo>
                    <a:pt x="2037047" y="26427"/>
                    <a:pt x="2036861" y="25682"/>
                    <a:pt x="2036489" y="24566"/>
                  </a:cubicBezTo>
                  <a:cubicBezTo>
                    <a:pt x="2034629" y="20101"/>
                    <a:pt x="2033699" y="17497"/>
                    <a:pt x="2033699" y="16753"/>
                  </a:cubicBezTo>
                  <a:close/>
                  <a:moveTo>
                    <a:pt x="166241" y="16753"/>
                  </a:moveTo>
                  <a:cubicBezTo>
                    <a:pt x="165125" y="20101"/>
                    <a:pt x="164008" y="23450"/>
                    <a:pt x="162892" y="26799"/>
                  </a:cubicBezTo>
                  <a:cubicBezTo>
                    <a:pt x="162520" y="27543"/>
                    <a:pt x="156753" y="42426"/>
                    <a:pt x="145591" y="71447"/>
                  </a:cubicBezTo>
                  <a:lnTo>
                    <a:pt x="187449" y="71447"/>
                  </a:lnTo>
                  <a:cubicBezTo>
                    <a:pt x="176287" y="42426"/>
                    <a:pt x="170520" y="27543"/>
                    <a:pt x="170147" y="26799"/>
                  </a:cubicBezTo>
                  <a:cubicBezTo>
                    <a:pt x="170147" y="26427"/>
                    <a:pt x="169961" y="25682"/>
                    <a:pt x="169589" y="24566"/>
                  </a:cubicBezTo>
                  <a:cubicBezTo>
                    <a:pt x="167729" y="20101"/>
                    <a:pt x="166799" y="17497"/>
                    <a:pt x="166799" y="16753"/>
                  </a:cubicBezTo>
                  <a:close/>
                  <a:moveTo>
                    <a:pt x="3349935" y="16195"/>
                  </a:moveTo>
                  <a:lnTo>
                    <a:pt x="3349935" y="102701"/>
                  </a:lnTo>
                  <a:lnTo>
                    <a:pt x="3370027" y="102701"/>
                  </a:lnTo>
                  <a:cubicBezTo>
                    <a:pt x="3397188" y="102701"/>
                    <a:pt x="3410768" y="88004"/>
                    <a:pt x="3410768" y="58611"/>
                  </a:cubicBezTo>
                  <a:cubicBezTo>
                    <a:pt x="3410024" y="31077"/>
                    <a:pt x="3396444" y="16939"/>
                    <a:pt x="3370027" y="16195"/>
                  </a:cubicBezTo>
                  <a:close/>
                  <a:moveTo>
                    <a:pt x="2236068" y="15637"/>
                  </a:moveTo>
                  <a:lnTo>
                    <a:pt x="2236068" y="54704"/>
                  </a:lnTo>
                  <a:lnTo>
                    <a:pt x="2267880" y="54704"/>
                  </a:lnTo>
                  <a:cubicBezTo>
                    <a:pt x="2285739" y="54704"/>
                    <a:pt x="2294483" y="48193"/>
                    <a:pt x="2294111" y="35170"/>
                  </a:cubicBezTo>
                  <a:cubicBezTo>
                    <a:pt x="2294111" y="22148"/>
                    <a:pt x="2285367" y="15637"/>
                    <a:pt x="2267880" y="15637"/>
                  </a:cubicBezTo>
                  <a:close/>
                  <a:moveTo>
                    <a:pt x="2121768" y="15637"/>
                  </a:moveTo>
                  <a:lnTo>
                    <a:pt x="2121768" y="54704"/>
                  </a:lnTo>
                  <a:lnTo>
                    <a:pt x="2153580" y="54704"/>
                  </a:lnTo>
                  <a:cubicBezTo>
                    <a:pt x="2171439" y="54704"/>
                    <a:pt x="2180183" y="48193"/>
                    <a:pt x="2179811" y="35170"/>
                  </a:cubicBezTo>
                  <a:cubicBezTo>
                    <a:pt x="2179811" y="22148"/>
                    <a:pt x="2171067" y="15637"/>
                    <a:pt x="2153580" y="15637"/>
                  </a:cubicBezTo>
                  <a:close/>
                  <a:moveTo>
                    <a:pt x="1159743" y="15637"/>
                  </a:moveTo>
                  <a:lnTo>
                    <a:pt x="1159743" y="54704"/>
                  </a:lnTo>
                  <a:lnTo>
                    <a:pt x="1191555" y="54704"/>
                  </a:lnTo>
                  <a:cubicBezTo>
                    <a:pt x="1209414" y="54704"/>
                    <a:pt x="1218158" y="48193"/>
                    <a:pt x="1217786" y="35170"/>
                  </a:cubicBezTo>
                  <a:cubicBezTo>
                    <a:pt x="1217786" y="22148"/>
                    <a:pt x="1209042" y="15637"/>
                    <a:pt x="1191555" y="15637"/>
                  </a:cubicBezTo>
                  <a:close/>
                  <a:moveTo>
                    <a:pt x="2964321" y="15078"/>
                  </a:moveTo>
                  <a:cubicBezTo>
                    <a:pt x="2940881" y="16939"/>
                    <a:pt x="2928416" y="31822"/>
                    <a:pt x="2926928" y="59727"/>
                  </a:cubicBezTo>
                  <a:cubicBezTo>
                    <a:pt x="2928044" y="87260"/>
                    <a:pt x="2940323" y="101957"/>
                    <a:pt x="2963763" y="103817"/>
                  </a:cubicBezTo>
                  <a:cubicBezTo>
                    <a:pt x="2987575" y="102701"/>
                    <a:pt x="3000040" y="88004"/>
                    <a:pt x="3001156" y="59727"/>
                  </a:cubicBezTo>
                  <a:cubicBezTo>
                    <a:pt x="3000040" y="31822"/>
                    <a:pt x="2987762" y="16939"/>
                    <a:pt x="2964321" y="15078"/>
                  </a:cubicBezTo>
                  <a:close/>
                  <a:moveTo>
                    <a:pt x="1430796" y="15078"/>
                  </a:moveTo>
                  <a:cubicBezTo>
                    <a:pt x="1407356" y="16939"/>
                    <a:pt x="1394891" y="31822"/>
                    <a:pt x="1393403" y="59727"/>
                  </a:cubicBezTo>
                  <a:cubicBezTo>
                    <a:pt x="1394519" y="87260"/>
                    <a:pt x="1406798" y="101957"/>
                    <a:pt x="1430238" y="103817"/>
                  </a:cubicBezTo>
                  <a:cubicBezTo>
                    <a:pt x="1454051" y="102701"/>
                    <a:pt x="1466515" y="88004"/>
                    <a:pt x="1467631" y="59727"/>
                  </a:cubicBezTo>
                  <a:cubicBezTo>
                    <a:pt x="1466515" y="31822"/>
                    <a:pt x="1454237" y="16939"/>
                    <a:pt x="1430796" y="15078"/>
                  </a:cubicBezTo>
                  <a:close/>
                  <a:moveTo>
                    <a:pt x="940110" y="15078"/>
                  </a:moveTo>
                  <a:lnTo>
                    <a:pt x="940110" y="50239"/>
                  </a:lnTo>
                  <a:lnTo>
                    <a:pt x="968573" y="50239"/>
                  </a:lnTo>
                  <a:cubicBezTo>
                    <a:pt x="983828" y="49867"/>
                    <a:pt x="991642" y="43728"/>
                    <a:pt x="992014" y="31822"/>
                  </a:cubicBezTo>
                  <a:cubicBezTo>
                    <a:pt x="991642" y="20659"/>
                    <a:pt x="983828" y="15078"/>
                    <a:pt x="968573" y="15078"/>
                  </a:cubicBezTo>
                  <a:close/>
                  <a:moveTo>
                    <a:pt x="3332634" y="1684"/>
                  </a:moveTo>
                  <a:lnTo>
                    <a:pt x="3370585" y="1684"/>
                  </a:lnTo>
                  <a:cubicBezTo>
                    <a:pt x="3408908" y="2428"/>
                    <a:pt x="3428442" y="21404"/>
                    <a:pt x="3429186" y="58611"/>
                  </a:cubicBezTo>
                  <a:cubicBezTo>
                    <a:pt x="3429930" y="97678"/>
                    <a:pt x="3410582" y="116840"/>
                    <a:pt x="3371143" y="116096"/>
                  </a:cubicBezTo>
                  <a:lnTo>
                    <a:pt x="3332634" y="116096"/>
                  </a:lnTo>
                  <a:close/>
                  <a:moveTo>
                    <a:pt x="3218929" y="1684"/>
                  </a:moveTo>
                  <a:lnTo>
                    <a:pt x="3314923" y="1684"/>
                  </a:lnTo>
                  <a:lnTo>
                    <a:pt x="3314923" y="16195"/>
                  </a:lnTo>
                  <a:lnTo>
                    <a:pt x="3275856" y="16195"/>
                  </a:lnTo>
                  <a:lnTo>
                    <a:pt x="3275856" y="116096"/>
                  </a:lnTo>
                  <a:lnTo>
                    <a:pt x="3258554" y="116096"/>
                  </a:lnTo>
                  <a:lnTo>
                    <a:pt x="3258554" y="16195"/>
                  </a:lnTo>
                  <a:lnTo>
                    <a:pt x="3218929" y="16195"/>
                  </a:lnTo>
                  <a:close/>
                  <a:moveTo>
                    <a:pt x="3132609" y="1684"/>
                  </a:moveTo>
                  <a:lnTo>
                    <a:pt x="3149910" y="1684"/>
                  </a:lnTo>
                  <a:lnTo>
                    <a:pt x="3149910" y="102701"/>
                  </a:lnTo>
                  <a:lnTo>
                    <a:pt x="3210743" y="102701"/>
                  </a:lnTo>
                  <a:lnTo>
                    <a:pt x="3210743" y="116096"/>
                  </a:lnTo>
                  <a:lnTo>
                    <a:pt x="3132609" y="116096"/>
                  </a:lnTo>
                  <a:close/>
                  <a:moveTo>
                    <a:pt x="2644638" y="1684"/>
                  </a:moveTo>
                  <a:lnTo>
                    <a:pt x="2664730" y="1684"/>
                  </a:lnTo>
                  <a:cubicBezTo>
                    <a:pt x="2674404" y="15823"/>
                    <a:pt x="2684450" y="30891"/>
                    <a:pt x="2694868" y="46890"/>
                  </a:cubicBezTo>
                  <a:cubicBezTo>
                    <a:pt x="2695240" y="47263"/>
                    <a:pt x="2696170" y="48751"/>
                    <a:pt x="2697658" y="51355"/>
                  </a:cubicBezTo>
                  <a:cubicBezTo>
                    <a:pt x="2699147" y="53588"/>
                    <a:pt x="2700077" y="55076"/>
                    <a:pt x="2700449" y="55820"/>
                  </a:cubicBezTo>
                  <a:cubicBezTo>
                    <a:pt x="2702309" y="52844"/>
                    <a:pt x="2704170" y="50053"/>
                    <a:pt x="2706030" y="47449"/>
                  </a:cubicBezTo>
                  <a:cubicBezTo>
                    <a:pt x="2707518" y="44844"/>
                    <a:pt x="2717378" y="29589"/>
                    <a:pt x="2735609" y="1684"/>
                  </a:cubicBezTo>
                  <a:lnTo>
                    <a:pt x="2755701" y="1684"/>
                  </a:lnTo>
                  <a:lnTo>
                    <a:pt x="2708262" y="69215"/>
                  </a:lnTo>
                  <a:lnTo>
                    <a:pt x="2708262" y="116096"/>
                  </a:lnTo>
                  <a:lnTo>
                    <a:pt x="2690961" y="116096"/>
                  </a:lnTo>
                  <a:lnTo>
                    <a:pt x="2690961" y="69215"/>
                  </a:lnTo>
                  <a:close/>
                  <a:moveTo>
                    <a:pt x="2542059" y="1684"/>
                  </a:moveTo>
                  <a:lnTo>
                    <a:pt x="2559360" y="1684"/>
                  </a:lnTo>
                  <a:lnTo>
                    <a:pt x="2559360" y="62517"/>
                  </a:lnTo>
                  <a:lnTo>
                    <a:pt x="2617961" y="1684"/>
                  </a:lnTo>
                  <a:lnTo>
                    <a:pt x="2640843" y="1684"/>
                  </a:lnTo>
                  <a:lnTo>
                    <a:pt x="2592846" y="50239"/>
                  </a:lnTo>
                  <a:lnTo>
                    <a:pt x="2644192" y="116096"/>
                  </a:lnTo>
                  <a:lnTo>
                    <a:pt x="2621309" y="116096"/>
                  </a:lnTo>
                  <a:lnTo>
                    <a:pt x="2582242" y="61401"/>
                  </a:lnTo>
                  <a:lnTo>
                    <a:pt x="2559360" y="84283"/>
                  </a:lnTo>
                  <a:lnTo>
                    <a:pt x="2559360" y="116096"/>
                  </a:lnTo>
                  <a:lnTo>
                    <a:pt x="2542059" y="116096"/>
                  </a:lnTo>
                  <a:close/>
                  <a:moveTo>
                    <a:pt x="2320788" y="1684"/>
                  </a:moveTo>
                  <a:lnTo>
                    <a:pt x="2340880" y="1684"/>
                  </a:lnTo>
                  <a:cubicBezTo>
                    <a:pt x="2350554" y="15823"/>
                    <a:pt x="2360600" y="30891"/>
                    <a:pt x="2371018" y="46890"/>
                  </a:cubicBezTo>
                  <a:cubicBezTo>
                    <a:pt x="2371390" y="47263"/>
                    <a:pt x="2372320" y="48751"/>
                    <a:pt x="2373808" y="51355"/>
                  </a:cubicBezTo>
                  <a:cubicBezTo>
                    <a:pt x="2375297" y="53588"/>
                    <a:pt x="2376226" y="55076"/>
                    <a:pt x="2376599" y="55820"/>
                  </a:cubicBezTo>
                  <a:cubicBezTo>
                    <a:pt x="2378459" y="52844"/>
                    <a:pt x="2380320" y="50053"/>
                    <a:pt x="2382180" y="47449"/>
                  </a:cubicBezTo>
                  <a:cubicBezTo>
                    <a:pt x="2383668" y="44844"/>
                    <a:pt x="2393528" y="29589"/>
                    <a:pt x="2411759" y="1684"/>
                  </a:cubicBezTo>
                  <a:lnTo>
                    <a:pt x="2431851" y="1684"/>
                  </a:lnTo>
                  <a:lnTo>
                    <a:pt x="2384412" y="69215"/>
                  </a:lnTo>
                  <a:lnTo>
                    <a:pt x="2384412" y="116096"/>
                  </a:lnTo>
                  <a:lnTo>
                    <a:pt x="2367111" y="116096"/>
                  </a:lnTo>
                  <a:lnTo>
                    <a:pt x="2367111" y="69215"/>
                  </a:lnTo>
                  <a:close/>
                  <a:moveTo>
                    <a:pt x="2218767" y="1684"/>
                  </a:moveTo>
                  <a:lnTo>
                    <a:pt x="2271787" y="1684"/>
                  </a:lnTo>
                  <a:cubicBezTo>
                    <a:pt x="2297459" y="2428"/>
                    <a:pt x="2311040" y="13404"/>
                    <a:pt x="2312528" y="34612"/>
                  </a:cubicBezTo>
                  <a:cubicBezTo>
                    <a:pt x="2312528" y="53960"/>
                    <a:pt x="2301924" y="64936"/>
                    <a:pt x="2280716" y="67540"/>
                  </a:cubicBezTo>
                  <a:lnTo>
                    <a:pt x="2319784" y="116096"/>
                  </a:lnTo>
                  <a:lnTo>
                    <a:pt x="2297459" y="116096"/>
                  </a:lnTo>
                  <a:lnTo>
                    <a:pt x="2262299" y="68657"/>
                  </a:lnTo>
                  <a:lnTo>
                    <a:pt x="2236068" y="68657"/>
                  </a:lnTo>
                  <a:lnTo>
                    <a:pt x="2236068" y="116096"/>
                  </a:lnTo>
                  <a:lnTo>
                    <a:pt x="2218767" y="116096"/>
                  </a:lnTo>
                  <a:close/>
                  <a:moveTo>
                    <a:pt x="2104467" y="1684"/>
                  </a:moveTo>
                  <a:lnTo>
                    <a:pt x="2157487" y="1684"/>
                  </a:lnTo>
                  <a:cubicBezTo>
                    <a:pt x="2183159" y="2428"/>
                    <a:pt x="2196740" y="13404"/>
                    <a:pt x="2198228" y="34612"/>
                  </a:cubicBezTo>
                  <a:cubicBezTo>
                    <a:pt x="2198228" y="53960"/>
                    <a:pt x="2187624" y="64936"/>
                    <a:pt x="2166416" y="67540"/>
                  </a:cubicBezTo>
                  <a:lnTo>
                    <a:pt x="2205484" y="116096"/>
                  </a:lnTo>
                  <a:lnTo>
                    <a:pt x="2183159" y="116096"/>
                  </a:lnTo>
                  <a:lnTo>
                    <a:pt x="2147999" y="68657"/>
                  </a:lnTo>
                  <a:lnTo>
                    <a:pt x="2121768" y="68657"/>
                  </a:lnTo>
                  <a:lnTo>
                    <a:pt x="2121768" y="116096"/>
                  </a:lnTo>
                  <a:lnTo>
                    <a:pt x="2104467" y="116096"/>
                  </a:lnTo>
                  <a:close/>
                  <a:moveTo>
                    <a:pt x="2023095" y="1684"/>
                  </a:moveTo>
                  <a:lnTo>
                    <a:pt x="2043745" y="1684"/>
                  </a:lnTo>
                  <a:lnTo>
                    <a:pt x="2089509" y="116096"/>
                  </a:lnTo>
                  <a:lnTo>
                    <a:pt x="2070534" y="116096"/>
                  </a:lnTo>
                  <a:lnTo>
                    <a:pt x="2058814" y="85400"/>
                  </a:lnTo>
                  <a:lnTo>
                    <a:pt x="2008026" y="85400"/>
                  </a:lnTo>
                  <a:lnTo>
                    <a:pt x="1996306" y="116096"/>
                  </a:lnTo>
                  <a:lnTo>
                    <a:pt x="1977330" y="116096"/>
                  </a:lnTo>
                  <a:close/>
                  <a:moveTo>
                    <a:pt x="1875904" y="1684"/>
                  </a:moveTo>
                  <a:lnTo>
                    <a:pt x="1971898" y="1684"/>
                  </a:lnTo>
                  <a:lnTo>
                    <a:pt x="1971898" y="16195"/>
                  </a:lnTo>
                  <a:lnTo>
                    <a:pt x="1932831" y="16195"/>
                  </a:lnTo>
                  <a:lnTo>
                    <a:pt x="1932831" y="116096"/>
                  </a:lnTo>
                  <a:lnTo>
                    <a:pt x="1915529" y="116096"/>
                  </a:lnTo>
                  <a:lnTo>
                    <a:pt x="1915529" y="16195"/>
                  </a:lnTo>
                  <a:lnTo>
                    <a:pt x="1875904" y="16195"/>
                  </a:lnTo>
                  <a:close/>
                  <a:moveTo>
                    <a:pt x="1646709" y="1684"/>
                  </a:moveTo>
                  <a:lnTo>
                    <a:pt x="1732099" y="1684"/>
                  </a:lnTo>
                  <a:lnTo>
                    <a:pt x="1732099" y="16195"/>
                  </a:lnTo>
                  <a:lnTo>
                    <a:pt x="1664568" y="16195"/>
                  </a:lnTo>
                  <a:lnTo>
                    <a:pt x="1664568" y="50239"/>
                  </a:lnTo>
                  <a:lnTo>
                    <a:pt x="1728192" y="50239"/>
                  </a:lnTo>
                  <a:lnTo>
                    <a:pt x="1728192" y="64750"/>
                  </a:lnTo>
                  <a:lnTo>
                    <a:pt x="1664568" y="64750"/>
                  </a:lnTo>
                  <a:lnTo>
                    <a:pt x="1664568" y="102143"/>
                  </a:lnTo>
                  <a:lnTo>
                    <a:pt x="1734331" y="102143"/>
                  </a:lnTo>
                  <a:lnTo>
                    <a:pt x="1734331" y="116096"/>
                  </a:lnTo>
                  <a:lnTo>
                    <a:pt x="1646709" y="116096"/>
                  </a:lnTo>
                  <a:close/>
                  <a:moveTo>
                    <a:pt x="1499927" y="1684"/>
                  </a:moveTo>
                  <a:lnTo>
                    <a:pt x="1528390" y="1684"/>
                  </a:lnTo>
                  <a:lnTo>
                    <a:pt x="1560760" y="97120"/>
                  </a:lnTo>
                  <a:lnTo>
                    <a:pt x="1561318" y="97120"/>
                  </a:lnTo>
                  <a:lnTo>
                    <a:pt x="1592572" y="1684"/>
                  </a:lnTo>
                  <a:lnTo>
                    <a:pt x="1621594" y="1684"/>
                  </a:lnTo>
                  <a:lnTo>
                    <a:pt x="1621594" y="116096"/>
                  </a:lnTo>
                  <a:lnTo>
                    <a:pt x="1604293" y="116096"/>
                  </a:lnTo>
                  <a:lnTo>
                    <a:pt x="1604293" y="15637"/>
                  </a:lnTo>
                  <a:lnTo>
                    <a:pt x="1603734" y="15637"/>
                  </a:lnTo>
                  <a:cubicBezTo>
                    <a:pt x="1601502" y="24194"/>
                    <a:pt x="1590154" y="57680"/>
                    <a:pt x="1569690" y="116096"/>
                  </a:cubicBezTo>
                  <a:lnTo>
                    <a:pt x="1552947" y="116096"/>
                  </a:lnTo>
                  <a:lnTo>
                    <a:pt x="1517228" y="15637"/>
                  </a:lnTo>
                  <a:lnTo>
                    <a:pt x="1516670" y="15637"/>
                  </a:lnTo>
                  <a:lnTo>
                    <a:pt x="1516670" y="116096"/>
                  </a:lnTo>
                  <a:lnTo>
                    <a:pt x="1499927" y="116096"/>
                  </a:lnTo>
                  <a:close/>
                  <a:moveTo>
                    <a:pt x="1256742" y="1684"/>
                  </a:moveTo>
                  <a:lnTo>
                    <a:pt x="1274043" y="1684"/>
                  </a:lnTo>
                  <a:lnTo>
                    <a:pt x="1274043" y="50239"/>
                  </a:lnTo>
                  <a:lnTo>
                    <a:pt x="1334876" y="50239"/>
                  </a:lnTo>
                  <a:lnTo>
                    <a:pt x="1334876" y="1684"/>
                  </a:lnTo>
                  <a:lnTo>
                    <a:pt x="1352736" y="1684"/>
                  </a:lnTo>
                  <a:lnTo>
                    <a:pt x="1352736" y="116096"/>
                  </a:lnTo>
                  <a:lnTo>
                    <a:pt x="1334876" y="116096"/>
                  </a:lnTo>
                  <a:lnTo>
                    <a:pt x="1334876" y="65308"/>
                  </a:lnTo>
                  <a:lnTo>
                    <a:pt x="1274043" y="65308"/>
                  </a:lnTo>
                  <a:lnTo>
                    <a:pt x="1274043" y="116096"/>
                  </a:lnTo>
                  <a:lnTo>
                    <a:pt x="1256742" y="116096"/>
                  </a:lnTo>
                  <a:close/>
                  <a:moveTo>
                    <a:pt x="1142442" y="1684"/>
                  </a:moveTo>
                  <a:lnTo>
                    <a:pt x="1195462" y="1684"/>
                  </a:lnTo>
                  <a:cubicBezTo>
                    <a:pt x="1221135" y="2428"/>
                    <a:pt x="1234715" y="13404"/>
                    <a:pt x="1236203" y="34612"/>
                  </a:cubicBezTo>
                  <a:cubicBezTo>
                    <a:pt x="1236203" y="53960"/>
                    <a:pt x="1225599" y="64936"/>
                    <a:pt x="1204391" y="67540"/>
                  </a:cubicBezTo>
                  <a:lnTo>
                    <a:pt x="1243459" y="116096"/>
                  </a:lnTo>
                  <a:lnTo>
                    <a:pt x="1221135" y="116096"/>
                  </a:lnTo>
                  <a:lnTo>
                    <a:pt x="1185974" y="68657"/>
                  </a:lnTo>
                  <a:lnTo>
                    <a:pt x="1159743" y="68657"/>
                  </a:lnTo>
                  <a:lnTo>
                    <a:pt x="1159743" y="116096"/>
                  </a:lnTo>
                  <a:lnTo>
                    <a:pt x="1142442" y="116096"/>
                  </a:lnTo>
                  <a:close/>
                  <a:moveTo>
                    <a:pt x="1037109" y="1684"/>
                  </a:moveTo>
                  <a:lnTo>
                    <a:pt x="1122499" y="1684"/>
                  </a:lnTo>
                  <a:lnTo>
                    <a:pt x="1122499" y="16195"/>
                  </a:lnTo>
                  <a:lnTo>
                    <a:pt x="1054968" y="16195"/>
                  </a:lnTo>
                  <a:lnTo>
                    <a:pt x="1054968" y="50239"/>
                  </a:lnTo>
                  <a:lnTo>
                    <a:pt x="1118592" y="50239"/>
                  </a:lnTo>
                  <a:lnTo>
                    <a:pt x="1118592" y="64750"/>
                  </a:lnTo>
                  <a:lnTo>
                    <a:pt x="1054968" y="64750"/>
                  </a:lnTo>
                  <a:lnTo>
                    <a:pt x="1054968" y="102143"/>
                  </a:lnTo>
                  <a:lnTo>
                    <a:pt x="1124731" y="102143"/>
                  </a:lnTo>
                  <a:lnTo>
                    <a:pt x="1124731" y="116096"/>
                  </a:lnTo>
                  <a:lnTo>
                    <a:pt x="1037109" y="116096"/>
                  </a:lnTo>
                  <a:close/>
                  <a:moveTo>
                    <a:pt x="922809" y="1684"/>
                  </a:moveTo>
                  <a:lnTo>
                    <a:pt x="971922" y="1684"/>
                  </a:lnTo>
                  <a:cubicBezTo>
                    <a:pt x="996106" y="2428"/>
                    <a:pt x="1008943" y="11544"/>
                    <a:pt x="1010431" y="29031"/>
                  </a:cubicBezTo>
                  <a:cubicBezTo>
                    <a:pt x="1010059" y="43542"/>
                    <a:pt x="1002246" y="52471"/>
                    <a:pt x="986991" y="55820"/>
                  </a:cubicBezTo>
                  <a:cubicBezTo>
                    <a:pt x="986991" y="55820"/>
                    <a:pt x="986991" y="56006"/>
                    <a:pt x="986991" y="56378"/>
                  </a:cubicBezTo>
                  <a:cubicBezTo>
                    <a:pt x="1004478" y="59355"/>
                    <a:pt x="1013966" y="68471"/>
                    <a:pt x="1015454" y="83725"/>
                  </a:cubicBezTo>
                  <a:cubicBezTo>
                    <a:pt x="1015454" y="105305"/>
                    <a:pt x="1001874" y="116096"/>
                    <a:pt x="974712" y="116096"/>
                  </a:cubicBezTo>
                  <a:lnTo>
                    <a:pt x="922809" y="116096"/>
                  </a:lnTo>
                  <a:close/>
                  <a:moveTo>
                    <a:pt x="876300" y="1684"/>
                  </a:moveTo>
                  <a:lnTo>
                    <a:pt x="893601" y="1684"/>
                  </a:lnTo>
                  <a:lnTo>
                    <a:pt x="893601" y="116096"/>
                  </a:lnTo>
                  <a:lnTo>
                    <a:pt x="876300" y="116096"/>
                  </a:lnTo>
                  <a:close/>
                  <a:moveTo>
                    <a:pt x="779934" y="1684"/>
                  </a:moveTo>
                  <a:lnTo>
                    <a:pt x="859743" y="1684"/>
                  </a:lnTo>
                  <a:lnTo>
                    <a:pt x="859743" y="16195"/>
                  </a:lnTo>
                  <a:lnTo>
                    <a:pt x="797793" y="16195"/>
                  </a:lnTo>
                  <a:lnTo>
                    <a:pt x="797793" y="51913"/>
                  </a:lnTo>
                  <a:lnTo>
                    <a:pt x="851929" y="51913"/>
                  </a:lnTo>
                  <a:lnTo>
                    <a:pt x="851929" y="65866"/>
                  </a:lnTo>
                  <a:lnTo>
                    <a:pt x="797793" y="65866"/>
                  </a:lnTo>
                  <a:lnTo>
                    <a:pt x="797793" y="116096"/>
                  </a:lnTo>
                  <a:lnTo>
                    <a:pt x="779934" y="116096"/>
                  </a:lnTo>
                  <a:close/>
                  <a:moveTo>
                    <a:pt x="504825" y="1684"/>
                  </a:moveTo>
                  <a:lnTo>
                    <a:pt x="525475" y="1684"/>
                  </a:lnTo>
                  <a:lnTo>
                    <a:pt x="583518" y="95446"/>
                  </a:lnTo>
                  <a:lnTo>
                    <a:pt x="584076" y="95446"/>
                  </a:lnTo>
                  <a:lnTo>
                    <a:pt x="584076" y="1684"/>
                  </a:lnTo>
                  <a:lnTo>
                    <a:pt x="600819" y="1684"/>
                  </a:lnTo>
                  <a:lnTo>
                    <a:pt x="600819" y="116096"/>
                  </a:lnTo>
                  <a:lnTo>
                    <a:pt x="580727" y="116096"/>
                  </a:lnTo>
                  <a:lnTo>
                    <a:pt x="521568" y="21776"/>
                  </a:lnTo>
                  <a:lnTo>
                    <a:pt x="521568" y="116096"/>
                  </a:lnTo>
                  <a:lnTo>
                    <a:pt x="504825" y="116096"/>
                  </a:lnTo>
                  <a:close/>
                  <a:moveTo>
                    <a:pt x="457200" y="1684"/>
                  </a:moveTo>
                  <a:lnTo>
                    <a:pt x="474501" y="1684"/>
                  </a:lnTo>
                  <a:lnTo>
                    <a:pt x="474501" y="116096"/>
                  </a:lnTo>
                  <a:lnTo>
                    <a:pt x="457200" y="116096"/>
                  </a:lnTo>
                  <a:close/>
                  <a:moveTo>
                    <a:pt x="411063" y="1684"/>
                  </a:moveTo>
                  <a:lnTo>
                    <a:pt x="428364" y="1684"/>
                  </a:lnTo>
                  <a:lnTo>
                    <a:pt x="428364" y="77028"/>
                  </a:lnTo>
                  <a:cubicBezTo>
                    <a:pt x="428736" y="104561"/>
                    <a:pt x="416644" y="118142"/>
                    <a:pt x="392087" y="117770"/>
                  </a:cubicBezTo>
                  <a:cubicBezTo>
                    <a:pt x="369019" y="118142"/>
                    <a:pt x="356183" y="106236"/>
                    <a:pt x="353578" y="82051"/>
                  </a:cubicBezTo>
                  <a:lnTo>
                    <a:pt x="370321" y="77586"/>
                  </a:lnTo>
                  <a:cubicBezTo>
                    <a:pt x="371065" y="95446"/>
                    <a:pt x="378135" y="104189"/>
                    <a:pt x="391529" y="103817"/>
                  </a:cubicBezTo>
                  <a:cubicBezTo>
                    <a:pt x="404924" y="104189"/>
                    <a:pt x="411435" y="95074"/>
                    <a:pt x="411063" y="76470"/>
                  </a:cubicBezTo>
                  <a:close/>
                  <a:moveTo>
                    <a:pt x="238125" y="1684"/>
                  </a:moveTo>
                  <a:lnTo>
                    <a:pt x="258775" y="1684"/>
                  </a:lnTo>
                  <a:lnTo>
                    <a:pt x="316818" y="95446"/>
                  </a:lnTo>
                  <a:lnTo>
                    <a:pt x="317376" y="95446"/>
                  </a:lnTo>
                  <a:lnTo>
                    <a:pt x="317376" y="1684"/>
                  </a:lnTo>
                  <a:lnTo>
                    <a:pt x="334119" y="1684"/>
                  </a:lnTo>
                  <a:lnTo>
                    <a:pt x="334119" y="116096"/>
                  </a:lnTo>
                  <a:lnTo>
                    <a:pt x="314027" y="116096"/>
                  </a:lnTo>
                  <a:lnTo>
                    <a:pt x="254868" y="21776"/>
                  </a:lnTo>
                  <a:lnTo>
                    <a:pt x="254868" y="116096"/>
                  </a:lnTo>
                  <a:lnTo>
                    <a:pt x="238125" y="116096"/>
                  </a:lnTo>
                  <a:close/>
                  <a:moveTo>
                    <a:pt x="156195" y="1684"/>
                  </a:moveTo>
                  <a:lnTo>
                    <a:pt x="176845" y="1684"/>
                  </a:lnTo>
                  <a:lnTo>
                    <a:pt x="222609" y="116096"/>
                  </a:lnTo>
                  <a:lnTo>
                    <a:pt x="203634" y="116096"/>
                  </a:lnTo>
                  <a:lnTo>
                    <a:pt x="191914" y="85400"/>
                  </a:lnTo>
                  <a:lnTo>
                    <a:pt x="141126" y="85400"/>
                  </a:lnTo>
                  <a:lnTo>
                    <a:pt x="129406" y="116096"/>
                  </a:lnTo>
                  <a:lnTo>
                    <a:pt x="110430" y="116096"/>
                  </a:lnTo>
                  <a:close/>
                  <a:moveTo>
                    <a:pt x="0" y="1684"/>
                  </a:moveTo>
                  <a:lnTo>
                    <a:pt x="20650" y="1684"/>
                  </a:lnTo>
                  <a:lnTo>
                    <a:pt x="78693" y="95446"/>
                  </a:lnTo>
                  <a:lnTo>
                    <a:pt x="79251" y="95446"/>
                  </a:lnTo>
                  <a:lnTo>
                    <a:pt x="79251" y="1684"/>
                  </a:lnTo>
                  <a:lnTo>
                    <a:pt x="95994" y="1684"/>
                  </a:lnTo>
                  <a:lnTo>
                    <a:pt x="95994" y="116096"/>
                  </a:lnTo>
                  <a:lnTo>
                    <a:pt x="75902" y="116096"/>
                  </a:lnTo>
                  <a:lnTo>
                    <a:pt x="16743" y="21776"/>
                  </a:lnTo>
                  <a:lnTo>
                    <a:pt x="16743" y="116096"/>
                  </a:lnTo>
                  <a:lnTo>
                    <a:pt x="0" y="116096"/>
                  </a:lnTo>
                  <a:close/>
                  <a:moveTo>
                    <a:pt x="2964879" y="10"/>
                  </a:moveTo>
                  <a:cubicBezTo>
                    <a:pt x="2999482" y="2242"/>
                    <a:pt x="3018085" y="22148"/>
                    <a:pt x="3020690" y="59727"/>
                  </a:cubicBezTo>
                  <a:cubicBezTo>
                    <a:pt x="3018829" y="96562"/>
                    <a:pt x="3000040" y="115909"/>
                    <a:pt x="2964321" y="117770"/>
                  </a:cubicBezTo>
                  <a:cubicBezTo>
                    <a:pt x="2928602" y="115909"/>
                    <a:pt x="2909999" y="96562"/>
                    <a:pt x="2908511" y="59727"/>
                  </a:cubicBezTo>
                  <a:cubicBezTo>
                    <a:pt x="2910371" y="21776"/>
                    <a:pt x="2929160" y="1870"/>
                    <a:pt x="2964879" y="10"/>
                  </a:cubicBezTo>
                  <a:close/>
                  <a:moveTo>
                    <a:pt x="2848905" y="10"/>
                  </a:moveTo>
                  <a:cubicBezTo>
                    <a:pt x="2872717" y="754"/>
                    <a:pt x="2888530" y="12102"/>
                    <a:pt x="2896344" y="34054"/>
                  </a:cubicBezTo>
                  <a:lnTo>
                    <a:pt x="2879043" y="38519"/>
                  </a:lnTo>
                  <a:cubicBezTo>
                    <a:pt x="2874578" y="23636"/>
                    <a:pt x="2864532" y="15823"/>
                    <a:pt x="2848905" y="15078"/>
                  </a:cubicBezTo>
                  <a:cubicBezTo>
                    <a:pt x="2826953" y="16567"/>
                    <a:pt x="2815233" y="31263"/>
                    <a:pt x="2813744" y="59169"/>
                  </a:cubicBezTo>
                  <a:cubicBezTo>
                    <a:pt x="2814860" y="87074"/>
                    <a:pt x="2826395" y="101957"/>
                    <a:pt x="2848347" y="103817"/>
                  </a:cubicBezTo>
                  <a:cubicBezTo>
                    <a:pt x="2866206" y="103445"/>
                    <a:pt x="2876996" y="93771"/>
                    <a:pt x="2880717" y="74796"/>
                  </a:cubicBezTo>
                  <a:lnTo>
                    <a:pt x="2898018" y="79819"/>
                  </a:lnTo>
                  <a:cubicBezTo>
                    <a:pt x="2892437" y="105119"/>
                    <a:pt x="2875880" y="117770"/>
                    <a:pt x="2848347" y="117770"/>
                  </a:cubicBezTo>
                  <a:cubicBezTo>
                    <a:pt x="2814488" y="115909"/>
                    <a:pt x="2796629" y="96562"/>
                    <a:pt x="2794769" y="59727"/>
                  </a:cubicBezTo>
                  <a:cubicBezTo>
                    <a:pt x="2796629" y="22148"/>
                    <a:pt x="2814674" y="2242"/>
                    <a:pt x="2848905" y="10"/>
                  </a:cubicBezTo>
                  <a:close/>
                  <a:moveTo>
                    <a:pt x="2477467" y="10"/>
                  </a:moveTo>
                  <a:cubicBezTo>
                    <a:pt x="2503512" y="-362"/>
                    <a:pt x="2518767" y="10055"/>
                    <a:pt x="2523232" y="31263"/>
                  </a:cubicBezTo>
                  <a:lnTo>
                    <a:pt x="2505930" y="35170"/>
                  </a:lnTo>
                  <a:cubicBezTo>
                    <a:pt x="2503326" y="21404"/>
                    <a:pt x="2494210" y="14520"/>
                    <a:pt x="2478583" y="14520"/>
                  </a:cubicBezTo>
                  <a:cubicBezTo>
                    <a:pt x="2464073" y="14892"/>
                    <a:pt x="2456259" y="20287"/>
                    <a:pt x="2455143" y="30705"/>
                  </a:cubicBezTo>
                  <a:cubicBezTo>
                    <a:pt x="2454027" y="39263"/>
                    <a:pt x="2462956" y="45402"/>
                    <a:pt x="2481932" y="49123"/>
                  </a:cubicBezTo>
                  <a:cubicBezTo>
                    <a:pt x="2489373" y="50983"/>
                    <a:pt x="2494954" y="52471"/>
                    <a:pt x="2498675" y="53588"/>
                  </a:cubicBezTo>
                  <a:cubicBezTo>
                    <a:pt x="2517651" y="59541"/>
                    <a:pt x="2526952" y="69959"/>
                    <a:pt x="2526580" y="84842"/>
                  </a:cubicBezTo>
                  <a:cubicBezTo>
                    <a:pt x="2525836" y="106050"/>
                    <a:pt x="2511139" y="117026"/>
                    <a:pt x="2482490" y="117770"/>
                  </a:cubicBezTo>
                  <a:cubicBezTo>
                    <a:pt x="2453841" y="118514"/>
                    <a:pt x="2437097" y="106422"/>
                    <a:pt x="2432261" y="81493"/>
                  </a:cubicBezTo>
                  <a:lnTo>
                    <a:pt x="2450120" y="77586"/>
                  </a:lnTo>
                  <a:cubicBezTo>
                    <a:pt x="2452724" y="95818"/>
                    <a:pt x="2463328" y="104933"/>
                    <a:pt x="2481932" y="104933"/>
                  </a:cubicBezTo>
                  <a:cubicBezTo>
                    <a:pt x="2498303" y="104561"/>
                    <a:pt x="2506861" y="98050"/>
                    <a:pt x="2507605" y="85400"/>
                  </a:cubicBezTo>
                  <a:cubicBezTo>
                    <a:pt x="2508721" y="76842"/>
                    <a:pt x="2501094" y="70331"/>
                    <a:pt x="2484722" y="65866"/>
                  </a:cubicBezTo>
                  <a:cubicBezTo>
                    <a:pt x="2483234" y="65122"/>
                    <a:pt x="2480072" y="64192"/>
                    <a:pt x="2475235" y="63075"/>
                  </a:cubicBezTo>
                  <a:cubicBezTo>
                    <a:pt x="2473746" y="62703"/>
                    <a:pt x="2472630" y="62517"/>
                    <a:pt x="2471886" y="62517"/>
                  </a:cubicBezTo>
                  <a:cubicBezTo>
                    <a:pt x="2446957" y="57308"/>
                    <a:pt x="2435237" y="46704"/>
                    <a:pt x="2436725" y="30705"/>
                  </a:cubicBezTo>
                  <a:cubicBezTo>
                    <a:pt x="2438214" y="11358"/>
                    <a:pt x="2451794" y="1126"/>
                    <a:pt x="2477467" y="10"/>
                  </a:cubicBezTo>
                  <a:close/>
                  <a:moveTo>
                    <a:pt x="1820242" y="10"/>
                  </a:moveTo>
                  <a:cubicBezTo>
                    <a:pt x="1846287" y="-362"/>
                    <a:pt x="1861542" y="10055"/>
                    <a:pt x="1866007" y="31263"/>
                  </a:cubicBezTo>
                  <a:lnTo>
                    <a:pt x="1848706" y="35170"/>
                  </a:lnTo>
                  <a:cubicBezTo>
                    <a:pt x="1846101" y="21404"/>
                    <a:pt x="1836985" y="14520"/>
                    <a:pt x="1821358" y="14520"/>
                  </a:cubicBezTo>
                  <a:cubicBezTo>
                    <a:pt x="1806848" y="14892"/>
                    <a:pt x="1799034" y="20287"/>
                    <a:pt x="1797918" y="30705"/>
                  </a:cubicBezTo>
                  <a:cubicBezTo>
                    <a:pt x="1796802" y="39263"/>
                    <a:pt x="1805731" y="45402"/>
                    <a:pt x="1824707" y="49123"/>
                  </a:cubicBezTo>
                  <a:cubicBezTo>
                    <a:pt x="1832148" y="50983"/>
                    <a:pt x="1837729" y="52471"/>
                    <a:pt x="1841450" y="53588"/>
                  </a:cubicBezTo>
                  <a:cubicBezTo>
                    <a:pt x="1860426" y="59541"/>
                    <a:pt x="1869728" y="69959"/>
                    <a:pt x="1869355" y="84842"/>
                  </a:cubicBezTo>
                  <a:cubicBezTo>
                    <a:pt x="1868611" y="106050"/>
                    <a:pt x="1853915" y="117026"/>
                    <a:pt x="1825265" y="117770"/>
                  </a:cubicBezTo>
                  <a:cubicBezTo>
                    <a:pt x="1796616" y="118514"/>
                    <a:pt x="1779873" y="106422"/>
                    <a:pt x="1775036" y="81493"/>
                  </a:cubicBezTo>
                  <a:lnTo>
                    <a:pt x="1792895" y="77586"/>
                  </a:lnTo>
                  <a:cubicBezTo>
                    <a:pt x="1795499" y="95818"/>
                    <a:pt x="1806103" y="104933"/>
                    <a:pt x="1824707" y="104933"/>
                  </a:cubicBezTo>
                  <a:cubicBezTo>
                    <a:pt x="1841078" y="104561"/>
                    <a:pt x="1849636" y="98050"/>
                    <a:pt x="1850380" y="85400"/>
                  </a:cubicBezTo>
                  <a:cubicBezTo>
                    <a:pt x="1851496" y="76842"/>
                    <a:pt x="1843869" y="70331"/>
                    <a:pt x="1827498" y="65866"/>
                  </a:cubicBezTo>
                  <a:cubicBezTo>
                    <a:pt x="1826009" y="65122"/>
                    <a:pt x="1822847" y="64192"/>
                    <a:pt x="1818010" y="63075"/>
                  </a:cubicBezTo>
                  <a:cubicBezTo>
                    <a:pt x="1816521" y="62703"/>
                    <a:pt x="1815405" y="62517"/>
                    <a:pt x="1814661" y="62517"/>
                  </a:cubicBezTo>
                  <a:cubicBezTo>
                    <a:pt x="1789732" y="57308"/>
                    <a:pt x="1778012" y="46704"/>
                    <a:pt x="1779500" y="30705"/>
                  </a:cubicBezTo>
                  <a:cubicBezTo>
                    <a:pt x="1780989" y="11358"/>
                    <a:pt x="1794569" y="1126"/>
                    <a:pt x="1820242" y="10"/>
                  </a:cubicBezTo>
                  <a:close/>
                  <a:moveTo>
                    <a:pt x="1431354" y="10"/>
                  </a:moveTo>
                  <a:cubicBezTo>
                    <a:pt x="1465957" y="2242"/>
                    <a:pt x="1484560" y="22148"/>
                    <a:pt x="1487165" y="59727"/>
                  </a:cubicBezTo>
                  <a:cubicBezTo>
                    <a:pt x="1485304" y="96562"/>
                    <a:pt x="1466515" y="115909"/>
                    <a:pt x="1430796" y="117770"/>
                  </a:cubicBezTo>
                  <a:cubicBezTo>
                    <a:pt x="1395077" y="115909"/>
                    <a:pt x="1376474" y="96562"/>
                    <a:pt x="1374986" y="59727"/>
                  </a:cubicBezTo>
                  <a:cubicBezTo>
                    <a:pt x="1376846" y="21776"/>
                    <a:pt x="1395636" y="1870"/>
                    <a:pt x="1431354" y="10"/>
                  </a:cubicBezTo>
                  <a:close/>
                  <a:moveTo>
                    <a:pt x="678321" y="10"/>
                  </a:moveTo>
                  <a:cubicBezTo>
                    <a:pt x="704738" y="382"/>
                    <a:pt x="722039" y="10614"/>
                    <a:pt x="730225" y="30705"/>
                  </a:cubicBezTo>
                  <a:lnTo>
                    <a:pt x="713482" y="36845"/>
                  </a:lnTo>
                  <a:cubicBezTo>
                    <a:pt x="707901" y="22334"/>
                    <a:pt x="696181" y="15078"/>
                    <a:pt x="678321" y="15078"/>
                  </a:cubicBezTo>
                  <a:cubicBezTo>
                    <a:pt x="655997" y="17311"/>
                    <a:pt x="643905" y="32008"/>
                    <a:pt x="642044" y="59169"/>
                  </a:cubicBezTo>
                  <a:cubicBezTo>
                    <a:pt x="643533" y="87074"/>
                    <a:pt x="656369" y="101957"/>
                    <a:pt x="680554" y="103817"/>
                  </a:cubicBezTo>
                  <a:cubicBezTo>
                    <a:pt x="696553" y="103445"/>
                    <a:pt x="707901" y="98794"/>
                    <a:pt x="714598" y="89865"/>
                  </a:cubicBezTo>
                  <a:lnTo>
                    <a:pt x="714598" y="67540"/>
                  </a:lnTo>
                  <a:lnTo>
                    <a:pt x="677205" y="67540"/>
                  </a:lnTo>
                  <a:lnTo>
                    <a:pt x="677205" y="53030"/>
                  </a:lnTo>
                  <a:lnTo>
                    <a:pt x="730783" y="53030"/>
                  </a:lnTo>
                  <a:lnTo>
                    <a:pt x="730783" y="95446"/>
                  </a:lnTo>
                  <a:cubicBezTo>
                    <a:pt x="722970" y="109956"/>
                    <a:pt x="706226" y="117398"/>
                    <a:pt x="680554" y="117770"/>
                  </a:cubicBezTo>
                  <a:cubicBezTo>
                    <a:pt x="644463" y="115909"/>
                    <a:pt x="625487" y="96376"/>
                    <a:pt x="623627" y="59169"/>
                  </a:cubicBezTo>
                  <a:cubicBezTo>
                    <a:pt x="625487" y="21590"/>
                    <a:pt x="643719" y="1870"/>
                    <a:pt x="678321" y="1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9FFA1D23-89CB-4E7E-AB66-F060D3C4C23B}"/>
                </a:ext>
              </a:extLst>
            </p:cNvPr>
            <p:cNvSpPr/>
            <p:nvPr/>
          </p:nvSpPr>
          <p:spPr>
            <a:xfrm>
              <a:off x="6662536" y="5483866"/>
              <a:ext cx="241091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i="0" u="none" strike="noStrike" kern="1200" cap="none" spc="40" normalizeH="0" baseline="0" noProof="0" dirty="0">
                  <a:ln>
                    <a:noFill/>
                  </a:ln>
                  <a:effectLst/>
                  <a:uLnTx/>
                  <a:uFillTx/>
                  <a:latin typeface="微软雅黑 Light" panose="020B0502040204020203" pitchFamily="34" charset="-122"/>
                  <a:ea typeface="微软雅黑 Light" panose="020B0502040204020203" pitchFamily="34" charset="-122"/>
                </a:rPr>
                <a:t>南京烽火星空通信发展有限公司</a:t>
              </a:r>
            </a:p>
          </p:txBody>
        </p:sp>
      </p:grpSp>
      <p:grpSp>
        <p:nvGrpSpPr>
          <p:cNvPr id="3" name="Group 4">
            <a:extLst>
              <a:ext uri="{FF2B5EF4-FFF2-40B4-BE49-F238E27FC236}">
                <a16:creationId xmlns:a16="http://schemas.microsoft.com/office/drawing/2014/main" id="{3D54A51F-F293-982D-31D2-E668D60B71F7}"/>
              </a:ext>
            </a:extLst>
          </p:cNvPr>
          <p:cNvGrpSpPr>
            <a:grpSpLocks noChangeAspect="1"/>
          </p:cNvGrpSpPr>
          <p:nvPr userDrawn="1"/>
        </p:nvGrpSpPr>
        <p:grpSpPr bwMode="auto">
          <a:xfrm>
            <a:off x="4751897" y="1783052"/>
            <a:ext cx="2688207" cy="1242713"/>
            <a:chOff x="3113" y="1825"/>
            <a:chExt cx="1445" cy="668"/>
          </a:xfrm>
        </p:grpSpPr>
        <p:sp>
          <p:nvSpPr>
            <p:cNvPr id="4" name="Freeform 5">
              <a:extLst>
                <a:ext uri="{FF2B5EF4-FFF2-40B4-BE49-F238E27FC236}">
                  <a16:creationId xmlns:a16="http://schemas.microsoft.com/office/drawing/2014/main" id="{B59F7500-1C5F-0CFC-6951-438E9A72C967}"/>
                </a:ext>
              </a:extLst>
            </p:cNvPr>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
              <a:extLst>
                <a:ext uri="{FF2B5EF4-FFF2-40B4-BE49-F238E27FC236}">
                  <a16:creationId xmlns:a16="http://schemas.microsoft.com/office/drawing/2014/main" id="{1A935A3D-4655-7C7F-6FC7-9F953E204005}"/>
                </a:ext>
              </a:extLst>
            </p:cNvPr>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7">
              <a:extLst>
                <a:ext uri="{FF2B5EF4-FFF2-40B4-BE49-F238E27FC236}">
                  <a16:creationId xmlns:a16="http://schemas.microsoft.com/office/drawing/2014/main" id="{653F499C-1886-5A12-FB59-00F01EC7A85D}"/>
                </a:ext>
              </a:extLst>
            </p:cNvPr>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
              <a:extLst>
                <a:ext uri="{FF2B5EF4-FFF2-40B4-BE49-F238E27FC236}">
                  <a16:creationId xmlns:a16="http://schemas.microsoft.com/office/drawing/2014/main" id="{A99FDA2F-92F6-B878-EF3A-4CB4A4DFBF92}"/>
                </a:ext>
              </a:extLst>
            </p:cNvPr>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9">
              <a:extLst>
                <a:ext uri="{FF2B5EF4-FFF2-40B4-BE49-F238E27FC236}">
                  <a16:creationId xmlns:a16="http://schemas.microsoft.com/office/drawing/2014/main" id="{65440571-92DA-E5AA-0AC4-F86D0720FD7C}"/>
                </a:ext>
              </a:extLst>
            </p:cNvPr>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0">
              <a:extLst>
                <a:ext uri="{FF2B5EF4-FFF2-40B4-BE49-F238E27FC236}">
                  <a16:creationId xmlns:a16="http://schemas.microsoft.com/office/drawing/2014/main" id="{6C770D16-3189-1DE7-486E-1F9E0D3E3B2A}"/>
                </a:ext>
              </a:extLst>
            </p:cNvPr>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1">
              <a:extLst>
                <a:ext uri="{FF2B5EF4-FFF2-40B4-BE49-F238E27FC236}">
                  <a16:creationId xmlns:a16="http://schemas.microsoft.com/office/drawing/2014/main" id="{F5D5B290-E29E-4F93-78BF-03F7B9C2F8F1}"/>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2">
              <a:extLst>
                <a:ext uri="{FF2B5EF4-FFF2-40B4-BE49-F238E27FC236}">
                  <a16:creationId xmlns:a16="http://schemas.microsoft.com/office/drawing/2014/main" id="{CB27CAC3-EC74-2522-EC1B-A672EC70BC34}"/>
                </a:ext>
              </a:extLst>
            </p:cNvPr>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3">
              <a:extLst>
                <a:ext uri="{FF2B5EF4-FFF2-40B4-BE49-F238E27FC236}">
                  <a16:creationId xmlns:a16="http://schemas.microsoft.com/office/drawing/2014/main" id="{0855B5C7-2A69-D346-D010-1844DF827F8D}"/>
                </a:ext>
              </a:extLst>
            </p:cNvPr>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4">
              <a:extLst>
                <a:ext uri="{FF2B5EF4-FFF2-40B4-BE49-F238E27FC236}">
                  <a16:creationId xmlns:a16="http://schemas.microsoft.com/office/drawing/2014/main" id="{22DE8DAC-25B1-9A7B-0574-45FFFDBF7A99}"/>
                </a:ext>
              </a:extLst>
            </p:cNvPr>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5">
              <a:extLst>
                <a:ext uri="{FF2B5EF4-FFF2-40B4-BE49-F238E27FC236}">
                  <a16:creationId xmlns:a16="http://schemas.microsoft.com/office/drawing/2014/main" id="{4FEFDD5F-71C8-61FE-41D4-077E9F61AFF4}"/>
                </a:ext>
              </a:extLst>
            </p:cNvPr>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45" name="Freeform 16">
              <a:extLst>
                <a:ext uri="{FF2B5EF4-FFF2-40B4-BE49-F238E27FC236}">
                  <a16:creationId xmlns:a16="http://schemas.microsoft.com/office/drawing/2014/main" id="{7BD3B97F-50E3-D77E-D5E0-D407EB2FE709}"/>
                </a:ext>
              </a:extLst>
            </p:cNvPr>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7">
              <a:extLst>
                <a:ext uri="{FF2B5EF4-FFF2-40B4-BE49-F238E27FC236}">
                  <a16:creationId xmlns:a16="http://schemas.microsoft.com/office/drawing/2014/main" id="{97476155-A83B-2C3E-39B4-9F33F1CD5E01}"/>
                </a:ext>
              </a:extLst>
            </p:cNvPr>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8">
              <a:extLst>
                <a:ext uri="{FF2B5EF4-FFF2-40B4-BE49-F238E27FC236}">
                  <a16:creationId xmlns:a16="http://schemas.microsoft.com/office/drawing/2014/main" id="{75EB6581-2294-00BA-8D11-F6AEB0D238A2}"/>
                </a:ext>
              </a:extLst>
            </p:cNvPr>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a:extLst>
                <a:ext uri="{FF2B5EF4-FFF2-40B4-BE49-F238E27FC236}">
                  <a16:creationId xmlns:a16="http://schemas.microsoft.com/office/drawing/2014/main" id="{56DFD988-DAB9-BA60-EF47-5E5C385CE222}"/>
                </a:ext>
              </a:extLst>
            </p:cNvPr>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a:extLst>
                <a:ext uri="{FF2B5EF4-FFF2-40B4-BE49-F238E27FC236}">
                  <a16:creationId xmlns:a16="http://schemas.microsoft.com/office/drawing/2014/main" id="{9C9AF990-6B28-6EB6-4C93-09E3D51241DB}"/>
                </a:ext>
              </a:extLst>
            </p:cNvPr>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1">
              <a:extLst>
                <a:ext uri="{FF2B5EF4-FFF2-40B4-BE49-F238E27FC236}">
                  <a16:creationId xmlns:a16="http://schemas.microsoft.com/office/drawing/2014/main" id="{07BFCBB4-A96E-8379-C8F7-EB837F0AA56D}"/>
                </a:ext>
              </a:extLst>
            </p:cNvPr>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2">
              <a:extLst>
                <a:ext uri="{FF2B5EF4-FFF2-40B4-BE49-F238E27FC236}">
                  <a16:creationId xmlns:a16="http://schemas.microsoft.com/office/drawing/2014/main" id="{8F43CFBB-4F42-8729-FC77-8D2E91119E8B}"/>
                </a:ext>
              </a:extLst>
            </p:cNvPr>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3">
              <a:extLst>
                <a:ext uri="{FF2B5EF4-FFF2-40B4-BE49-F238E27FC236}">
                  <a16:creationId xmlns:a16="http://schemas.microsoft.com/office/drawing/2014/main" id="{628AF246-E5BE-4C27-5425-91F33968C24B}"/>
                </a:ext>
              </a:extLst>
            </p:cNvPr>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4">
              <a:extLst>
                <a:ext uri="{FF2B5EF4-FFF2-40B4-BE49-F238E27FC236}">
                  <a16:creationId xmlns:a16="http://schemas.microsoft.com/office/drawing/2014/main" id="{FF8CD294-0FA2-E3F8-2DF6-D62A9C7186C8}"/>
                </a:ext>
              </a:extLst>
            </p:cNvPr>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25">
              <a:extLst>
                <a:ext uri="{FF2B5EF4-FFF2-40B4-BE49-F238E27FC236}">
                  <a16:creationId xmlns:a16="http://schemas.microsoft.com/office/drawing/2014/main" id="{5114BBD5-6A14-D9AE-3AAF-8E8BA34B8EA5}"/>
                </a:ext>
              </a:extLst>
            </p:cNvPr>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6">
              <a:extLst>
                <a:ext uri="{FF2B5EF4-FFF2-40B4-BE49-F238E27FC236}">
                  <a16:creationId xmlns:a16="http://schemas.microsoft.com/office/drawing/2014/main" id="{851D51F1-09A4-6F28-D3CA-DF7715AEAA53}"/>
                </a:ext>
              </a:extLst>
            </p:cNvPr>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56" name="Freeform 27">
              <a:extLst>
                <a:ext uri="{FF2B5EF4-FFF2-40B4-BE49-F238E27FC236}">
                  <a16:creationId xmlns:a16="http://schemas.microsoft.com/office/drawing/2014/main" id="{435E0F31-1505-D86A-59D4-76801C6E7B84}"/>
                </a:ext>
              </a:extLst>
            </p:cNvPr>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a:extLst>
              <a:ext uri="{FF2B5EF4-FFF2-40B4-BE49-F238E27FC236}">
                <a16:creationId xmlns:a16="http://schemas.microsoft.com/office/drawing/2014/main" id="{976A92EF-9C01-EB0D-B926-98C8D207CE77}"/>
              </a:ext>
            </a:extLst>
          </p:cNvPr>
          <p:cNvGrpSpPr/>
          <p:nvPr userDrawn="1"/>
        </p:nvGrpSpPr>
        <p:grpSpPr>
          <a:xfrm>
            <a:off x="3748683" y="3273903"/>
            <a:ext cx="4694634" cy="530199"/>
            <a:chOff x="3748683" y="3273903"/>
            <a:chExt cx="4694634" cy="530199"/>
          </a:xfrm>
        </p:grpSpPr>
        <p:sp>
          <p:nvSpPr>
            <p:cNvPr id="58" name="平行四边形 57">
              <a:extLst>
                <a:ext uri="{FF2B5EF4-FFF2-40B4-BE49-F238E27FC236}">
                  <a16:creationId xmlns:a16="http://schemas.microsoft.com/office/drawing/2014/main" id="{1919319C-B949-97C4-11D1-D6CB81DBDBCD}"/>
                </a:ext>
              </a:extLst>
            </p:cNvPr>
            <p:cNvSpPr/>
            <p:nvPr userDrawn="1"/>
          </p:nvSpPr>
          <p:spPr>
            <a:xfrm>
              <a:off x="6026013" y="3273903"/>
              <a:ext cx="2417304" cy="530199"/>
            </a:xfrm>
            <a:prstGeom prst="parallelogram">
              <a:avLst/>
            </a:prstGeom>
            <a:solidFill>
              <a:srgbClr val="006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FDF80F4-2993-521C-EFA7-5714F41E6F0C}"/>
                </a:ext>
              </a:extLst>
            </p:cNvPr>
            <p:cNvSpPr/>
            <p:nvPr userDrawn="1"/>
          </p:nvSpPr>
          <p:spPr>
            <a:xfrm>
              <a:off x="3748683" y="3273903"/>
              <a:ext cx="2417304" cy="530199"/>
            </a:xfrm>
            <a:prstGeom prst="parallelogram">
              <a:avLst/>
            </a:prstGeom>
            <a:solidFill>
              <a:srgbClr val="0944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9CF310DD-FA84-C948-CC3B-75391B7595E0}"/>
                </a:ext>
              </a:extLst>
            </p:cNvPr>
            <p:cNvSpPr/>
            <p:nvPr userDrawn="1"/>
          </p:nvSpPr>
          <p:spPr>
            <a:xfrm>
              <a:off x="4019951" y="3340461"/>
              <a:ext cx="4152099" cy="400110"/>
            </a:xfrm>
            <a:prstGeom prst="rect">
              <a:avLst/>
            </a:prstGeom>
          </p:spPr>
          <p:txBody>
            <a:bodyPr wrap="none">
              <a:spAutoFit/>
            </a:bodyPr>
            <a:lstStyle/>
            <a:p>
              <a:pPr lvl="0" algn="ctr">
                <a:defRPr/>
              </a:pPr>
              <a:r>
                <a:rPr lang="zh-CN" altLang="en-US" sz="2000" dirty="0">
                  <a:solidFill>
                    <a:schemeClr val="bg1"/>
                  </a:solidFill>
                  <a:latin typeface="微软雅黑 Light" panose="020B0502040204020203" pitchFamily="34" charset="-122"/>
                  <a:ea typeface="微软雅黑 Light" panose="020B0502040204020203" pitchFamily="34" charset="-122"/>
                </a:rPr>
                <a:t>匠心服务谋发展     硬核科技创未来</a:t>
              </a:r>
            </a:p>
          </p:txBody>
        </p:sp>
      </p:grpSp>
      <p:grpSp>
        <p:nvGrpSpPr>
          <p:cNvPr id="61" name="组合 60">
            <a:extLst>
              <a:ext uri="{FF2B5EF4-FFF2-40B4-BE49-F238E27FC236}">
                <a16:creationId xmlns:a16="http://schemas.microsoft.com/office/drawing/2014/main" id="{59F75EAF-2F9A-3BD5-D7A4-8ABAF95A2150}"/>
              </a:ext>
            </a:extLst>
          </p:cNvPr>
          <p:cNvGrpSpPr/>
          <p:nvPr userDrawn="1"/>
        </p:nvGrpSpPr>
        <p:grpSpPr>
          <a:xfrm>
            <a:off x="3223384" y="5483866"/>
            <a:ext cx="5850068" cy="276999"/>
            <a:chOff x="3223384" y="5483866"/>
            <a:chExt cx="5850068" cy="276999"/>
          </a:xfrm>
        </p:grpSpPr>
        <p:sp>
          <p:nvSpPr>
            <p:cNvPr id="62" name="任意多边形: 形状 61">
              <a:extLst>
                <a:ext uri="{FF2B5EF4-FFF2-40B4-BE49-F238E27FC236}">
                  <a16:creationId xmlns:a16="http://schemas.microsoft.com/office/drawing/2014/main" id="{569C1E00-27EB-B67A-AC2C-53864516E247}"/>
                </a:ext>
              </a:extLst>
            </p:cNvPr>
            <p:cNvSpPr/>
            <p:nvPr userDrawn="1"/>
          </p:nvSpPr>
          <p:spPr>
            <a:xfrm>
              <a:off x="3223384" y="5558530"/>
              <a:ext cx="3469258" cy="145117"/>
            </a:xfrm>
            <a:custGeom>
              <a:avLst/>
              <a:gdLst/>
              <a:ahLst/>
              <a:cxnLst/>
              <a:rect l="l" t="t" r="r" b="b"/>
              <a:pathLst>
                <a:path w="3469258" h="145117">
                  <a:moveTo>
                    <a:pt x="3448608" y="95446"/>
                  </a:moveTo>
                  <a:lnTo>
                    <a:pt x="3469258" y="95446"/>
                  </a:lnTo>
                  <a:lnTo>
                    <a:pt x="3469258" y="115537"/>
                  </a:lnTo>
                  <a:lnTo>
                    <a:pt x="3448608" y="115537"/>
                  </a:lnTo>
                  <a:close/>
                  <a:moveTo>
                    <a:pt x="3085542" y="95446"/>
                  </a:moveTo>
                  <a:lnTo>
                    <a:pt x="3106192" y="95446"/>
                  </a:lnTo>
                  <a:cubicBezTo>
                    <a:pt x="3106192" y="98794"/>
                    <a:pt x="3106192" y="104561"/>
                    <a:pt x="3106192" y="112747"/>
                  </a:cubicBezTo>
                  <a:cubicBezTo>
                    <a:pt x="3106564" y="127258"/>
                    <a:pt x="3100424" y="138048"/>
                    <a:pt x="3087774" y="145117"/>
                  </a:cubicBezTo>
                  <a:lnTo>
                    <a:pt x="3082751" y="138420"/>
                  </a:lnTo>
                  <a:cubicBezTo>
                    <a:pt x="3092053" y="132839"/>
                    <a:pt x="3096704" y="125211"/>
                    <a:pt x="3096704" y="115537"/>
                  </a:cubicBezTo>
                  <a:lnTo>
                    <a:pt x="3085542" y="115537"/>
                  </a:lnTo>
                  <a:close/>
                  <a:moveTo>
                    <a:pt x="3039033" y="95446"/>
                  </a:moveTo>
                  <a:lnTo>
                    <a:pt x="3059683" y="95446"/>
                  </a:lnTo>
                  <a:lnTo>
                    <a:pt x="3059683" y="115537"/>
                  </a:lnTo>
                  <a:lnTo>
                    <a:pt x="3039033" y="115537"/>
                  </a:lnTo>
                  <a:close/>
                  <a:moveTo>
                    <a:pt x="940110" y="64192"/>
                  </a:moveTo>
                  <a:lnTo>
                    <a:pt x="940110" y="103259"/>
                  </a:lnTo>
                  <a:lnTo>
                    <a:pt x="971922" y="103259"/>
                  </a:lnTo>
                  <a:cubicBezTo>
                    <a:pt x="988293" y="103259"/>
                    <a:pt x="996478" y="96376"/>
                    <a:pt x="996478" y="82609"/>
                  </a:cubicBezTo>
                  <a:cubicBezTo>
                    <a:pt x="995734" y="70703"/>
                    <a:pt x="987177" y="64564"/>
                    <a:pt x="970806" y="64192"/>
                  </a:cubicBezTo>
                  <a:close/>
                  <a:moveTo>
                    <a:pt x="2033141" y="16753"/>
                  </a:moveTo>
                  <a:cubicBezTo>
                    <a:pt x="2032025" y="20101"/>
                    <a:pt x="2030908" y="23450"/>
                    <a:pt x="2029792" y="26799"/>
                  </a:cubicBezTo>
                  <a:cubicBezTo>
                    <a:pt x="2029420" y="27543"/>
                    <a:pt x="2023653" y="42426"/>
                    <a:pt x="2012491" y="71447"/>
                  </a:cubicBezTo>
                  <a:lnTo>
                    <a:pt x="2054349" y="71447"/>
                  </a:lnTo>
                  <a:cubicBezTo>
                    <a:pt x="2043187" y="42426"/>
                    <a:pt x="2037420" y="27543"/>
                    <a:pt x="2037047" y="26799"/>
                  </a:cubicBezTo>
                  <a:cubicBezTo>
                    <a:pt x="2037047" y="26427"/>
                    <a:pt x="2036861" y="25682"/>
                    <a:pt x="2036489" y="24566"/>
                  </a:cubicBezTo>
                  <a:cubicBezTo>
                    <a:pt x="2034629" y="20101"/>
                    <a:pt x="2033699" y="17497"/>
                    <a:pt x="2033699" y="16753"/>
                  </a:cubicBezTo>
                  <a:close/>
                  <a:moveTo>
                    <a:pt x="166241" y="16753"/>
                  </a:moveTo>
                  <a:cubicBezTo>
                    <a:pt x="165125" y="20101"/>
                    <a:pt x="164008" y="23450"/>
                    <a:pt x="162892" y="26799"/>
                  </a:cubicBezTo>
                  <a:cubicBezTo>
                    <a:pt x="162520" y="27543"/>
                    <a:pt x="156753" y="42426"/>
                    <a:pt x="145591" y="71447"/>
                  </a:cubicBezTo>
                  <a:lnTo>
                    <a:pt x="187449" y="71447"/>
                  </a:lnTo>
                  <a:cubicBezTo>
                    <a:pt x="176287" y="42426"/>
                    <a:pt x="170520" y="27543"/>
                    <a:pt x="170147" y="26799"/>
                  </a:cubicBezTo>
                  <a:cubicBezTo>
                    <a:pt x="170147" y="26427"/>
                    <a:pt x="169961" y="25682"/>
                    <a:pt x="169589" y="24566"/>
                  </a:cubicBezTo>
                  <a:cubicBezTo>
                    <a:pt x="167729" y="20101"/>
                    <a:pt x="166799" y="17497"/>
                    <a:pt x="166799" y="16753"/>
                  </a:cubicBezTo>
                  <a:close/>
                  <a:moveTo>
                    <a:pt x="3349935" y="16195"/>
                  </a:moveTo>
                  <a:lnTo>
                    <a:pt x="3349935" y="102701"/>
                  </a:lnTo>
                  <a:lnTo>
                    <a:pt x="3370027" y="102701"/>
                  </a:lnTo>
                  <a:cubicBezTo>
                    <a:pt x="3397188" y="102701"/>
                    <a:pt x="3410768" y="88004"/>
                    <a:pt x="3410768" y="58611"/>
                  </a:cubicBezTo>
                  <a:cubicBezTo>
                    <a:pt x="3410024" y="31077"/>
                    <a:pt x="3396444" y="16939"/>
                    <a:pt x="3370027" y="16195"/>
                  </a:cubicBezTo>
                  <a:close/>
                  <a:moveTo>
                    <a:pt x="2236068" y="15637"/>
                  </a:moveTo>
                  <a:lnTo>
                    <a:pt x="2236068" y="54704"/>
                  </a:lnTo>
                  <a:lnTo>
                    <a:pt x="2267880" y="54704"/>
                  </a:lnTo>
                  <a:cubicBezTo>
                    <a:pt x="2285739" y="54704"/>
                    <a:pt x="2294483" y="48193"/>
                    <a:pt x="2294111" y="35170"/>
                  </a:cubicBezTo>
                  <a:cubicBezTo>
                    <a:pt x="2294111" y="22148"/>
                    <a:pt x="2285367" y="15637"/>
                    <a:pt x="2267880" y="15637"/>
                  </a:cubicBezTo>
                  <a:close/>
                  <a:moveTo>
                    <a:pt x="2121768" y="15637"/>
                  </a:moveTo>
                  <a:lnTo>
                    <a:pt x="2121768" y="54704"/>
                  </a:lnTo>
                  <a:lnTo>
                    <a:pt x="2153580" y="54704"/>
                  </a:lnTo>
                  <a:cubicBezTo>
                    <a:pt x="2171439" y="54704"/>
                    <a:pt x="2180183" y="48193"/>
                    <a:pt x="2179811" y="35170"/>
                  </a:cubicBezTo>
                  <a:cubicBezTo>
                    <a:pt x="2179811" y="22148"/>
                    <a:pt x="2171067" y="15637"/>
                    <a:pt x="2153580" y="15637"/>
                  </a:cubicBezTo>
                  <a:close/>
                  <a:moveTo>
                    <a:pt x="1159743" y="15637"/>
                  </a:moveTo>
                  <a:lnTo>
                    <a:pt x="1159743" y="54704"/>
                  </a:lnTo>
                  <a:lnTo>
                    <a:pt x="1191555" y="54704"/>
                  </a:lnTo>
                  <a:cubicBezTo>
                    <a:pt x="1209414" y="54704"/>
                    <a:pt x="1218158" y="48193"/>
                    <a:pt x="1217786" y="35170"/>
                  </a:cubicBezTo>
                  <a:cubicBezTo>
                    <a:pt x="1217786" y="22148"/>
                    <a:pt x="1209042" y="15637"/>
                    <a:pt x="1191555" y="15637"/>
                  </a:cubicBezTo>
                  <a:close/>
                  <a:moveTo>
                    <a:pt x="2964321" y="15078"/>
                  </a:moveTo>
                  <a:cubicBezTo>
                    <a:pt x="2940881" y="16939"/>
                    <a:pt x="2928416" y="31822"/>
                    <a:pt x="2926928" y="59727"/>
                  </a:cubicBezTo>
                  <a:cubicBezTo>
                    <a:pt x="2928044" y="87260"/>
                    <a:pt x="2940323" y="101957"/>
                    <a:pt x="2963763" y="103817"/>
                  </a:cubicBezTo>
                  <a:cubicBezTo>
                    <a:pt x="2987575" y="102701"/>
                    <a:pt x="3000040" y="88004"/>
                    <a:pt x="3001156" y="59727"/>
                  </a:cubicBezTo>
                  <a:cubicBezTo>
                    <a:pt x="3000040" y="31822"/>
                    <a:pt x="2987762" y="16939"/>
                    <a:pt x="2964321" y="15078"/>
                  </a:cubicBezTo>
                  <a:close/>
                  <a:moveTo>
                    <a:pt x="1430796" y="15078"/>
                  </a:moveTo>
                  <a:cubicBezTo>
                    <a:pt x="1407356" y="16939"/>
                    <a:pt x="1394891" y="31822"/>
                    <a:pt x="1393403" y="59727"/>
                  </a:cubicBezTo>
                  <a:cubicBezTo>
                    <a:pt x="1394519" y="87260"/>
                    <a:pt x="1406798" y="101957"/>
                    <a:pt x="1430238" y="103817"/>
                  </a:cubicBezTo>
                  <a:cubicBezTo>
                    <a:pt x="1454051" y="102701"/>
                    <a:pt x="1466515" y="88004"/>
                    <a:pt x="1467631" y="59727"/>
                  </a:cubicBezTo>
                  <a:cubicBezTo>
                    <a:pt x="1466515" y="31822"/>
                    <a:pt x="1454237" y="16939"/>
                    <a:pt x="1430796" y="15078"/>
                  </a:cubicBezTo>
                  <a:close/>
                  <a:moveTo>
                    <a:pt x="940110" y="15078"/>
                  </a:moveTo>
                  <a:lnTo>
                    <a:pt x="940110" y="50239"/>
                  </a:lnTo>
                  <a:lnTo>
                    <a:pt x="968573" y="50239"/>
                  </a:lnTo>
                  <a:cubicBezTo>
                    <a:pt x="983828" y="49867"/>
                    <a:pt x="991642" y="43728"/>
                    <a:pt x="992014" y="31822"/>
                  </a:cubicBezTo>
                  <a:cubicBezTo>
                    <a:pt x="991642" y="20659"/>
                    <a:pt x="983828" y="15078"/>
                    <a:pt x="968573" y="15078"/>
                  </a:cubicBezTo>
                  <a:close/>
                  <a:moveTo>
                    <a:pt x="3332634" y="1684"/>
                  </a:moveTo>
                  <a:lnTo>
                    <a:pt x="3370585" y="1684"/>
                  </a:lnTo>
                  <a:cubicBezTo>
                    <a:pt x="3408908" y="2428"/>
                    <a:pt x="3428442" y="21404"/>
                    <a:pt x="3429186" y="58611"/>
                  </a:cubicBezTo>
                  <a:cubicBezTo>
                    <a:pt x="3429930" y="97678"/>
                    <a:pt x="3410582" y="116840"/>
                    <a:pt x="3371143" y="116096"/>
                  </a:cubicBezTo>
                  <a:lnTo>
                    <a:pt x="3332634" y="116096"/>
                  </a:lnTo>
                  <a:close/>
                  <a:moveTo>
                    <a:pt x="3218929" y="1684"/>
                  </a:moveTo>
                  <a:lnTo>
                    <a:pt x="3314923" y="1684"/>
                  </a:lnTo>
                  <a:lnTo>
                    <a:pt x="3314923" y="16195"/>
                  </a:lnTo>
                  <a:lnTo>
                    <a:pt x="3275856" y="16195"/>
                  </a:lnTo>
                  <a:lnTo>
                    <a:pt x="3275856" y="116096"/>
                  </a:lnTo>
                  <a:lnTo>
                    <a:pt x="3258554" y="116096"/>
                  </a:lnTo>
                  <a:lnTo>
                    <a:pt x="3258554" y="16195"/>
                  </a:lnTo>
                  <a:lnTo>
                    <a:pt x="3218929" y="16195"/>
                  </a:lnTo>
                  <a:close/>
                  <a:moveTo>
                    <a:pt x="3132609" y="1684"/>
                  </a:moveTo>
                  <a:lnTo>
                    <a:pt x="3149910" y="1684"/>
                  </a:lnTo>
                  <a:lnTo>
                    <a:pt x="3149910" y="102701"/>
                  </a:lnTo>
                  <a:lnTo>
                    <a:pt x="3210743" y="102701"/>
                  </a:lnTo>
                  <a:lnTo>
                    <a:pt x="3210743" y="116096"/>
                  </a:lnTo>
                  <a:lnTo>
                    <a:pt x="3132609" y="116096"/>
                  </a:lnTo>
                  <a:close/>
                  <a:moveTo>
                    <a:pt x="2644638" y="1684"/>
                  </a:moveTo>
                  <a:lnTo>
                    <a:pt x="2664730" y="1684"/>
                  </a:lnTo>
                  <a:cubicBezTo>
                    <a:pt x="2674404" y="15823"/>
                    <a:pt x="2684450" y="30891"/>
                    <a:pt x="2694868" y="46890"/>
                  </a:cubicBezTo>
                  <a:cubicBezTo>
                    <a:pt x="2695240" y="47263"/>
                    <a:pt x="2696170" y="48751"/>
                    <a:pt x="2697658" y="51355"/>
                  </a:cubicBezTo>
                  <a:cubicBezTo>
                    <a:pt x="2699147" y="53588"/>
                    <a:pt x="2700077" y="55076"/>
                    <a:pt x="2700449" y="55820"/>
                  </a:cubicBezTo>
                  <a:cubicBezTo>
                    <a:pt x="2702309" y="52844"/>
                    <a:pt x="2704170" y="50053"/>
                    <a:pt x="2706030" y="47449"/>
                  </a:cubicBezTo>
                  <a:cubicBezTo>
                    <a:pt x="2707518" y="44844"/>
                    <a:pt x="2717378" y="29589"/>
                    <a:pt x="2735609" y="1684"/>
                  </a:cubicBezTo>
                  <a:lnTo>
                    <a:pt x="2755701" y="1684"/>
                  </a:lnTo>
                  <a:lnTo>
                    <a:pt x="2708262" y="69215"/>
                  </a:lnTo>
                  <a:lnTo>
                    <a:pt x="2708262" y="116096"/>
                  </a:lnTo>
                  <a:lnTo>
                    <a:pt x="2690961" y="116096"/>
                  </a:lnTo>
                  <a:lnTo>
                    <a:pt x="2690961" y="69215"/>
                  </a:lnTo>
                  <a:close/>
                  <a:moveTo>
                    <a:pt x="2542059" y="1684"/>
                  </a:moveTo>
                  <a:lnTo>
                    <a:pt x="2559360" y="1684"/>
                  </a:lnTo>
                  <a:lnTo>
                    <a:pt x="2559360" y="62517"/>
                  </a:lnTo>
                  <a:lnTo>
                    <a:pt x="2617961" y="1684"/>
                  </a:lnTo>
                  <a:lnTo>
                    <a:pt x="2640843" y="1684"/>
                  </a:lnTo>
                  <a:lnTo>
                    <a:pt x="2592846" y="50239"/>
                  </a:lnTo>
                  <a:lnTo>
                    <a:pt x="2644192" y="116096"/>
                  </a:lnTo>
                  <a:lnTo>
                    <a:pt x="2621309" y="116096"/>
                  </a:lnTo>
                  <a:lnTo>
                    <a:pt x="2582242" y="61401"/>
                  </a:lnTo>
                  <a:lnTo>
                    <a:pt x="2559360" y="84283"/>
                  </a:lnTo>
                  <a:lnTo>
                    <a:pt x="2559360" y="116096"/>
                  </a:lnTo>
                  <a:lnTo>
                    <a:pt x="2542059" y="116096"/>
                  </a:lnTo>
                  <a:close/>
                  <a:moveTo>
                    <a:pt x="2320788" y="1684"/>
                  </a:moveTo>
                  <a:lnTo>
                    <a:pt x="2340880" y="1684"/>
                  </a:lnTo>
                  <a:cubicBezTo>
                    <a:pt x="2350554" y="15823"/>
                    <a:pt x="2360600" y="30891"/>
                    <a:pt x="2371018" y="46890"/>
                  </a:cubicBezTo>
                  <a:cubicBezTo>
                    <a:pt x="2371390" y="47263"/>
                    <a:pt x="2372320" y="48751"/>
                    <a:pt x="2373808" y="51355"/>
                  </a:cubicBezTo>
                  <a:cubicBezTo>
                    <a:pt x="2375297" y="53588"/>
                    <a:pt x="2376226" y="55076"/>
                    <a:pt x="2376599" y="55820"/>
                  </a:cubicBezTo>
                  <a:cubicBezTo>
                    <a:pt x="2378459" y="52844"/>
                    <a:pt x="2380320" y="50053"/>
                    <a:pt x="2382180" y="47449"/>
                  </a:cubicBezTo>
                  <a:cubicBezTo>
                    <a:pt x="2383668" y="44844"/>
                    <a:pt x="2393528" y="29589"/>
                    <a:pt x="2411759" y="1684"/>
                  </a:cubicBezTo>
                  <a:lnTo>
                    <a:pt x="2431851" y="1684"/>
                  </a:lnTo>
                  <a:lnTo>
                    <a:pt x="2384412" y="69215"/>
                  </a:lnTo>
                  <a:lnTo>
                    <a:pt x="2384412" y="116096"/>
                  </a:lnTo>
                  <a:lnTo>
                    <a:pt x="2367111" y="116096"/>
                  </a:lnTo>
                  <a:lnTo>
                    <a:pt x="2367111" y="69215"/>
                  </a:lnTo>
                  <a:close/>
                  <a:moveTo>
                    <a:pt x="2218767" y="1684"/>
                  </a:moveTo>
                  <a:lnTo>
                    <a:pt x="2271787" y="1684"/>
                  </a:lnTo>
                  <a:cubicBezTo>
                    <a:pt x="2297459" y="2428"/>
                    <a:pt x="2311040" y="13404"/>
                    <a:pt x="2312528" y="34612"/>
                  </a:cubicBezTo>
                  <a:cubicBezTo>
                    <a:pt x="2312528" y="53960"/>
                    <a:pt x="2301924" y="64936"/>
                    <a:pt x="2280716" y="67540"/>
                  </a:cubicBezTo>
                  <a:lnTo>
                    <a:pt x="2319784" y="116096"/>
                  </a:lnTo>
                  <a:lnTo>
                    <a:pt x="2297459" y="116096"/>
                  </a:lnTo>
                  <a:lnTo>
                    <a:pt x="2262299" y="68657"/>
                  </a:lnTo>
                  <a:lnTo>
                    <a:pt x="2236068" y="68657"/>
                  </a:lnTo>
                  <a:lnTo>
                    <a:pt x="2236068" y="116096"/>
                  </a:lnTo>
                  <a:lnTo>
                    <a:pt x="2218767" y="116096"/>
                  </a:lnTo>
                  <a:close/>
                  <a:moveTo>
                    <a:pt x="2104467" y="1684"/>
                  </a:moveTo>
                  <a:lnTo>
                    <a:pt x="2157487" y="1684"/>
                  </a:lnTo>
                  <a:cubicBezTo>
                    <a:pt x="2183159" y="2428"/>
                    <a:pt x="2196740" y="13404"/>
                    <a:pt x="2198228" y="34612"/>
                  </a:cubicBezTo>
                  <a:cubicBezTo>
                    <a:pt x="2198228" y="53960"/>
                    <a:pt x="2187624" y="64936"/>
                    <a:pt x="2166416" y="67540"/>
                  </a:cubicBezTo>
                  <a:lnTo>
                    <a:pt x="2205484" y="116096"/>
                  </a:lnTo>
                  <a:lnTo>
                    <a:pt x="2183159" y="116096"/>
                  </a:lnTo>
                  <a:lnTo>
                    <a:pt x="2147999" y="68657"/>
                  </a:lnTo>
                  <a:lnTo>
                    <a:pt x="2121768" y="68657"/>
                  </a:lnTo>
                  <a:lnTo>
                    <a:pt x="2121768" y="116096"/>
                  </a:lnTo>
                  <a:lnTo>
                    <a:pt x="2104467" y="116096"/>
                  </a:lnTo>
                  <a:close/>
                  <a:moveTo>
                    <a:pt x="2023095" y="1684"/>
                  </a:moveTo>
                  <a:lnTo>
                    <a:pt x="2043745" y="1684"/>
                  </a:lnTo>
                  <a:lnTo>
                    <a:pt x="2089509" y="116096"/>
                  </a:lnTo>
                  <a:lnTo>
                    <a:pt x="2070534" y="116096"/>
                  </a:lnTo>
                  <a:lnTo>
                    <a:pt x="2058814" y="85400"/>
                  </a:lnTo>
                  <a:lnTo>
                    <a:pt x="2008026" y="85400"/>
                  </a:lnTo>
                  <a:lnTo>
                    <a:pt x="1996306" y="116096"/>
                  </a:lnTo>
                  <a:lnTo>
                    <a:pt x="1977330" y="116096"/>
                  </a:lnTo>
                  <a:close/>
                  <a:moveTo>
                    <a:pt x="1875904" y="1684"/>
                  </a:moveTo>
                  <a:lnTo>
                    <a:pt x="1971898" y="1684"/>
                  </a:lnTo>
                  <a:lnTo>
                    <a:pt x="1971898" y="16195"/>
                  </a:lnTo>
                  <a:lnTo>
                    <a:pt x="1932831" y="16195"/>
                  </a:lnTo>
                  <a:lnTo>
                    <a:pt x="1932831" y="116096"/>
                  </a:lnTo>
                  <a:lnTo>
                    <a:pt x="1915529" y="116096"/>
                  </a:lnTo>
                  <a:lnTo>
                    <a:pt x="1915529" y="16195"/>
                  </a:lnTo>
                  <a:lnTo>
                    <a:pt x="1875904" y="16195"/>
                  </a:lnTo>
                  <a:close/>
                  <a:moveTo>
                    <a:pt x="1646709" y="1684"/>
                  </a:moveTo>
                  <a:lnTo>
                    <a:pt x="1732099" y="1684"/>
                  </a:lnTo>
                  <a:lnTo>
                    <a:pt x="1732099" y="16195"/>
                  </a:lnTo>
                  <a:lnTo>
                    <a:pt x="1664568" y="16195"/>
                  </a:lnTo>
                  <a:lnTo>
                    <a:pt x="1664568" y="50239"/>
                  </a:lnTo>
                  <a:lnTo>
                    <a:pt x="1728192" y="50239"/>
                  </a:lnTo>
                  <a:lnTo>
                    <a:pt x="1728192" y="64750"/>
                  </a:lnTo>
                  <a:lnTo>
                    <a:pt x="1664568" y="64750"/>
                  </a:lnTo>
                  <a:lnTo>
                    <a:pt x="1664568" y="102143"/>
                  </a:lnTo>
                  <a:lnTo>
                    <a:pt x="1734331" y="102143"/>
                  </a:lnTo>
                  <a:lnTo>
                    <a:pt x="1734331" y="116096"/>
                  </a:lnTo>
                  <a:lnTo>
                    <a:pt x="1646709" y="116096"/>
                  </a:lnTo>
                  <a:close/>
                  <a:moveTo>
                    <a:pt x="1499927" y="1684"/>
                  </a:moveTo>
                  <a:lnTo>
                    <a:pt x="1528390" y="1684"/>
                  </a:lnTo>
                  <a:lnTo>
                    <a:pt x="1560760" y="97120"/>
                  </a:lnTo>
                  <a:lnTo>
                    <a:pt x="1561318" y="97120"/>
                  </a:lnTo>
                  <a:lnTo>
                    <a:pt x="1592572" y="1684"/>
                  </a:lnTo>
                  <a:lnTo>
                    <a:pt x="1621594" y="1684"/>
                  </a:lnTo>
                  <a:lnTo>
                    <a:pt x="1621594" y="116096"/>
                  </a:lnTo>
                  <a:lnTo>
                    <a:pt x="1604293" y="116096"/>
                  </a:lnTo>
                  <a:lnTo>
                    <a:pt x="1604293" y="15637"/>
                  </a:lnTo>
                  <a:lnTo>
                    <a:pt x="1603734" y="15637"/>
                  </a:lnTo>
                  <a:cubicBezTo>
                    <a:pt x="1601502" y="24194"/>
                    <a:pt x="1590154" y="57680"/>
                    <a:pt x="1569690" y="116096"/>
                  </a:cubicBezTo>
                  <a:lnTo>
                    <a:pt x="1552947" y="116096"/>
                  </a:lnTo>
                  <a:lnTo>
                    <a:pt x="1517228" y="15637"/>
                  </a:lnTo>
                  <a:lnTo>
                    <a:pt x="1516670" y="15637"/>
                  </a:lnTo>
                  <a:lnTo>
                    <a:pt x="1516670" y="116096"/>
                  </a:lnTo>
                  <a:lnTo>
                    <a:pt x="1499927" y="116096"/>
                  </a:lnTo>
                  <a:close/>
                  <a:moveTo>
                    <a:pt x="1256742" y="1684"/>
                  </a:moveTo>
                  <a:lnTo>
                    <a:pt x="1274043" y="1684"/>
                  </a:lnTo>
                  <a:lnTo>
                    <a:pt x="1274043" y="50239"/>
                  </a:lnTo>
                  <a:lnTo>
                    <a:pt x="1334876" y="50239"/>
                  </a:lnTo>
                  <a:lnTo>
                    <a:pt x="1334876" y="1684"/>
                  </a:lnTo>
                  <a:lnTo>
                    <a:pt x="1352736" y="1684"/>
                  </a:lnTo>
                  <a:lnTo>
                    <a:pt x="1352736" y="116096"/>
                  </a:lnTo>
                  <a:lnTo>
                    <a:pt x="1334876" y="116096"/>
                  </a:lnTo>
                  <a:lnTo>
                    <a:pt x="1334876" y="65308"/>
                  </a:lnTo>
                  <a:lnTo>
                    <a:pt x="1274043" y="65308"/>
                  </a:lnTo>
                  <a:lnTo>
                    <a:pt x="1274043" y="116096"/>
                  </a:lnTo>
                  <a:lnTo>
                    <a:pt x="1256742" y="116096"/>
                  </a:lnTo>
                  <a:close/>
                  <a:moveTo>
                    <a:pt x="1142442" y="1684"/>
                  </a:moveTo>
                  <a:lnTo>
                    <a:pt x="1195462" y="1684"/>
                  </a:lnTo>
                  <a:cubicBezTo>
                    <a:pt x="1221135" y="2428"/>
                    <a:pt x="1234715" y="13404"/>
                    <a:pt x="1236203" y="34612"/>
                  </a:cubicBezTo>
                  <a:cubicBezTo>
                    <a:pt x="1236203" y="53960"/>
                    <a:pt x="1225599" y="64936"/>
                    <a:pt x="1204391" y="67540"/>
                  </a:cubicBezTo>
                  <a:lnTo>
                    <a:pt x="1243459" y="116096"/>
                  </a:lnTo>
                  <a:lnTo>
                    <a:pt x="1221135" y="116096"/>
                  </a:lnTo>
                  <a:lnTo>
                    <a:pt x="1185974" y="68657"/>
                  </a:lnTo>
                  <a:lnTo>
                    <a:pt x="1159743" y="68657"/>
                  </a:lnTo>
                  <a:lnTo>
                    <a:pt x="1159743" y="116096"/>
                  </a:lnTo>
                  <a:lnTo>
                    <a:pt x="1142442" y="116096"/>
                  </a:lnTo>
                  <a:close/>
                  <a:moveTo>
                    <a:pt x="1037109" y="1684"/>
                  </a:moveTo>
                  <a:lnTo>
                    <a:pt x="1122499" y="1684"/>
                  </a:lnTo>
                  <a:lnTo>
                    <a:pt x="1122499" y="16195"/>
                  </a:lnTo>
                  <a:lnTo>
                    <a:pt x="1054968" y="16195"/>
                  </a:lnTo>
                  <a:lnTo>
                    <a:pt x="1054968" y="50239"/>
                  </a:lnTo>
                  <a:lnTo>
                    <a:pt x="1118592" y="50239"/>
                  </a:lnTo>
                  <a:lnTo>
                    <a:pt x="1118592" y="64750"/>
                  </a:lnTo>
                  <a:lnTo>
                    <a:pt x="1054968" y="64750"/>
                  </a:lnTo>
                  <a:lnTo>
                    <a:pt x="1054968" y="102143"/>
                  </a:lnTo>
                  <a:lnTo>
                    <a:pt x="1124731" y="102143"/>
                  </a:lnTo>
                  <a:lnTo>
                    <a:pt x="1124731" y="116096"/>
                  </a:lnTo>
                  <a:lnTo>
                    <a:pt x="1037109" y="116096"/>
                  </a:lnTo>
                  <a:close/>
                  <a:moveTo>
                    <a:pt x="922809" y="1684"/>
                  </a:moveTo>
                  <a:lnTo>
                    <a:pt x="971922" y="1684"/>
                  </a:lnTo>
                  <a:cubicBezTo>
                    <a:pt x="996106" y="2428"/>
                    <a:pt x="1008943" y="11544"/>
                    <a:pt x="1010431" y="29031"/>
                  </a:cubicBezTo>
                  <a:cubicBezTo>
                    <a:pt x="1010059" y="43542"/>
                    <a:pt x="1002246" y="52471"/>
                    <a:pt x="986991" y="55820"/>
                  </a:cubicBezTo>
                  <a:cubicBezTo>
                    <a:pt x="986991" y="55820"/>
                    <a:pt x="986991" y="56006"/>
                    <a:pt x="986991" y="56378"/>
                  </a:cubicBezTo>
                  <a:cubicBezTo>
                    <a:pt x="1004478" y="59355"/>
                    <a:pt x="1013966" y="68471"/>
                    <a:pt x="1015454" y="83725"/>
                  </a:cubicBezTo>
                  <a:cubicBezTo>
                    <a:pt x="1015454" y="105305"/>
                    <a:pt x="1001874" y="116096"/>
                    <a:pt x="974712" y="116096"/>
                  </a:cubicBezTo>
                  <a:lnTo>
                    <a:pt x="922809" y="116096"/>
                  </a:lnTo>
                  <a:close/>
                  <a:moveTo>
                    <a:pt x="876300" y="1684"/>
                  </a:moveTo>
                  <a:lnTo>
                    <a:pt x="893601" y="1684"/>
                  </a:lnTo>
                  <a:lnTo>
                    <a:pt x="893601" y="116096"/>
                  </a:lnTo>
                  <a:lnTo>
                    <a:pt x="876300" y="116096"/>
                  </a:lnTo>
                  <a:close/>
                  <a:moveTo>
                    <a:pt x="779934" y="1684"/>
                  </a:moveTo>
                  <a:lnTo>
                    <a:pt x="859743" y="1684"/>
                  </a:lnTo>
                  <a:lnTo>
                    <a:pt x="859743" y="16195"/>
                  </a:lnTo>
                  <a:lnTo>
                    <a:pt x="797793" y="16195"/>
                  </a:lnTo>
                  <a:lnTo>
                    <a:pt x="797793" y="51913"/>
                  </a:lnTo>
                  <a:lnTo>
                    <a:pt x="851929" y="51913"/>
                  </a:lnTo>
                  <a:lnTo>
                    <a:pt x="851929" y="65866"/>
                  </a:lnTo>
                  <a:lnTo>
                    <a:pt x="797793" y="65866"/>
                  </a:lnTo>
                  <a:lnTo>
                    <a:pt x="797793" y="116096"/>
                  </a:lnTo>
                  <a:lnTo>
                    <a:pt x="779934" y="116096"/>
                  </a:lnTo>
                  <a:close/>
                  <a:moveTo>
                    <a:pt x="504825" y="1684"/>
                  </a:moveTo>
                  <a:lnTo>
                    <a:pt x="525475" y="1684"/>
                  </a:lnTo>
                  <a:lnTo>
                    <a:pt x="583518" y="95446"/>
                  </a:lnTo>
                  <a:lnTo>
                    <a:pt x="584076" y="95446"/>
                  </a:lnTo>
                  <a:lnTo>
                    <a:pt x="584076" y="1684"/>
                  </a:lnTo>
                  <a:lnTo>
                    <a:pt x="600819" y="1684"/>
                  </a:lnTo>
                  <a:lnTo>
                    <a:pt x="600819" y="116096"/>
                  </a:lnTo>
                  <a:lnTo>
                    <a:pt x="580727" y="116096"/>
                  </a:lnTo>
                  <a:lnTo>
                    <a:pt x="521568" y="21776"/>
                  </a:lnTo>
                  <a:lnTo>
                    <a:pt x="521568" y="116096"/>
                  </a:lnTo>
                  <a:lnTo>
                    <a:pt x="504825" y="116096"/>
                  </a:lnTo>
                  <a:close/>
                  <a:moveTo>
                    <a:pt x="457200" y="1684"/>
                  </a:moveTo>
                  <a:lnTo>
                    <a:pt x="474501" y="1684"/>
                  </a:lnTo>
                  <a:lnTo>
                    <a:pt x="474501" y="116096"/>
                  </a:lnTo>
                  <a:lnTo>
                    <a:pt x="457200" y="116096"/>
                  </a:lnTo>
                  <a:close/>
                  <a:moveTo>
                    <a:pt x="411063" y="1684"/>
                  </a:moveTo>
                  <a:lnTo>
                    <a:pt x="428364" y="1684"/>
                  </a:lnTo>
                  <a:lnTo>
                    <a:pt x="428364" y="77028"/>
                  </a:lnTo>
                  <a:cubicBezTo>
                    <a:pt x="428736" y="104561"/>
                    <a:pt x="416644" y="118142"/>
                    <a:pt x="392087" y="117770"/>
                  </a:cubicBezTo>
                  <a:cubicBezTo>
                    <a:pt x="369019" y="118142"/>
                    <a:pt x="356183" y="106236"/>
                    <a:pt x="353578" y="82051"/>
                  </a:cubicBezTo>
                  <a:lnTo>
                    <a:pt x="370321" y="77586"/>
                  </a:lnTo>
                  <a:cubicBezTo>
                    <a:pt x="371065" y="95446"/>
                    <a:pt x="378135" y="104189"/>
                    <a:pt x="391529" y="103817"/>
                  </a:cubicBezTo>
                  <a:cubicBezTo>
                    <a:pt x="404924" y="104189"/>
                    <a:pt x="411435" y="95074"/>
                    <a:pt x="411063" y="76470"/>
                  </a:cubicBezTo>
                  <a:close/>
                  <a:moveTo>
                    <a:pt x="238125" y="1684"/>
                  </a:moveTo>
                  <a:lnTo>
                    <a:pt x="258775" y="1684"/>
                  </a:lnTo>
                  <a:lnTo>
                    <a:pt x="316818" y="95446"/>
                  </a:lnTo>
                  <a:lnTo>
                    <a:pt x="317376" y="95446"/>
                  </a:lnTo>
                  <a:lnTo>
                    <a:pt x="317376" y="1684"/>
                  </a:lnTo>
                  <a:lnTo>
                    <a:pt x="334119" y="1684"/>
                  </a:lnTo>
                  <a:lnTo>
                    <a:pt x="334119" y="116096"/>
                  </a:lnTo>
                  <a:lnTo>
                    <a:pt x="314027" y="116096"/>
                  </a:lnTo>
                  <a:lnTo>
                    <a:pt x="254868" y="21776"/>
                  </a:lnTo>
                  <a:lnTo>
                    <a:pt x="254868" y="116096"/>
                  </a:lnTo>
                  <a:lnTo>
                    <a:pt x="238125" y="116096"/>
                  </a:lnTo>
                  <a:close/>
                  <a:moveTo>
                    <a:pt x="156195" y="1684"/>
                  </a:moveTo>
                  <a:lnTo>
                    <a:pt x="176845" y="1684"/>
                  </a:lnTo>
                  <a:lnTo>
                    <a:pt x="222609" y="116096"/>
                  </a:lnTo>
                  <a:lnTo>
                    <a:pt x="203634" y="116096"/>
                  </a:lnTo>
                  <a:lnTo>
                    <a:pt x="191914" y="85400"/>
                  </a:lnTo>
                  <a:lnTo>
                    <a:pt x="141126" y="85400"/>
                  </a:lnTo>
                  <a:lnTo>
                    <a:pt x="129406" y="116096"/>
                  </a:lnTo>
                  <a:lnTo>
                    <a:pt x="110430" y="116096"/>
                  </a:lnTo>
                  <a:close/>
                  <a:moveTo>
                    <a:pt x="0" y="1684"/>
                  </a:moveTo>
                  <a:lnTo>
                    <a:pt x="20650" y="1684"/>
                  </a:lnTo>
                  <a:lnTo>
                    <a:pt x="78693" y="95446"/>
                  </a:lnTo>
                  <a:lnTo>
                    <a:pt x="79251" y="95446"/>
                  </a:lnTo>
                  <a:lnTo>
                    <a:pt x="79251" y="1684"/>
                  </a:lnTo>
                  <a:lnTo>
                    <a:pt x="95994" y="1684"/>
                  </a:lnTo>
                  <a:lnTo>
                    <a:pt x="95994" y="116096"/>
                  </a:lnTo>
                  <a:lnTo>
                    <a:pt x="75902" y="116096"/>
                  </a:lnTo>
                  <a:lnTo>
                    <a:pt x="16743" y="21776"/>
                  </a:lnTo>
                  <a:lnTo>
                    <a:pt x="16743" y="116096"/>
                  </a:lnTo>
                  <a:lnTo>
                    <a:pt x="0" y="116096"/>
                  </a:lnTo>
                  <a:close/>
                  <a:moveTo>
                    <a:pt x="2964879" y="10"/>
                  </a:moveTo>
                  <a:cubicBezTo>
                    <a:pt x="2999482" y="2242"/>
                    <a:pt x="3018085" y="22148"/>
                    <a:pt x="3020690" y="59727"/>
                  </a:cubicBezTo>
                  <a:cubicBezTo>
                    <a:pt x="3018829" y="96562"/>
                    <a:pt x="3000040" y="115909"/>
                    <a:pt x="2964321" y="117770"/>
                  </a:cubicBezTo>
                  <a:cubicBezTo>
                    <a:pt x="2928602" y="115909"/>
                    <a:pt x="2909999" y="96562"/>
                    <a:pt x="2908511" y="59727"/>
                  </a:cubicBezTo>
                  <a:cubicBezTo>
                    <a:pt x="2910371" y="21776"/>
                    <a:pt x="2929160" y="1870"/>
                    <a:pt x="2964879" y="10"/>
                  </a:cubicBezTo>
                  <a:close/>
                  <a:moveTo>
                    <a:pt x="2848905" y="10"/>
                  </a:moveTo>
                  <a:cubicBezTo>
                    <a:pt x="2872717" y="754"/>
                    <a:pt x="2888530" y="12102"/>
                    <a:pt x="2896344" y="34054"/>
                  </a:cubicBezTo>
                  <a:lnTo>
                    <a:pt x="2879043" y="38519"/>
                  </a:lnTo>
                  <a:cubicBezTo>
                    <a:pt x="2874578" y="23636"/>
                    <a:pt x="2864532" y="15823"/>
                    <a:pt x="2848905" y="15078"/>
                  </a:cubicBezTo>
                  <a:cubicBezTo>
                    <a:pt x="2826953" y="16567"/>
                    <a:pt x="2815233" y="31263"/>
                    <a:pt x="2813744" y="59169"/>
                  </a:cubicBezTo>
                  <a:cubicBezTo>
                    <a:pt x="2814860" y="87074"/>
                    <a:pt x="2826395" y="101957"/>
                    <a:pt x="2848347" y="103817"/>
                  </a:cubicBezTo>
                  <a:cubicBezTo>
                    <a:pt x="2866206" y="103445"/>
                    <a:pt x="2876996" y="93771"/>
                    <a:pt x="2880717" y="74796"/>
                  </a:cubicBezTo>
                  <a:lnTo>
                    <a:pt x="2898018" y="79819"/>
                  </a:lnTo>
                  <a:cubicBezTo>
                    <a:pt x="2892437" y="105119"/>
                    <a:pt x="2875880" y="117770"/>
                    <a:pt x="2848347" y="117770"/>
                  </a:cubicBezTo>
                  <a:cubicBezTo>
                    <a:pt x="2814488" y="115909"/>
                    <a:pt x="2796629" y="96562"/>
                    <a:pt x="2794769" y="59727"/>
                  </a:cubicBezTo>
                  <a:cubicBezTo>
                    <a:pt x="2796629" y="22148"/>
                    <a:pt x="2814674" y="2242"/>
                    <a:pt x="2848905" y="10"/>
                  </a:cubicBezTo>
                  <a:close/>
                  <a:moveTo>
                    <a:pt x="2477467" y="10"/>
                  </a:moveTo>
                  <a:cubicBezTo>
                    <a:pt x="2503512" y="-362"/>
                    <a:pt x="2518767" y="10055"/>
                    <a:pt x="2523232" y="31263"/>
                  </a:cubicBezTo>
                  <a:lnTo>
                    <a:pt x="2505930" y="35170"/>
                  </a:lnTo>
                  <a:cubicBezTo>
                    <a:pt x="2503326" y="21404"/>
                    <a:pt x="2494210" y="14520"/>
                    <a:pt x="2478583" y="14520"/>
                  </a:cubicBezTo>
                  <a:cubicBezTo>
                    <a:pt x="2464073" y="14892"/>
                    <a:pt x="2456259" y="20287"/>
                    <a:pt x="2455143" y="30705"/>
                  </a:cubicBezTo>
                  <a:cubicBezTo>
                    <a:pt x="2454027" y="39263"/>
                    <a:pt x="2462956" y="45402"/>
                    <a:pt x="2481932" y="49123"/>
                  </a:cubicBezTo>
                  <a:cubicBezTo>
                    <a:pt x="2489373" y="50983"/>
                    <a:pt x="2494954" y="52471"/>
                    <a:pt x="2498675" y="53588"/>
                  </a:cubicBezTo>
                  <a:cubicBezTo>
                    <a:pt x="2517651" y="59541"/>
                    <a:pt x="2526952" y="69959"/>
                    <a:pt x="2526580" y="84842"/>
                  </a:cubicBezTo>
                  <a:cubicBezTo>
                    <a:pt x="2525836" y="106050"/>
                    <a:pt x="2511139" y="117026"/>
                    <a:pt x="2482490" y="117770"/>
                  </a:cubicBezTo>
                  <a:cubicBezTo>
                    <a:pt x="2453841" y="118514"/>
                    <a:pt x="2437097" y="106422"/>
                    <a:pt x="2432261" y="81493"/>
                  </a:cubicBezTo>
                  <a:lnTo>
                    <a:pt x="2450120" y="77586"/>
                  </a:lnTo>
                  <a:cubicBezTo>
                    <a:pt x="2452724" y="95818"/>
                    <a:pt x="2463328" y="104933"/>
                    <a:pt x="2481932" y="104933"/>
                  </a:cubicBezTo>
                  <a:cubicBezTo>
                    <a:pt x="2498303" y="104561"/>
                    <a:pt x="2506861" y="98050"/>
                    <a:pt x="2507605" y="85400"/>
                  </a:cubicBezTo>
                  <a:cubicBezTo>
                    <a:pt x="2508721" y="76842"/>
                    <a:pt x="2501094" y="70331"/>
                    <a:pt x="2484722" y="65866"/>
                  </a:cubicBezTo>
                  <a:cubicBezTo>
                    <a:pt x="2483234" y="65122"/>
                    <a:pt x="2480072" y="64192"/>
                    <a:pt x="2475235" y="63075"/>
                  </a:cubicBezTo>
                  <a:cubicBezTo>
                    <a:pt x="2473746" y="62703"/>
                    <a:pt x="2472630" y="62517"/>
                    <a:pt x="2471886" y="62517"/>
                  </a:cubicBezTo>
                  <a:cubicBezTo>
                    <a:pt x="2446957" y="57308"/>
                    <a:pt x="2435237" y="46704"/>
                    <a:pt x="2436725" y="30705"/>
                  </a:cubicBezTo>
                  <a:cubicBezTo>
                    <a:pt x="2438214" y="11358"/>
                    <a:pt x="2451794" y="1126"/>
                    <a:pt x="2477467" y="10"/>
                  </a:cubicBezTo>
                  <a:close/>
                  <a:moveTo>
                    <a:pt x="1820242" y="10"/>
                  </a:moveTo>
                  <a:cubicBezTo>
                    <a:pt x="1846287" y="-362"/>
                    <a:pt x="1861542" y="10055"/>
                    <a:pt x="1866007" y="31263"/>
                  </a:cubicBezTo>
                  <a:lnTo>
                    <a:pt x="1848706" y="35170"/>
                  </a:lnTo>
                  <a:cubicBezTo>
                    <a:pt x="1846101" y="21404"/>
                    <a:pt x="1836985" y="14520"/>
                    <a:pt x="1821358" y="14520"/>
                  </a:cubicBezTo>
                  <a:cubicBezTo>
                    <a:pt x="1806848" y="14892"/>
                    <a:pt x="1799034" y="20287"/>
                    <a:pt x="1797918" y="30705"/>
                  </a:cubicBezTo>
                  <a:cubicBezTo>
                    <a:pt x="1796802" y="39263"/>
                    <a:pt x="1805731" y="45402"/>
                    <a:pt x="1824707" y="49123"/>
                  </a:cubicBezTo>
                  <a:cubicBezTo>
                    <a:pt x="1832148" y="50983"/>
                    <a:pt x="1837729" y="52471"/>
                    <a:pt x="1841450" y="53588"/>
                  </a:cubicBezTo>
                  <a:cubicBezTo>
                    <a:pt x="1860426" y="59541"/>
                    <a:pt x="1869728" y="69959"/>
                    <a:pt x="1869355" y="84842"/>
                  </a:cubicBezTo>
                  <a:cubicBezTo>
                    <a:pt x="1868611" y="106050"/>
                    <a:pt x="1853915" y="117026"/>
                    <a:pt x="1825265" y="117770"/>
                  </a:cubicBezTo>
                  <a:cubicBezTo>
                    <a:pt x="1796616" y="118514"/>
                    <a:pt x="1779873" y="106422"/>
                    <a:pt x="1775036" y="81493"/>
                  </a:cubicBezTo>
                  <a:lnTo>
                    <a:pt x="1792895" y="77586"/>
                  </a:lnTo>
                  <a:cubicBezTo>
                    <a:pt x="1795499" y="95818"/>
                    <a:pt x="1806103" y="104933"/>
                    <a:pt x="1824707" y="104933"/>
                  </a:cubicBezTo>
                  <a:cubicBezTo>
                    <a:pt x="1841078" y="104561"/>
                    <a:pt x="1849636" y="98050"/>
                    <a:pt x="1850380" y="85400"/>
                  </a:cubicBezTo>
                  <a:cubicBezTo>
                    <a:pt x="1851496" y="76842"/>
                    <a:pt x="1843869" y="70331"/>
                    <a:pt x="1827498" y="65866"/>
                  </a:cubicBezTo>
                  <a:cubicBezTo>
                    <a:pt x="1826009" y="65122"/>
                    <a:pt x="1822847" y="64192"/>
                    <a:pt x="1818010" y="63075"/>
                  </a:cubicBezTo>
                  <a:cubicBezTo>
                    <a:pt x="1816521" y="62703"/>
                    <a:pt x="1815405" y="62517"/>
                    <a:pt x="1814661" y="62517"/>
                  </a:cubicBezTo>
                  <a:cubicBezTo>
                    <a:pt x="1789732" y="57308"/>
                    <a:pt x="1778012" y="46704"/>
                    <a:pt x="1779500" y="30705"/>
                  </a:cubicBezTo>
                  <a:cubicBezTo>
                    <a:pt x="1780989" y="11358"/>
                    <a:pt x="1794569" y="1126"/>
                    <a:pt x="1820242" y="10"/>
                  </a:cubicBezTo>
                  <a:close/>
                  <a:moveTo>
                    <a:pt x="1431354" y="10"/>
                  </a:moveTo>
                  <a:cubicBezTo>
                    <a:pt x="1465957" y="2242"/>
                    <a:pt x="1484560" y="22148"/>
                    <a:pt x="1487165" y="59727"/>
                  </a:cubicBezTo>
                  <a:cubicBezTo>
                    <a:pt x="1485304" y="96562"/>
                    <a:pt x="1466515" y="115909"/>
                    <a:pt x="1430796" y="117770"/>
                  </a:cubicBezTo>
                  <a:cubicBezTo>
                    <a:pt x="1395077" y="115909"/>
                    <a:pt x="1376474" y="96562"/>
                    <a:pt x="1374986" y="59727"/>
                  </a:cubicBezTo>
                  <a:cubicBezTo>
                    <a:pt x="1376846" y="21776"/>
                    <a:pt x="1395636" y="1870"/>
                    <a:pt x="1431354" y="10"/>
                  </a:cubicBezTo>
                  <a:close/>
                  <a:moveTo>
                    <a:pt x="678321" y="10"/>
                  </a:moveTo>
                  <a:cubicBezTo>
                    <a:pt x="704738" y="382"/>
                    <a:pt x="722039" y="10614"/>
                    <a:pt x="730225" y="30705"/>
                  </a:cubicBezTo>
                  <a:lnTo>
                    <a:pt x="713482" y="36845"/>
                  </a:lnTo>
                  <a:cubicBezTo>
                    <a:pt x="707901" y="22334"/>
                    <a:pt x="696181" y="15078"/>
                    <a:pt x="678321" y="15078"/>
                  </a:cubicBezTo>
                  <a:cubicBezTo>
                    <a:pt x="655997" y="17311"/>
                    <a:pt x="643905" y="32008"/>
                    <a:pt x="642044" y="59169"/>
                  </a:cubicBezTo>
                  <a:cubicBezTo>
                    <a:pt x="643533" y="87074"/>
                    <a:pt x="656369" y="101957"/>
                    <a:pt x="680554" y="103817"/>
                  </a:cubicBezTo>
                  <a:cubicBezTo>
                    <a:pt x="696553" y="103445"/>
                    <a:pt x="707901" y="98794"/>
                    <a:pt x="714598" y="89865"/>
                  </a:cubicBezTo>
                  <a:lnTo>
                    <a:pt x="714598" y="67540"/>
                  </a:lnTo>
                  <a:lnTo>
                    <a:pt x="677205" y="67540"/>
                  </a:lnTo>
                  <a:lnTo>
                    <a:pt x="677205" y="53030"/>
                  </a:lnTo>
                  <a:lnTo>
                    <a:pt x="730783" y="53030"/>
                  </a:lnTo>
                  <a:lnTo>
                    <a:pt x="730783" y="95446"/>
                  </a:lnTo>
                  <a:cubicBezTo>
                    <a:pt x="722970" y="109956"/>
                    <a:pt x="706226" y="117398"/>
                    <a:pt x="680554" y="117770"/>
                  </a:cubicBezTo>
                  <a:cubicBezTo>
                    <a:pt x="644463" y="115909"/>
                    <a:pt x="625487" y="96376"/>
                    <a:pt x="623627" y="59169"/>
                  </a:cubicBezTo>
                  <a:cubicBezTo>
                    <a:pt x="625487" y="21590"/>
                    <a:pt x="643719" y="1870"/>
                    <a:pt x="678321" y="1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74D14B21-E432-6C51-2C36-14A591CDAD18}"/>
                </a:ext>
              </a:extLst>
            </p:cNvPr>
            <p:cNvSpPr/>
            <p:nvPr/>
          </p:nvSpPr>
          <p:spPr>
            <a:xfrm>
              <a:off x="6662536" y="5483866"/>
              <a:ext cx="241091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40" normalizeH="0" baseline="0" noProof="0" dirty="0">
                  <a:ln>
                    <a:noFill/>
                  </a:ln>
                  <a:effectLst/>
                  <a:uLnTx/>
                  <a:uFillTx/>
                  <a:latin typeface="微软雅黑 Light" panose="020B0502040204020203" pitchFamily="34" charset="-122"/>
                  <a:ea typeface="微软雅黑 Light" panose="020B0502040204020203" pitchFamily="34" charset="-122"/>
                </a:rPr>
                <a:t>南京烽火星空通信发展有限公司</a:t>
              </a:r>
            </a:p>
          </p:txBody>
        </p:sp>
      </p:grpSp>
    </p:spTree>
    <p:extLst>
      <p:ext uri="{BB962C8B-B14F-4D97-AF65-F5344CB8AC3E}">
        <p14:creationId xmlns:p14="http://schemas.microsoft.com/office/powerpoint/2010/main" val="428390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1000"/>
                                        <p:tgtEl>
                                          <p:spTgt spid="36"/>
                                        </p:tgtEl>
                                      </p:cBhvr>
                                    </p:animEffect>
                                  </p:childTnLst>
                                </p:cTn>
                              </p:par>
                              <p:par>
                                <p:cTn id="13" presetID="10" presetClass="entr" presetSubtype="0"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7"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arn(inVertical)">
                                      <p:cBhvr>
                                        <p:cTn id="23" dur="1000"/>
                                        <p:tgtEl>
                                          <p:spTgt spid="57"/>
                                        </p:tgtEl>
                                      </p:cBhvr>
                                    </p:animEffect>
                                  </p:childTnLst>
                                </p:cTn>
                              </p:par>
                              <p:par>
                                <p:cTn id="24" presetID="10" presetClass="entr" presetSubtype="0" fill="hold" nodeType="withEffect">
                                  <p:stCondLst>
                                    <p:cond delay="50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标题和内容">
    <p:bg>
      <p:bgPr>
        <a:solidFill>
          <a:schemeClr val="bg1"/>
        </a:solidFill>
        <a:effectLst/>
      </p:bgPr>
    </p:bg>
    <p:spTree>
      <p:nvGrpSpPr>
        <p:cNvPr id="1" name=""/>
        <p:cNvGrpSpPr/>
        <p:nvPr/>
      </p:nvGrpSpPr>
      <p:grpSpPr>
        <a:xfrm>
          <a:off x="0" y="0"/>
          <a:ext cx="0" cy="0"/>
          <a:chOff x="0" y="0"/>
          <a:chExt cx="0" cy="0"/>
        </a:xfrm>
      </p:grpSpPr>
      <p:pic>
        <p:nvPicPr>
          <p:cNvPr id="74" name="Picture 151" descr="b_1"/>
          <p:cNvPicPr>
            <a:picLocks noChangeAspect="1"/>
          </p:cNvPicPr>
          <p:nvPr userDrawn="1"/>
        </p:nvPicPr>
        <p:blipFill>
          <a:blip r:embed="rId2"/>
          <a:stretch>
            <a:fillRect/>
          </a:stretch>
        </p:blipFill>
        <p:spPr>
          <a:xfrm>
            <a:off x="13605933" y="1968500"/>
            <a:ext cx="1439333" cy="469900"/>
          </a:xfrm>
          <a:prstGeom prst="rect">
            <a:avLst/>
          </a:prstGeom>
          <a:noFill/>
          <a:ln w="9525">
            <a:noFill/>
          </a:ln>
        </p:spPr>
      </p:pic>
      <p:pic>
        <p:nvPicPr>
          <p:cNvPr id="75" name="Picture 152" descr="artplus_nature_naturalcity42_d"/>
          <p:cNvPicPr>
            <a:picLocks noChangeAspect="1"/>
          </p:cNvPicPr>
          <p:nvPr userDrawn="1"/>
        </p:nvPicPr>
        <p:blipFill>
          <a:blip r:embed="rId3"/>
          <a:stretch>
            <a:fillRect/>
          </a:stretch>
        </p:blipFill>
        <p:spPr>
          <a:xfrm>
            <a:off x="146051" y="715963"/>
            <a:ext cx="1007533" cy="701675"/>
          </a:xfrm>
          <a:prstGeom prst="rect">
            <a:avLst/>
          </a:prstGeom>
          <a:noFill/>
          <a:ln w="9525">
            <a:noFill/>
          </a:ln>
        </p:spPr>
      </p:pic>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76" name="日期占位符 3"/>
          <p:cNvSpPr>
            <a:spLocks noGrp="1"/>
          </p:cNvSpPr>
          <p:nvPr>
            <p:ph type="dt" sz="half" idx="2"/>
          </p:nvPr>
        </p:nvSpPr>
        <p:spPr bwMode="auto">
          <a:xfrm>
            <a:off x="609600" y="6248400"/>
            <a:ext cx="28448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页脚占位符 4"/>
          <p:cNvSpPr>
            <a:spLocks noGrp="1"/>
          </p:cNvSpPr>
          <p:nvPr>
            <p:ph type="ftr" sz="quarter" idx="3"/>
          </p:nvPr>
        </p:nvSpPr>
        <p:spPr bwMode="auto">
          <a:xfrm>
            <a:off x="4165600" y="6248400"/>
            <a:ext cx="3860800" cy="457200"/>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灯片编号占位符 5"/>
          <p:cNvSpPr>
            <a:spLocks noGrp="1"/>
          </p:cNvSpPr>
          <p:nvPr>
            <p:ph type="sldNum" sz="quarter" idx="4"/>
          </p:nvPr>
        </p:nvSpPr>
        <p:spPr bwMode="auto">
          <a:xfrm>
            <a:off x="8737600" y="6248400"/>
            <a:ext cx="2844800" cy="457200"/>
          </a:xfrm>
          <a:prstGeom prst="rect">
            <a:avLst/>
          </a:prstGeom>
          <a:noFill/>
          <a:ln w="9525">
            <a:noFill/>
            <a:miter lim="800000"/>
          </a:ln>
          <a:effectLst/>
        </p:spPr>
        <p:txBody>
          <a:bodyPr vert="horz" wrap="square" lIns="91440" tIns="45720" rIns="91440" bIns="45720" numCol="1" anchor="t" anchorCtr="0" compatLnSpc="1"/>
          <a:lstStyle/>
          <a:p>
            <a:pPr algn="r"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t>‹#›</a:t>
            </a:fld>
            <a:endParaRPr lang="en-US" altLang="zh-CN" strike="noStrike" noProof="1">
              <a:ea typeface="宋体" panose="02010600030101010101" pitchFamily="2" charset="-122"/>
            </a:endParaRPr>
          </a:p>
        </p:txBody>
      </p:sp>
    </p:spTree>
    <p:extLst>
      <p:ext uri="{BB962C8B-B14F-4D97-AF65-F5344CB8AC3E}">
        <p14:creationId xmlns:p14="http://schemas.microsoft.com/office/powerpoint/2010/main" val="126116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par>
                                <p:cTn id="8" presetID="0" presetClass="path" presetSubtype="0" accel="50000" decel="50000" fill="hold" nodeType="withEffect">
                                  <p:stCondLst>
                                    <p:cond delay="500"/>
                                  </p:stCondLst>
                                  <p:childTnLst>
                                    <p:animMotion origin="layout" path="M -0.27257 0.03125 C -0.34601 -0.00301 -0.60764 -0.10926 -0.71389 -0.17524 C -0.81944 -0.24098 -0.84167 -0.35 -0.90885 -0.3632 C -0.97726 -0.37686 -1.07795 -0.27871 -1.12309 -0.25695 " pathEditMode="relative" rAng="1209951300" ptsTypes="aaaa">
                                      <p:cBhvr>
                                        <p:cTn id="9" dur="2000" fill="hold"/>
                                        <p:tgtEl>
                                          <p:spTgt spid="74"/>
                                        </p:tgtEl>
                                        <p:attrNameLst>
                                          <p:attrName>ppt_x</p:attrName>
                                          <p:attrName>ppt_y</p:attrName>
                                        </p:attrNameLst>
                                      </p:cBhvr>
                                      <p:rCtr x="-41800" y="-16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封面">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8475"/>
          <a:stretch>
            <a:fillRect/>
          </a:stretch>
        </p:blipFill>
        <p:spPr>
          <a:xfrm>
            <a:off x="4659060" y="390508"/>
            <a:ext cx="7705266" cy="6467492"/>
          </a:xfrm>
          <a:prstGeom prst="rect">
            <a:avLst/>
          </a:prstGeom>
        </p:spPr>
      </p:pic>
      <p:grpSp>
        <p:nvGrpSpPr>
          <p:cNvPr id="9" name="组合 8"/>
          <p:cNvGrpSpPr/>
          <p:nvPr userDrawn="1"/>
        </p:nvGrpSpPr>
        <p:grpSpPr>
          <a:xfrm>
            <a:off x="5759485" y="1"/>
            <a:ext cx="6432515" cy="6858000"/>
            <a:chOff x="5183286" y="1"/>
            <a:chExt cx="7008715" cy="6858000"/>
          </a:xfrm>
        </p:grpSpPr>
        <p:sp>
          <p:nvSpPr>
            <p:cNvPr id="10" name="任意多边形: 形状 9"/>
            <p:cNvSpPr/>
            <p:nvPr/>
          </p:nvSpPr>
          <p:spPr>
            <a:xfrm>
              <a:off x="5183286" y="1"/>
              <a:ext cx="7008715" cy="4567513"/>
            </a:xfrm>
            <a:custGeom>
              <a:avLst/>
              <a:gdLst>
                <a:gd name="connsiteX0" fmla="*/ 3512931 w 7008715"/>
                <a:gd name="connsiteY0" fmla="*/ 0 h 4567513"/>
                <a:gd name="connsiteX1" fmla="*/ 7008715 w 7008715"/>
                <a:gd name="connsiteY1" fmla="*/ 0 h 4567513"/>
                <a:gd name="connsiteX2" fmla="*/ 7008715 w 7008715"/>
                <a:gd name="connsiteY2" fmla="*/ 1718475 h 4567513"/>
                <a:gd name="connsiteX3" fmla="*/ 6993253 w 7008715"/>
                <a:gd name="connsiteY3" fmla="*/ 1726466 h 4567513"/>
                <a:gd name="connsiteX4" fmla="*/ 1758713 w 7008715"/>
                <a:gd name="connsiteY4" fmla="*/ 4239121 h 4567513"/>
                <a:gd name="connsiteX5" fmla="*/ 2737919 w 7008715"/>
                <a:gd name="connsiteY5" fmla="*/ 4453320 h 4567513"/>
                <a:gd name="connsiteX6" fmla="*/ 1077527 w 7008715"/>
                <a:gd name="connsiteY6" fmla="*/ 4367640 h 4567513"/>
                <a:gd name="connsiteX7" fmla="*/ 98321 w 7008715"/>
                <a:gd name="connsiteY7" fmla="*/ 2782567 h 4567513"/>
                <a:gd name="connsiteX8" fmla="*/ 98321 w 7008715"/>
                <a:gd name="connsiteY8" fmla="*/ 2268489 h 4567513"/>
                <a:gd name="connsiteX9" fmla="*/ 3327304 w 7008715"/>
                <a:gd name="connsiteY9" fmla="*/ 131854 h 4567513"/>
                <a:gd name="connsiteX10" fmla="*/ 3512931 w 7008715"/>
                <a:gd name="connsiteY10" fmla="*/ 0 h 456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8715" h="4567513">
                  <a:moveTo>
                    <a:pt x="3512931" y="0"/>
                  </a:moveTo>
                  <a:lnTo>
                    <a:pt x="7008715" y="0"/>
                  </a:lnTo>
                  <a:lnTo>
                    <a:pt x="7008715" y="1718475"/>
                  </a:lnTo>
                  <a:lnTo>
                    <a:pt x="6993253" y="1726466"/>
                  </a:lnTo>
                  <a:cubicBezTo>
                    <a:pt x="5772657" y="2350822"/>
                    <a:pt x="1907723" y="4164151"/>
                    <a:pt x="1758713" y="4239121"/>
                  </a:cubicBezTo>
                  <a:cubicBezTo>
                    <a:pt x="1418120" y="4453320"/>
                    <a:pt x="2737919" y="4453320"/>
                    <a:pt x="2737919" y="4453320"/>
                  </a:cubicBezTo>
                  <a:cubicBezTo>
                    <a:pt x="1290397" y="4753198"/>
                    <a:pt x="1077527" y="4367640"/>
                    <a:pt x="1077527" y="4367640"/>
                  </a:cubicBezTo>
                  <a:cubicBezTo>
                    <a:pt x="1077527" y="4367640"/>
                    <a:pt x="183470" y="2911086"/>
                    <a:pt x="98321" y="2782567"/>
                  </a:cubicBezTo>
                  <a:cubicBezTo>
                    <a:pt x="13173" y="2654047"/>
                    <a:pt x="-71975" y="2397009"/>
                    <a:pt x="98321" y="2268489"/>
                  </a:cubicBezTo>
                  <a:cubicBezTo>
                    <a:pt x="1396833" y="1454533"/>
                    <a:pt x="2461186" y="742321"/>
                    <a:pt x="3327304" y="131854"/>
                  </a:cubicBezTo>
                  <a:lnTo>
                    <a:pt x="3512931" y="0"/>
                  </a:lnTo>
                  <a:close/>
                </a:path>
              </a:pathLst>
            </a:cu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10"/>
            <p:cNvSpPr/>
            <p:nvPr/>
          </p:nvSpPr>
          <p:spPr>
            <a:xfrm>
              <a:off x="7012774" y="2844808"/>
              <a:ext cx="5179227" cy="4013193"/>
            </a:xfrm>
            <a:custGeom>
              <a:avLst/>
              <a:gdLst>
                <a:gd name="connsiteX0" fmla="*/ 4074350 w 5179227"/>
                <a:gd name="connsiteY0" fmla="*/ 3 h 4013193"/>
                <a:gd name="connsiteX1" fmla="*/ 5159191 w 5179227"/>
                <a:gd name="connsiteY1" fmla="*/ 662803 h 4013193"/>
                <a:gd name="connsiteX2" fmla="*/ 5179227 w 5179227"/>
                <a:gd name="connsiteY2" fmla="*/ 793125 h 4013193"/>
                <a:gd name="connsiteX3" fmla="*/ 5179227 w 5179227"/>
                <a:gd name="connsiteY3" fmla="*/ 1717072 h 4013193"/>
                <a:gd name="connsiteX4" fmla="*/ 5156428 w 5179227"/>
                <a:gd name="connsiteY4" fmla="*/ 1748736 h 4013193"/>
                <a:gd name="connsiteX5" fmla="*/ 4952539 w 5179227"/>
                <a:gd name="connsiteY5" fmla="*/ 1899515 h 4013193"/>
                <a:gd name="connsiteX6" fmla="*/ 1842103 w 5179227"/>
                <a:gd name="connsiteY6" fmla="*/ 3143275 h 4013193"/>
                <a:gd name="connsiteX7" fmla="*/ 1939023 w 5179227"/>
                <a:gd name="connsiteY7" fmla="*/ 3965534 h 4013193"/>
                <a:gd name="connsiteX8" fmla="*/ 1944641 w 5179227"/>
                <a:gd name="connsiteY8" fmla="*/ 4013193 h 4013193"/>
                <a:gd name="connsiteX9" fmla="*/ 1019104 w 5179227"/>
                <a:gd name="connsiteY9" fmla="*/ 4013193 h 4013193"/>
                <a:gd name="connsiteX10" fmla="*/ 944709 w 5179227"/>
                <a:gd name="connsiteY10" fmla="*/ 3902783 h 4013193"/>
                <a:gd name="connsiteX11" fmla="*/ 95146 w 5179227"/>
                <a:gd name="connsiteY11" fmla="*/ 2628616 h 4013193"/>
                <a:gd name="connsiteX12" fmla="*/ 137755 w 5179227"/>
                <a:gd name="connsiteY12" fmla="*/ 2242621 h 4013193"/>
                <a:gd name="connsiteX13" fmla="*/ 4356017 w 5179227"/>
                <a:gd name="connsiteY13" fmla="*/ 355537 h 4013193"/>
                <a:gd name="connsiteX14" fmla="*/ 3674277 w 5179227"/>
                <a:gd name="connsiteY14" fmla="*/ 12431 h 4013193"/>
                <a:gd name="connsiteX15" fmla="*/ 4074350 w 5179227"/>
                <a:gd name="connsiteY15" fmla="*/ 3 h 401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9227" h="4013193">
                  <a:moveTo>
                    <a:pt x="4074350" y="3"/>
                  </a:moveTo>
                  <a:cubicBezTo>
                    <a:pt x="4868227" y="-753"/>
                    <a:pt x="5071826" y="182146"/>
                    <a:pt x="5159191" y="662803"/>
                  </a:cubicBezTo>
                  <a:lnTo>
                    <a:pt x="5179227" y="793125"/>
                  </a:lnTo>
                  <a:lnTo>
                    <a:pt x="5179227" y="1717072"/>
                  </a:lnTo>
                  <a:lnTo>
                    <a:pt x="5156428" y="1748736"/>
                  </a:lnTo>
                  <a:cubicBezTo>
                    <a:pt x="5069047" y="1849255"/>
                    <a:pt x="4952539" y="1899515"/>
                    <a:pt x="4952539" y="1899515"/>
                  </a:cubicBezTo>
                  <a:cubicBezTo>
                    <a:pt x="4952539" y="1899515"/>
                    <a:pt x="4952539" y="1899515"/>
                    <a:pt x="1842103" y="3143275"/>
                  </a:cubicBezTo>
                  <a:cubicBezTo>
                    <a:pt x="1842103" y="3143275"/>
                    <a:pt x="1842103" y="3143275"/>
                    <a:pt x="1939023" y="3965534"/>
                  </a:cubicBezTo>
                  <a:lnTo>
                    <a:pt x="1944641" y="4013193"/>
                  </a:lnTo>
                  <a:lnTo>
                    <a:pt x="1019104" y="4013193"/>
                  </a:lnTo>
                  <a:lnTo>
                    <a:pt x="944709" y="3902783"/>
                  </a:lnTo>
                  <a:cubicBezTo>
                    <a:pt x="507585" y="3253679"/>
                    <a:pt x="113788" y="2666143"/>
                    <a:pt x="95146" y="2628616"/>
                  </a:cubicBezTo>
                  <a:cubicBezTo>
                    <a:pt x="52537" y="2542839"/>
                    <a:pt x="-117898" y="2371286"/>
                    <a:pt x="137755" y="2242621"/>
                  </a:cubicBezTo>
                  <a:cubicBezTo>
                    <a:pt x="521233" y="2028180"/>
                    <a:pt x="4057756" y="484202"/>
                    <a:pt x="4356017" y="355537"/>
                  </a:cubicBezTo>
                  <a:cubicBezTo>
                    <a:pt x="4824713" y="98207"/>
                    <a:pt x="3674277" y="12431"/>
                    <a:pt x="3674277" y="12431"/>
                  </a:cubicBezTo>
                  <a:cubicBezTo>
                    <a:pt x="3822076" y="4389"/>
                    <a:pt x="3954895" y="117"/>
                    <a:pt x="4074350" y="3"/>
                  </a:cubicBezTo>
                  <a:close/>
                </a:path>
              </a:pathLst>
            </a:custGeom>
            <a:gradFill>
              <a:gsLst>
                <a:gs pos="0">
                  <a:srgbClr val="006DFE"/>
                </a:gs>
                <a:gs pos="35000">
                  <a:srgbClr val="005EDD"/>
                </a:gs>
                <a:gs pos="57000">
                  <a:srgbClr val="0054C5">
                    <a:alpha val="50000"/>
                  </a:srgbClr>
                </a:gs>
                <a:gs pos="96000">
                  <a:srgbClr val="004098">
                    <a:alpha val="17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sp>
        <p:nvSpPr>
          <p:cNvPr id="12" name="任意多边形: 形状 11"/>
          <p:cNvSpPr/>
          <p:nvPr userDrawn="1"/>
        </p:nvSpPr>
        <p:spPr>
          <a:xfrm>
            <a:off x="1" y="0"/>
            <a:ext cx="4393365" cy="2562966"/>
          </a:xfrm>
          <a:custGeom>
            <a:avLst/>
            <a:gdLst>
              <a:gd name="connsiteX0" fmla="*/ 0 w 4393365"/>
              <a:gd name="connsiteY0" fmla="*/ 0 h 2562966"/>
              <a:gd name="connsiteX1" fmla="*/ 4373283 w 4393365"/>
              <a:gd name="connsiteY1" fmla="*/ 0 h 2562966"/>
              <a:gd name="connsiteX2" fmla="*/ 4390155 w 4393365"/>
              <a:gd name="connsiteY2" fmla="*/ 162023 h 2562966"/>
              <a:gd name="connsiteX3" fmla="*/ 2461195 w 4393365"/>
              <a:gd name="connsiteY3" fmla="*/ 2535554 h 2562966"/>
              <a:gd name="connsiteX4" fmla="*/ 60909 w 4393365"/>
              <a:gd name="connsiteY4" fmla="*/ 1285707 h 2562966"/>
              <a:gd name="connsiteX5" fmla="*/ 0 w 4393365"/>
              <a:gd name="connsiteY5" fmla="*/ 1143976 h 2562966"/>
              <a:gd name="connsiteX6" fmla="*/ 0 w 4393365"/>
              <a:gd name="connsiteY6" fmla="*/ 0 h 256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365" h="2562966">
                <a:moveTo>
                  <a:pt x="0" y="0"/>
                </a:moveTo>
                <a:lnTo>
                  <a:pt x="4373283" y="0"/>
                </a:lnTo>
                <a:lnTo>
                  <a:pt x="4390155" y="162023"/>
                </a:lnTo>
                <a:cubicBezTo>
                  <a:pt x="4451445" y="1317250"/>
                  <a:pt x="3628940" y="2354031"/>
                  <a:pt x="2461195" y="2535554"/>
                </a:cubicBezTo>
                <a:cubicBezTo>
                  <a:pt x="1449151" y="2692875"/>
                  <a:pt x="489176" y="2159399"/>
                  <a:pt x="60909" y="1285707"/>
                </a:cubicBezTo>
                <a:lnTo>
                  <a:pt x="0" y="1143976"/>
                </a:lnTo>
                <a:lnTo>
                  <a:pt x="0" y="0"/>
                </a:lnTo>
                <a:close/>
              </a:path>
            </a:pathLst>
          </a:custGeom>
          <a:gradFill>
            <a:gsLst>
              <a:gs pos="0">
                <a:srgbClr val="006DFE">
                  <a:alpha val="84000"/>
                </a:srgbClr>
              </a:gs>
              <a:gs pos="77000">
                <a:srgbClr val="0054C5">
                  <a:alpha val="0"/>
                </a:srgbClr>
              </a:gs>
              <a:gs pos="100000">
                <a:srgbClr val="004098">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p:cNvSpPr/>
          <p:nvPr userDrawn="1"/>
        </p:nvSpPr>
        <p:spPr>
          <a:xfrm>
            <a:off x="1" y="1230068"/>
            <a:ext cx="4054555" cy="5627932"/>
          </a:xfrm>
          <a:custGeom>
            <a:avLst/>
            <a:gdLst>
              <a:gd name="connsiteX0" fmla="*/ 967811 w 4054555"/>
              <a:gd name="connsiteY0" fmla="*/ 63 h 5627932"/>
              <a:gd name="connsiteX1" fmla="*/ 1585515 w 4054555"/>
              <a:gd name="connsiteY1" fmla="*/ 58903 h 5627932"/>
              <a:gd name="connsiteX2" fmla="*/ 3995653 w 4054555"/>
              <a:gd name="connsiteY2" fmla="*/ 3658825 h 5627932"/>
              <a:gd name="connsiteX3" fmla="*/ 2694848 w 4054555"/>
              <a:gd name="connsiteY3" fmla="*/ 5609462 h 5627932"/>
              <a:gd name="connsiteX4" fmla="*/ 2664192 w 4054555"/>
              <a:gd name="connsiteY4" fmla="*/ 5627932 h 5627932"/>
              <a:gd name="connsiteX5" fmla="*/ 0 w 4054555"/>
              <a:gd name="connsiteY5" fmla="*/ 5627932 h 5627932"/>
              <a:gd name="connsiteX6" fmla="*/ 0 w 4054555"/>
              <a:gd name="connsiteY6" fmla="*/ 167770 h 5627932"/>
              <a:gd name="connsiteX7" fmla="*/ 81340 w 4054555"/>
              <a:gd name="connsiteY7" fmla="*/ 138033 h 5627932"/>
              <a:gd name="connsiteX8" fmla="*/ 967811 w 4054555"/>
              <a:gd name="connsiteY8" fmla="*/ 63 h 562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4555" h="5627932">
                <a:moveTo>
                  <a:pt x="967811" y="63"/>
                </a:moveTo>
                <a:cubicBezTo>
                  <a:pt x="1171356" y="-1240"/>
                  <a:pt x="1378061" y="17835"/>
                  <a:pt x="1585515" y="58903"/>
                </a:cubicBezTo>
                <a:cubicBezTo>
                  <a:pt x="3245147" y="387453"/>
                  <a:pt x="4324203" y="1999194"/>
                  <a:pt x="3995653" y="3658825"/>
                </a:cubicBezTo>
                <a:cubicBezTo>
                  <a:pt x="3831378" y="4488641"/>
                  <a:pt x="3346306" y="5173313"/>
                  <a:pt x="2694848" y="5609462"/>
                </a:cubicBezTo>
                <a:lnTo>
                  <a:pt x="2664192" y="5627932"/>
                </a:lnTo>
                <a:lnTo>
                  <a:pt x="0" y="5627932"/>
                </a:lnTo>
                <a:lnTo>
                  <a:pt x="0" y="167770"/>
                </a:lnTo>
                <a:lnTo>
                  <a:pt x="81340" y="138033"/>
                </a:lnTo>
                <a:cubicBezTo>
                  <a:pt x="364289" y="49826"/>
                  <a:pt x="662494" y="2019"/>
                  <a:pt x="967811" y="63"/>
                </a:cubicBezTo>
                <a:close/>
              </a:path>
            </a:pathLst>
          </a:custGeom>
          <a:gradFill>
            <a:gsLst>
              <a:gs pos="0">
                <a:srgbClr val="006DFE"/>
              </a:gs>
              <a:gs pos="81000">
                <a:srgbClr val="0054C5">
                  <a:alpha val="0"/>
                </a:srgbClr>
              </a:gs>
              <a:gs pos="100000">
                <a:srgbClr val="004098">
                  <a:alpha val="0"/>
                </a:srgbClr>
              </a:gs>
            </a:gsLst>
            <a:lin ang="10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p:cNvSpPr/>
          <p:nvPr userDrawn="1"/>
        </p:nvSpPr>
        <p:spPr>
          <a:xfrm>
            <a:off x="0" y="2414402"/>
            <a:ext cx="4259641" cy="1892300"/>
          </a:xfrm>
          <a:custGeom>
            <a:avLst/>
            <a:gdLst>
              <a:gd name="connsiteX0" fmla="*/ 0 w 4259641"/>
              <a:gd name="connsiteY0" fmla="*/ 0 h 1892300"/>
              <a:gd name="connsiteX1" fmla="*/ 3313491 w 4259641"/>
              <a:gd name="connsiteY1" fmla="*/ 0 h 1892300"/>
              <a:gd name="connsiteX2" fmla="*/ 4259641 w 4259641"/>
              <a:gd name="connsiteY2" fmla="*/ 946150 h 1892300"/>
              <a:gd name="connsiteX3" fmla="*/ 3313491 w 4259641"/>
              <a:gd name="connsiteY3" fmla="*/ 1892300 h 1892300"/>
              <a:gd name="connsiteX4" fmla="*/ 0 w 4259641"/>
              <a:gd name="connsiteY4" fmla="*/ 1892300 h 189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641" h="1892300">
                <a:moveTo>
                  <a:pt x="0" y="0"/>
                </a:moveTo>
                <a:lnTo>
                  <a:pt x="3313491" y="0"/>
                </a:lnTo>
                <a:cubicBezTo>
                  <a:pt x="3836035" y="0"/>
                  <a:pt x="4259641" y="423606"/>
                  <a:pt x="4259641" y="946150"/>
                </a:cubicBezTo>
                <a:cubicBezTo>
                  <a:pt x="4259641" y="1468694"/>
                  <a:pt x="3836035" y="1892300"/>
                  <a:pt x="3313491" y="1892300"/>
                </a:cubicBezTo>
                <a:lnTo>
                  <a:pt x="0" y="1892300"/>
                </a:lnTo>
                <a:close/>
              </a:path>
            </a:pathLst>
          </a:custGeom>
          <a:gradFill>
            <a:gsLst>
              <a:gs pos="0">
                <a:schemeClr val="bg1"/>
              </a:gs>
              <a:gs pos="64000">
                <a:schemeClr val="bg1"/>
              </a:gs>
              <a:gs pos="100000">
                <a:srgbClr val="9BC6FF"/>
              </a:gs>
            </a:gsLst>
            <a:lin ang="10800000" scaled="0"/>
          </a:gradFill>
          <a:ln>
            <a:noFill/>
          </a:ln>
          <a:effectLst>
            <a:outerShdw blurRad="393700" dist="38100" dir="10920000" algn="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15" name="Group 4"/>
          <p:cNvGrpSpPr>
            <a:grpSpLocks noChangeAspect="1"/>
          </p:cNvGrpSpPr>
          <p:nvPr userDrawn="1"/>
        </p:nvGrpSpPr>
        <p:grpSpPr bwMode="auto">
          <a:xfrm>
            <a:off x="973878" y="2806449"/>
            <a:ext cx="2329889" cy="1077069"/>
            <a:chOff x="3113" y="1825"/>
            <a:chExt cx="1445" cy="668"/>
          </a:xfrm>
        </p:grpSpPr>
        <p:sp>
          <p:nvSpPr>
            <p:cNvPr id="16" name="Freeform 5"/>
            <p:cNvSpPr/>
            <p:nvPr/>
          </p:nvSpPr>
          <p:spPr bwMode="auto">
            <a:xfrm>
              <a:off x="4347" y="2046"/>
              <a:ext cx="206" cy="74"/>
            </a:xfrm>
            <a:custGeom>
              <a:avLst/>
              <a:gdLst>
                <a:gd name="T0" fmla="*/ 15 w 87"/>
                <a:gd name="T1" fmla="*/ 17 h 31"/>
                <a:gd name="T2" fmla="*/ 72 w 87"/>
                <a:gd name="T3" fmla="*/ 17 h 31"/>
                <a:gd name="T4" fmla="*/ 72 w 87"/>
                <a:gd name="T5" fmla="*/ 26 h 31"/>
                <a:gd name="T6" fmla="*/ 87 w 87"/>
                <a:gd name="T7" fmla="*/ 22 h 31"/>
                <a:gd name="T8" fmla="*/ 87 w 87"/>
                <a:gd name="T9" fmla="*/ 6 h 31"/>
                <a:gd name="T10" fmla="*/ 54 w 87"/>
                <a:gd name="T11" fmla="*/ 6 h 31"/>
                <a:gd name="T12" fmla="*/ 53 w 87"/>
                <a:gd name="T13" fmla="*/ 4 h 31"/>
                <a:gd name="T14" fmla="*/ 50 w 87"/>
                <a:gd name="T15" fmla="*/ 1 h 31"/>
                <a:gd name="T16" fmla="*/ 44 w 87"/>
                <a:gd name="T17" fmla="*/ 0 h 31"/>
                <a:gd name="T18" fmla="*/ 39 w 87"/>
                <a:gd name="T19" fmla="*/ 1 h 31"/>
                <a:gd name="T20" fmla="*/ 35 w 87"/>
                <a:gd name="T21" fmla="*/ 6 h 31"/>
                <a:gd name="T22" fmla="*/ 0 w 87"/>
                <a:gd name="T23" fmla="*/ 6 h 31"/>
                <a:gd name="T24" fmla="*/ 0 w 87"/>
                <a:gd name="T25" fmla="*/ 31 h 31"/>
                <a:gd name="T26" fmla="*/ 15 w 87"/>
                <a:gd name="T27" fmla="*/ 22 h 31"/>
                <a:gd name="T28" fmla="*/ 15 w 87"/>
                <a:gd name="T29"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31">
                  <a:moveTo>
                    <a:pt x="15" y="17"/>
                  </a:moveTo>
                  <a:cubicBezTo>
                    <a:pt x="72" y="17"/>
                    <a:pt x="72" y="17"/>
                    <a:pt x="72" y="17"/>
                  </a:cubicBezTo>
                  <a:cubicBezTo>
                    <a:pt x="72" y="26"/>
                    <a:pt x="72" y="26"/>
                    <a:pt x="72" y="26"/>
                  </a:cubicBezTo>
                  <a:cubicBezTo>
                    <a:pt x="87" y="22"/>
                    <a:pt x="87" y="22"/>
                    <a:pt x="87" y="22"/>
                  </a:cubicBezTo>
                  <a:cubicBezTo>
                    <a:pt x="87" y="6"/>
                    <a:pt x="87" y="6"/>
                    <a:pt x="87" y="6"/>
                  </a:cubicBezTo>
                  <a:cubicBezTo>
                    <a:pt x="54" y="6"/>
                    <a:pt x="54" y="6"/>
                    <a:pt x="54" y="6"/>
                  </a:cubicBezTo>
                  <a:cubicBezTo>
                    <a:pt x="53" y="4"/>
                    <a:pt x="53" y="4"/>
                    <a:pt x="53" y="4"/>
                  </a:cubicBezTo>
                  <a:cubicBezTo>
                    <a:pt x="52" y="3"/>
                    <a:pt x="51" y="2"/>
                    <a:pt x="50" y="1"/>
                  </a:cubicBezTo>
                  <a:cubicBezTo>
                    <a:pt x="48" y="0"/>
                    <a:pt x="46" y="0"/>
                    <a:pt x="44" y="0"/>
                  </a:cubicBezTo>
                  <a:cubicBezTo>
                    <a:pt x="42" y="0"/>
                    <a:pt x="41" y="0"/>
                    <a:pt x="39" y="1"/>
                  </a:cubicBezTo>
                  <a:cubicBezTo>
                    <a:pt x="38" y="2"/>
                    <a:pt x="36" y="3"/>
                    <a:pt x="35" y="6"/>
                  </a:cubicBezTo>
                  <a:cubicBezTo>
                    <a:pt x="0" y="6"/>
                    <a:pt x="0" y="6"/>
                    <a:pt x="0" y="6"/>
                  </a:cubicBezTo>
                  <a:cubicBezTo>
                    <a:pt x="0" y="31"/>
                    <a:pt x="0" y="31"/>
                    <a:pt x="0" y="31"/>
                  </a:cubicBezTo>
                  <a:cubicBezTo>
                    <a:pt x="15" y="22"/>
                    <a:pt x="15" y="22"/>
                    <a:pt x="15" y="22"/>
                  </a:cubicBezTo>
                  <a:lnTo>
                    <a:pt x="15" y="17"/>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6"/>
            <p:cNvSpPr/>
            <p:nvPr/>
          </p:nvSpPr>
          <p:spPr bwMode="auto">
            <a:xfrm>
              <a:off x="4463" y="2098"/>
              <a:ext cx="78" cy="55"/>
            </a:xfrm>
            <a:custGeom>
              <a:avLst/>
              <a:gdLst>
                <a:gd name="T0" fmla="*/ 0 w 78"/>
                <a:gd name="T1" fmla="*/ 0 h 55"/>
                <a:gd name="T2" fmla="*/ 40 w 78"/>
                <a:gd name="T3" fmla="*/ 55 h 55"/>
                <a:gd name="T4" fmla="*/ 78 w 78"/>
                <a:gd name="T5" fmla="*/ 55 h 55"/>
                <a:gd name="T6" fmla="*/ 38 w 78"/>
                <a:gd name="T7" fmla="*/ 0 h 55"/>
                <a:gd name="T8" fmla="*/ 0 w 78"/>
                <a:gd name="T9" fmla="*/ 0 h 55"/>
              </a:gdLst>
              <a:ahLst/>
              <a:cxnLst>
                <a:cxn ang="0">
                  <a:pos x="T0" y="T1"/>
                </a:cxn>
                <a:cxn ang="0">
                  <a:pos x="T2" y="T3"/>
                </a:cxn>
                <a:cxn ang="0">
                  <a:pos x="T4" y="T5"/>
                </a:cxn>
                <a:cxn ang="0">
                  <a:pos x="T6" y="T7"/>
                </a:cxn>
                <a:cxn ang="0">
                  <a:pos x="T8" y="T9"/>
                </a:cxn>
              </a:cxnLst>
              <a:rect l="0" t="0" r="r" b="b"/>
              <a:pathLst>
                <a:path w="78" h="55">
                  <a:moveTo>
                    <a:pt x="0" y="0"/>
                  </a:moveTo>
                  <a:lnTo>
                    <a:pt x="40" y="55"/>
                  </a:lnTo>
                  <a:lnTo>
                    <a:pt x="78" y="55"/>
                  </a:lnTo>
                  <a:lnTo>
                    <a:pt x="38" y="0"/>
                  </a:lnTo>
                  <a:lnTo>
                    <a:pt x="0" y="0"/>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7"/>
            <p:cNvSpPr>
              <a:spLocks noEditPoints="1"/>
            </p:cNvSpPr>
            <p:nvPr/>
          </p:nvSpPr>
          <p:spPr bwMode="auto">
            <a:xfrm>
              <a:off x="4054" y="2053"/>
              <a:ext cx="504" cy="231"/>
            </a:xfrm>
            <a:custGeom>
              <a:avLst/>
              <a:gdLst>
                <a:gd name="T0" fmla="*/ 140 w 504"/>
                <a:gd name="T1" fmla="*/ 143 h 231"/>
                <a:gd name="T2" fmla="*/ 140 w 504"/>
                <a:gd name="T3" fmla="*/ 162 h 231"/>
                <a:gd name="T4" fmla="*/ 64 w 504"/>
                <a:gd name="T5" fmla="*/ 162 h 231"/>
                <a:gd name="T6" fmla="*/ 43 w 504"/>
                <a:gd name="T7" fmla="*/ 185 h 231"/>
                <a:gd name="T8" fmla="*/ 140 w 504"/>
                <a:gd name="T9" fmla="*/ 185 h 231"/>
                <a:gd name="T10" fmla="*/ 140 w 504"/>
                <a:gd name="T11" fmla="*/ 209 h 231"/>
                <a:gd name="T12" fmla="*/ 17 w 504"/>
                <a:gd name="T13" fmla="*/ 209 h 231"/>
                <a:gd name="T14" fmla="*/ 17 w 504"/>
                <a:gd name="T15" fmla="*/ 231 h 231"/>
                <a:gd name="T16" fmla="*/ 504 w 504"/>
                <a:gd name="T17" fmla="*/ 231 h 231"/>
                <a:gd name="T18" fmla="*/ 504 w 504"/>
                <a:gd name="T19" fmla="*/ 209 h 231"/>
                <a:gd name="T20" fmla="*/ 419 w 504"/>
                <a:gd name="T21" fmla="*/ 209 h 231"/>
                <a:gd name="T22" fmla="*/ 419 w 504"/>
                <a:gd name="T23" fmla="*/ 143 h 231"/>
                <a:gd name="T24" fmla="*/ 463 w 504"/>
                <a:gd name="T25" fmla="*/ 143 h 231"/>
                <a:gd name="T26" fmla="*/ 497 w 504"/>
                <a:gd name="T27" fmla="*/ 121 h 231"/>
                <a:gd name="T28" fmla="*/ 177 w 504"/>
                <a:gd name="T29" fmla="*/ 121 h 231"/>
                <a:gd name="T30" fmla="*/ 177 w 504"/>
                <a:gd name="T31" fmla="*/ 105 h 231"/>
                <a:gd name="T32" fmla="*/ 218 w 504"/>
                <a:gd name="T33" fmla="*/ 105 h 231"/>
                <a:gd name="T34" fmla="*/ 258 w 504"/>
                <a:gd name="T35" fmla="*/ 76 h 231"/>
                <a:gd name="T36" fmla="*/ 258 w 504"/>
                <a:gd name="T37" fmla="*/ 0 h 231"/>
                <a:gd name="T38" fmla="*/ 64 w 504"/>
                <a:gd name="T39" fmla="*/ 0 h 231"/>
                <a:gd name="T40" fmla="*/ 64 w 504"/>
                <a:gd name="T41" fmla="*/ 105 h 231"/>
                <a:gd name="T42" fmla="*/ 38 w 504"/>
                <a:gd name="T43" fmla="*/ 105 h 231"/>
                <a:gd name="T44" fmla="*/ 0 w 504"/>
                <a:gd name="T45" fmla="*/ 143 h 231"/>
                <a:gd name="T46" fmla="*/ 140 w 504"/>
                <a:gd name="T47" fmla="*/ 143 h 231"/>
                <a:gd name="T48" fmla="*/ 102 w 504"/>
                <a:gd name="T49" fmla="*/ 67 h 231"/>
                <a:gd name="T50" fmla="*/ 203 w 504"/>
                <a:gd name="T51" fmla="*/ 67 h 231"/>
                <a:gd name="T52" fmla="*/ 215 w 504"/>
                <a:gd name="T53" fmla="*/ 43 h 231"/>
                <a:gd name="T54" fmla="*/ 102 w 504"/>
                <a:gd name="T55" fmla="*/ 43 h 231"/>
                <a:gd name="T56" fmla="*/ 102 w 504"/>
                <a:gd name="T57" fmla="*/ 26 h 231"/>
                <a:gd name="T58" fmla="*/ 218 w 504"/>
                <a:gd name="T59" fmla="*/ 26 h 231"/>
                <a:gd name="T60" fmla="*/ 218 w 504"/>
                <a:gd name="T61" fmla="*/ 81 h 231"/>
                <a:gd name="T62" fmla="*/ 102 w 504"/>
                <a:gd name="T63" fmla="*/ 81 h 231"/>
                <a:gd name="T64" fmla="*/ 102 w 504"/>
                <a:gd name="T65" fmla="*/ 67 h 231"/>
                <a:gd name="T66" fmla="*/ 140 w 504"/>
                <a:gd name="T67" fmla="*/ 121 h 231"/>
                <a:gd name="T68" fmla="*/ 50 w 504"/>
                <a:gd name="T69" fmla="*/ 121 h 231"/>
                <a:gd name="T70" fmla="*/ 64 w 504"/>
                <a:gd name="T71" fmla="*/ 105 h 231"/>
                <a:gd name="T72" fmla="*/ 140 w 504"/>
                <a:gd name="T73" fmla="*/ 105 h 231"/>
                <a:gd name="T74" fmla="*/ 140 w 504"/>
                <a:gd name="T75" fmla="*/ 121 h 231"/>
                <a:gd name="T76" fmla="*/ 229 w 504"/>
                <a:gd name="T77" fmla="*/ 185 h 231"/>
                <a:gd name="T78" fmla="*/ 263 w 504"/>
                <a:gd name="T79" fmla="*/ 162 h 231"/>
                <a:gd name="T80" fmla="*/ 177 w 504"/>
                <a:gd name="T81" fmla="*/ 162 h 231"/>
                <a:gd name="T82" fmla="*/ 177 w 504"/>
                <a:gd name="T83" fmla="*/ 143 h 231"/>
                <a:gd name="T84" fmla="*/ 378 w 504"/>
                <a:gd name="T85" fmla="*/ 143 h 231"/>
                <a:gd name="T86" fmla="*/ 378 w 504"/>
                <a:gd name="T87" fmla="*/ 209 h 231"/>
                <a:gd name="T88" fmla="*/ 177 w 504"/>
                <a:gd name="T89" fmla="*/ 209 h 231"/>
                <a:gd name="T90" fmla="*/ 177 w 504"/>
                <a:gd name="T91" fmla="*/ 185 h 231"/>
                <a:gd name="T92" fmla="*/ 229 w 504"/>
                <a:gd name="T93" fmla="*/ 18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231">
                  <a:moveTo>
                    <a:pt x="140" y="143"/>
                  </a:moveTo>
                  <a:lnTo>
                    <a:pt x="140" y="162"/>
                  </a:lnTo>
                  <a:lnTo>
                    <a:pt x="64" y="162"/>
                  </a:lnTo>
                  <a:lnTo>
                    <a:pt x="43" y="185"/>
                  </a:lnTo>
                  <a:lnTo>
                    <a:pt x="140" y="185"/>
                  </a:lnTo>
                  <a:lnTo>
                    <a:pt x="140" y="209"/>
                  </a:lnTo>
                  <a:lnTo>
                    <a:pt x="17" y="209"/>
                  </a:lnTo>
                  <a:lnTo>
                    <a:pt x="17" y="231"/>
                  </a:lnTo>
                  <a:lnTo>
                    <a:pt x="504" y="231"/>
                  </a:lnTo>
                  <a:lnTo>
                    <a:pt x="504" y="209"/>
                  </a:lnTo>
                  <a:lnTo>
                    <a:pt x="419" y="209"/>
                  </a:lnTo>
                  <a:lnTo>
                    <a:pt x="419" y="143"/>
                  </a:lnTo>
                  <a:lnTo>
                    <a:pt x="463" y="143"/>
                  </a:lnTo>
                  <a:lnTo>
                    <a:pt x="497" y="121"/>
                  </a:lnTo>
                  <a:lnTo>
                    <a:pt x="177" y="121"/>
                  </a:lnTo>
                  <a:lnTo>
                    <a:pt x="177" y="105"/>
                  </a:lnTo>
                  <a:lnTo>
                    <a:pt x="218" y="105"/>
                  </a:lnTo>
                  <a:lnTo>
                    <a:pt x="258" y="76"/>
                  </a:lnTo>
                  <a:lnTo>
                    <a:pt x="258" y="0"/>
                  </a:lnTo>
                  <a:lnTo>
                    <a:pt x="64" y="0"/>
                  </a:lnTo>
                  <a:lnTo>
                    <a:pt x="64" y="105"/>
                  </a:lnTo>
                  <a:lnTo>
                    <a:pt x="38" y="105"/>
                  </a:lnTo>
                  <a:lnTo>
                    <a:pt x="0" y="143"/>
                  </a:lnTo>
                  <a:lnTo>
                    <a:pt x="140" y="143"/>
                  </a:lnTo>
                  <a:close/>
                  <a:moveTo>
                    <a:pt x="102" y="67"/>
                  </a:moveTo>
                  <a:lnTo>
                    <a:pt x="203" y="67"/>
                  </a:lnTo>
                  <a:lnTo>
                    <a:pt x="215" y="43"/>
                  </a:lnTo>
                  <a:lnTo>
                    <a:pt x="102" y="43"/>
                  </a:lnTo>
                  <a:lnTo>
                    <a:pt x="102" y="26"/>
                  </a:lnTo>
                  <a:lnTo>
                    <a:pt x="218" y="26"/>
                  </a:lnTo>
                  <a:lnTo>
                    <a:pt x="218" y="81"/>
                  </a:lnTo>
                  <a:lnTo>
                    <a:pt x="102" y="81"/>
                  </a:lnTo>
                  <a:lnTo>
                    <a:pt x="102" y="67"/>
                  </a:lnTo>
                  <a:close/>
                  <a:moveTo>
                    <a:pt x="140" y="121"/>
                  </a:moveTo>
                  <a:lnTo>
                    <a:pt x="50" y="121"/>
                  </a:lnTo>
                  <a:lnTo>
                    <a:pt x="64" y="105"/>
                  </a:lnTo>
                  <a:lnTo>
                    <a:pt x="140" y="105"/>
                  </a:lnTo>
                  <a:lnTo>
                    <a:pt x="140" y="121"/>
                  </a:lnTo>
                  <a:close/>
                  <a:moveTo>
                    <a:pt x="229" y="185"/>
                  </a:moveTo>
                  <a:lnTo>
                    <a:pt x="263" y="162"/>
                  </a:lnTo>
                  <a:lnTo>
                    <a:pt x="177" y="162"/>
                  </a:lnTo>
                  <a:lnTo>
                    <a:pt x="177" y="143"/>
                  </a:lnTo>
                  <a:lnTo>
                    <a:pt x="378" y="143"/>
                  </a:lnTo>
                  <a:lnTo>
                    <a:pt x="378" y="209"/>
                  </a:lnTo>
                  <a:lnTo>
                    <a:pt x="177" y="209"/>
                  </a:lnTo>
                  <a:lnTo>
                    <a:pt x="177" y="185"/>
                  </a:lnTo>
                  <a:lnTo>
                    <a:pt x="229" y="18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
            <p:cNvSpPr/>
            <p:nvPr/>
          </p:nvSpPr>
          <p:spPr bwMode="auto">
            <a:xfrm>
              <a:off x="4359" y="2098"/>
              <a:ext cx="78" cy="55"/>
            </a:xfrm>
            <a:custGeom>
              <a:avLst/>
              <a:gdLst>
                <a:gd name="T0" fmla="*/ 40 w 78"/>
                <a:gd name="T1" fmla="*/ 55 h 55"/>
                <a:gd name="T2" fmla="*/ 78 w 78"/>
                <a:gd name="T3" fmla="*/ 0 h 55"/>
                <a:gd name="T4" fmla="*/ 40 w 78"/>
                <a:gd name="T5" fmla="*/ 0 h 55"/>
                <a:gd name="T6" fmla="*/ 0 w 78"/>
                <a:gd name="T7" fmla="*/ 55 h 55"/>
                <a:gd name="T8" fmla="*/ 40 w 78"/>
                <a:gd name="T9" fmla="*/ 55 h 55"/>
              </a:gdLst>
              <a:ahLst/>
              <a:cxnLst>
                <a:cxn ang="0">
                  <a:pos x="T0" y="T1"/>
                </a:cxn>
                <a:cxn ang="0">
                  <a:pos x="T2" y="T3"/>
                </a:cxn>
                <a:cxn ang="0">
                  <a:pos x="T4" y="T5"/>
                </a:cxn>
                <a:cxn ang="0">
                  <a:pos x="T6" y="T7"/>
                </a:cxn>
                <a:cxn ang="0">
                  <a:pos x="T8" y="T9"/>
                </a:cxn>
              </a:cxnLst>
              <a:rect l="0" t="0" r="r" b="b"/>
              <a:pathLst>
                <a:path w="78" h="55">
                  <a:moveTo>
                    <a:pt x="40" y="55"/>
                  </a:moveTo>
                  <a:lnTo>
                    <a:pt x="78" y="0"/>
                  </a:lnTo>
                  <a:lnTo>
                    <a:pt x="40" y="0"/>
                  </a:lnTo>
                  <a:lnTo>
                    <a:pt x="0" y="55"/>
                  </a:lnTo>
                  <a:lnTo>
                    <a:pt x="40" y="55"/>
                  </a:lnTo>
                  <a:close/>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9"/>
            <p:cNvSpPr/>
            <p:nvPr/>
          </p:nvSpPr>
          <p:spPr bwMode="auto">
            <a:xfrm>
              <a:off x="3704" y="2060"/>
              <a:ext cx="26" cy="110"/>
            </a:xfrm>
            <a:custGeom>
              <a:avLst/>
              <a:gdLst>
                <a:gd name="T0" fmla="*/ 26 w 26"/>
                <a:gd name="T1" fmla="*/ 0 h 110"/>
                <a:gd name="T2" fmla="*/ 0 w 26"/>
                <a:gd name="T3" fmla="*/ 0 h 110"/>
                <a:gd name="T4" fmla="*/ 0 w 26"/>
                <a:gd name="T5" fmla="*/ 110 h 110"/>
                <a:gd name="T6" fmla="*/ 26 w 26"/>
                <a:gd name="T7" fmla="*/ 91 h 110"/>
                <a:gd name="T8" fmla="*/ 26 w 26"/>
                <a:gd name="T9" fmla="*/ 0 h 110"/>
              </a:gdLst>
              <a:ahLst/>
              <a:cxnLst>
                <a:cxn ang="0">
                  <a:pos x="T0" y="T1"/>
                </a:cxn>
                <a:cxn ang="0">
                  <a:pos x="T2" y="T3"/>
                </a:cxn>
                <a:cxn ang="0">
                  <a:pos x="T4" y="T5"/>
                </a:cxn>
                <a:cxn ang="0">
                  <a:pos x="T6" y="T7"/>
                </a:cxn>
                <a:cxn ang="0">
                  <a:pos x="T8" y="T9"/>
                </a:cxn>
              </a:cxnLst>
              <a:rect l="0" t="0" r="r" b="b"/>
              <a:pathLst>
                <a:path w="26" h="110">
                  <a:moveTo>
                    <a:pt x="26" y="0"/>
                  </a:moveTo>
                  <a:lnTo>
                    <a:pt x="0" y="0"/>
                  </a:lnTo>
                  <a:lnTo>
                    <a:pt x="0" y="110"/>
                  </a:lnTo>
                  <a:lnTo>
                    <a:pt x="26" y="91"/>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
            <p:cNvSpPr/>
            <p:nvPr/>
          </p:nvSpPr>
          <p:spPr bwMode="auto">
            <a:xfrm>
              <a:off x="3633" y="2060"/>
              <a:ext cx="26" cy="114"/>
            </a:xfrm>
            <a:custGeom>
              <a:avLst/>
              <a:gdLst>
                <a:gd name="T0" fmla="*/ 26 w 26"/>
                <a:gd name="T1" fmla="*/ 0 h 114"/>
                <a:gd name="T2" fmla="*/ 0 w 26"/>
                <a:gd name="T3" fmla="*/ 0 h 114"/>
                <a:gd name="T4" fmla="*/ 0 w 26"/>
                <a:gd name="T5" fmla="*/ 114 h 114"/>
                <a:gd name="T6" fmla="*/ 26 w 26"/>
                <a:gd name="T7" fmla="*/ 93 h 114"/>
                <a:gd name="T8" fmla="*/ 26 w 26"/>
                <a:gd name="T9" fmla="*/ 0 h 114"/>
              </a:gdLst>
              <a:ahLst/>
              <a:cxnLst>
                <a:cxn ang="0">
                  <a:pos x="T0" y="T1"/>
                </a:cxn>
                <a:cxn ang="0">
                  <a:pos x="T2" y="T3"/>
                </a:cxn>
                <a:cxn ang="0">
                  <a:pos x="T4" y="T5"/>
                </a:cxn>
                <a:cxn ang="0">
                  <a:pos x="T6" y="T7"/>
                </a:cxn>
                <a:cxn ang="0">
                  <a:pos x="T8" y="T9"/>
                </a:cxn>
              </a:cxnLst>
              <a:rect l="0" t="0" r="r" b="b"/>
              <a:pathLst>
                <a:path w="26" h="114">
                  <a:moveTo>
                    <a:pt x="26" y="0"/>
                  </a:moveTo>
                  <a:lnTo>
                    <a:pt x="0" y="0"/>
                  </a:lnTo>
                  <a:lnTo>
                    <a:pt x="0" y="114"/>
                  </a:lnTo>
                  <a:lnTo>
                    <a:pt x="26" y="93"/>
                  </a:lnTo>
                  <a:lnTo>
                    <a:pt x="26"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 name="T32" fmla="*/ 123 w 123"/>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lnTo>
                    <a:pt x="123" y="97"/>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2"/>
            <p:cNvSpPr/>
            <p:nvPr/>
          </p:nvSpPr>
          <p:spPr bwMode="auto">
            <a:xfrm>
              <a:off x="3737" y="2051"/>
              <a:ext cx="123" cy="97"/>
            </a:xfrm>
            <a:custGeom>
              <a:avLst/>
              <a:gdLst>
                <a:gd name="T0" fmla="*/ 123 w 123"/>
                <a:gd name="T1" fmla="*/ 97 h 97"/>
                <a:gd name="T2" fmla="*/ 83 w 123"/>
                <a:gd name="T3" fmla="*/ 64 h 97"/>
                <a:gd name="T4" fmla="*/ 118 w 123"/>
                <a:gd name="T5" fmla="*/ 33 h 97"/>
                <a:gd name="T6" fmla="*/ 118 w 123"/>
                <a:gd name="T7" fmla="*/ 7 h 97"/>
                <a:gd name="T8" fmla="*/ 52 w 123"/>
                <a:gd name="T9" fmla="*/ 7 h 97"/>
                <a:gd name="T10" fmla="*/ 57 w 123"/>
                <a:gd name="T11" fmla="*/ 0 h 97"/>
                <a:gd name="T12" fmla="*/ 24 w 123"/>
                <a:gd name="T13" fmla="*/ 0 h 97"/>
                <a:gd name="T14" fmla="*/ 0 w 123"/>
                <a:gd name="T15" fmla="*/ 38 h 97"/>
                <a:gd name="T16" fmla="*/ 36 w 123"/>
                <a:gd name="T17" fmla="*/ 38 h 97"/>
                <a:gd name="T18" fmla="*/ 40 w 123"/>
                <a:gd name="T19" fmla="*/ 31 h 97"/>
                <a:gd name="T20" fmla="*/ 76 w 123"/>
                <a:gd name="T21" fmla="*/ 31 h 97"/>
                <a:gd name="T22" fmla="*/ 59 w 123"/>
                <a:gd name="T23" fmla="*/ 47 h 97"/>
                <a:gd name="T24" fmla="*/ 55 w 123"/>
                <a:gd name="T25" fmla="*/ 43 h 97"/>
                <a:gd name="T26" fmla="*/ 12 w 123"/>
                <a:gd name="T27" fmla="*/ 43 h 97"/>
                <a:gd name="T28" fmla="*/ 38 w 123"/>
                <a:gd name="T29" fmla="*/ 64 h 97"/>
                <a:gd name="T30" fmla="*/ 3 w 123"/>
                <a:gd name="T3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97">
                  <a:moveTo>
                    <a:pt x="123" y="97"/>
                  </a:moveTo>
                  <a:lnTo>
                    <a:pt x="83" y="64"/>
                  </a:lnTo>
                  <a:lnTo>
                    <a:pt x="118" y="33"/>
                  </a:lnTo>
                  <a:lnTo>
                    <a:pt x="118" y="7"/>
                  </a:lnTo>
                  <a:lnTo>
                    <a:pt x="52" y="7"/>
                  </a:lnTo>
                  <a:lnTo>
                    <a:pt x="57" y="0"/>
                  </a:lnTo>
                  <a:lnTo>
                    <a:pt x="24" y="0"/>
                  </a:lnTo>
                  <a:lnTo>
                    <a:pt x="0" y="38"/>
                  </a:lnTo>
                  <a:lnTo>
                    <a:pt x="36" y="38"/>
                  </a:lnTo>
                  <a:lnTo>
                    <a:pt x="40" y="31"/>
                  </a:lnTo>
                  <a:lnTo>
                    <a:pt x="76" y="31"/>
                  </a:lnTo>
                  <a:lnTo>
                    <a:pt x="59" y="47"/>
                  </a:lnTo>
                  <a:lnTo>
                    <a:pt x="55" y="43"/>
                  </a:lnTo>
                  <a:lnTo>
                    <a:pt x="12" y="43"/>
                  </a:lnTo>
                  <a:lnTo>
                    <a:pt x="38" y="64"/>
                  </a:lnTo>
                  <a:lnTo>
                    <a:pt x="3" y="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3"/>
            <p:cNvSpPr/>
            <p:nvPr/>
          </p:nvSpPr>
          <p:spPr bwMode="auto">
            <a:xfrm>
              <a:off x="4023" y="2056"/>
              <a:ext cx="38" cy="118"/>
            </a:xfrm>
            <a:custGeom>
              <a:avLst/>
              <a:gdLst>
                <a:gd name="T0" fmla="*/ 38 w 38"/>
                <a:gd name="T1" fmla="*/ 0 h 118"/>
                <a:gd name="T2" fmla="*/ 0 w 38"/>
                <a:gd name="T3" fmla="*/ 0 h 118"/>
                <a:gd name="T4" fmla="*/ 0 w 38"/>
                <a:gd name="T5" fmla="*/ 118 h 118"/>
                <a:gd name="T6" fmla="*/ 38 w 38"/>
                <a:gd name="T7" fmla="*/ 78 h 118"/>
                <a:gd name="T8" fmla="*/ 38 w 38"/>
                <a:gd name="T9" fmla="*/ 0 h 118"/>
              </a:gdLst>
              <a:ahLst/>
              <a:cxnLst>
                <a:cxn ang="0">
                  <a:pos x="T0" y="T1"/>
                </a:cxn>
                <a:cxn ang="0">
                  <a:pos x="T2" y="T3"/>
                </a:cxn>
                <a:cxn ang="0">
                  <a:pos x="T4" y="T5"/>
                </a:cxn>
                <a:cxn ang="0">
                  <a:pos x="T6" y="T7"/>
                </a:cxn>
                <a:cxn ang="0">
                  <a:pos x="T8" y="T9"/>
                </a:cxn>
              </a:cxnLst>
              <a:rect l="0" t="0" r="r" b="b"/>
              <a:pathLst>
                <a:path w="38" h="118">
                  <a:moveTo>
                    <a:pt x="38" y="0"/>
                  </a:moveTo>
                  <a:lnTo>
                    <a:pt x="0" y="0"/>
                  </a:lnTo>
                  <a:lnTo>
                    <a:pt x="0" y="118"/>
                  </a:lnTo>
                  <a:lnTo>
                    <a:pt x="38" y="78"/>
                  </a:lnTo>
                  <a:lnTo>
                    <a:pt x="38" y="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3896" y="2056"/>
              <a:ext cx="37" cy="130"/>
            </a:xfrm>
            <a:custGeom>
              <a:avLst/>
              <a:gdLst>
                <a:gd name="T0" fmla="*/ 37 w 37"/>
                <a:gd name="T1" fmla="*/ 83 h 130"/>
                <a:gd name="T2" fmla="*/ 37 w 37"/>
                <a:gd name="T3" fmla="*/ 0 h 130"/>
                <a:gd name="T4" fmla="*/ 0 w 37"/>
                <a:gd name="T5" fmla="*/ 0 h 130"/>
                <a:gd name="T6" fmla="*/ 0 w 37"/>
                <a:gd name="T7" fmla="*/ 130 h 130"/>
                <a:gd name="T8" fmla="*/ 37 w 37"/>
                <a:gd name="T9" fmla="*/ 83 h 130"/>
              </a:gdLst>
              <a:ahLst/>
              <a:cxnLst>
                <a:cxn ang="0">
                  <a:pos x="T0" y="T1"/>
                </a:cxn>
                <a:cxn ang="0">
                  <a:pos x="T2" y="T3"/>
                </a:cxn>
                <a:cxn ang="0">
                  <a:pos x="T4" y="T5"/>
                </a:cxn>
                <a:cxn ang="0">
                  <a:pos x="T6" y="T7"/>
                </a:cxn>
                <a:cxn ang="0">
                  <a:pos x="T8" y="T9"/>
                </a:cxn>
              </a:cxnLst>
              <a:rect l="0" t="0" r="r" b="b"/>
              <a:pathLst>
                <a:path w="37" h="130">
                  <a:moveTo>
                    <a:pt x="37" y="83"/>
                  </a:moveTo>
                  <a:lnTo>
                    <a:pt x="37" y="0"/>
                  </a:lnTo>
                  <a:lnTo>
                    <a:pt x="0" y="0"/>
                  </a:lnTo>
                  <a:lnTo>
                    <a:pt x="0" y="130"/>
                  </a:lnTo>
                  <a:lnTo>
                    <a:pt x="37" y="8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5"/>
            <p:cNvSpPr/>
            <p:nvPr/>
          </p:nvSpPr>
          <p:spPr bwMode="auto">
            <a:xfrm>
              <a:off x="3633" y="2053"/>
              <a:ext cx="468" cy="285"/>
            </a:xfrm>
            <a:custGeom>
              <a:avLst/>
              <a:gdLst>
                <a:gd name="T0" fmla="*/ 433 w 468"/>
                <a:gd name="T1" fmla="*/ 209 h 285"/>
                <a:gd name="T2" fmla="*/ 364 w 468"/>
                <a:gd name="T3" fmla="*/ 105 h 285"/>
                <a:gd name="T4" fmla="*/ 364 w 468"/>
                <a:gd name="T5" fmla="*/ 0 h 285"/>
                <a:gd name="T6" fmla="*/ 326 w 468"/>
                <a:gd name="T7" fmla="*/ 0 h 285"/>
                <a:gd name="T8" fmla="*/ 326 w 468"/>
                <a:gd name="T9" fmla="*/ 105 h 285"/>
                <a:gd name="T10" fmla="*/ 267 w 468"/>
                <a:gd name="T11" fmla="*/ 193 h 285"/>
                <a:gd name="T12" fmla="*/ 182 w 468"/>
                <a:gd name="T13" fmla="*/ 193 h 285"/>
                <a:gd name="T14" fmla="*/ 182 w 468"/>
                <a:gd name="T15" fmla="*/ 176 h 285"/>
                <a:gd name="T16" fmla="*/ 215 w 468"/>
                <a:gd name="T17" fmla="*/ 176 h 285"/>
                <a:gd name="T18" fmla="*/ 225 w 468"/>
                <a:gd name="T19" fmla="*/ 150 h 285"/>
                <a:gd name="T20" fmla="*/ 182 w 468"/>
                <a:gd name="T21" fmla="*/ 150 h 285"/>
                <a:gd name="T22" fmla="*/ 182 w 468"/>
                <a:gd name="T23" fmla="*/ 133 h 285"/>
                <a:gd name="T24" fmla="*/ 215 w 468"/>
                <a:gd name="T25" fmla="*/ 133 h 285"/>
                <a:gd name="T26" fmla="*/ 227 w 468"/>
                <a:gd name="T27" fmla="*/ 109 h 285"/>
                <a:gd name="T28" fmla="*/ 182 w 468"/>
                <a:gd name="T29" fmla="*/ 109 h 285"/>
                <a:gd name="T30" fmla="*/ 182 w 468"/>
                <a:gd name="T31" fmla="*/ 90 h 285"/>
                <a:gd name="T32" fmla="*/ 152 w 468"/>
                <a:gd name="T33" fmla="*/ 90 h 285"/>
                <a:gd name="T34" fmla="*/ 152 w 468"/>
                <a:gd name="T35" fmla="*/ 109 h 285"/>
                <a:gd name="T36" fmla="*/ 109 w 468"/>
                <a:gd name="T37" fmla="*/ 109 h 285"/>
                <a:gd name="T38" fmla="*/ 109 w 468"/>
                <a:gd name="T39" fmla="*/ 133 h 285"/>
                <a:gd name="T40" fmla="*/ 152 w 468"/>
                <a:gd name="T41" fmla="*/ 133 h 285"/>
                <a:gd name="T42" fmla="*/ 152 w 468"/>
                <a:gd name="T43" fmla="*/ 150 h 285"/>
                <a:gd name="T44" fmla="*/ 109 w 468"/>
                <a:gd name="T45" fmla="*/ 150 h 285"/>
                <a:gd name="T46" fmla="*/ 109 w 468"/>
                <a:gd name="T47" fmla="*/ 176 h 285"/>
                <a:gd name="T48" fmla="*/ 152 w 468"/>
                <a:gd name="T49" fmla="*/ 176 h 285"/>
                <a:gd name="T50" fmla="*/ 152 w 468"/>
                <a:gd name="T51" fmla="*/ 193 h 285"/>
                <a:gd name="T52" fmla="*/ 81 w 468"/>
                <a:gd name="T53" fmla="*/ 193 h 285"/>
                <a:gd name="T54" fmla="*/ 62 w 468"/>
                <a:gd name="T55" fmla="*/ 109 h 285"/>
                <a:gd name="T56" fmla="*/ 62 w 468"/>
                <a:gd name="T57" fmla="*/ 0 h 285"/>
                <a:gd name="T58" fmla="*/ 33 w 468"/>
                <a:gd name="T59" fmla="*/ 0 h 285"/>
                <a:gd name="T60" fmla="*/ 33 w 468"/>
                <a:gd name="T61" fmla="*/ 109 h 285"/>
                <a:gd name="T62" fmla="*/ 0 w 468"/>
                <a:gd name="T63" fmla="*/ 223 h 285"/>
                <a:gd name="T64" fmla="*/ 31 w 468"/>
                <a:gd name="T65" fmla="*/ 223 h 285"/>
                <a:gd name="T66" fmla="*/ 45 w 468"/>
                <a:gd name="T67" fmla="*/ 159 h 285"/>
                <a:gd name="T68" fmla="*/ 57 w 468"/>
                <a:gd name="T69" fmla="*/ 219 h 285"/>
                <a:gd name="T70" fmla="*/ 152 w 468"/>
                <a:gd name="T71" fmla="*/ 219 h 285"/>
                <a:gd name="T72" fmla="*/ 152 w 468"/>
                <a:gd name="T73" fmla="*/ 285 h 285"/>
                <a:gd name="T74" fmla="*/ 182 w 468"/>
                <a:gd name="T75" fmla="*/ 231 h 285"/>
                <a:gd name="T76" fmla="*/ 182 w 468"/>
                <a:gd name="T77" fmla="*/ 219 h 285"/>
                <a:gd name="T78" fmla="*/ 293 w 468"/>
                <a:gd name="T79" fmla="*/ 219 h 285"/>
                <a:gd name="T80" fmla="*/ 345 w 468"/>
                <a:gd name="T81" fmla="*/ 138 h 285"/>
                <a:gd name="T82" fmla="*/ 405 w 468"/>
                <a:gd name="T83" fmla="*/ 231 h 285"/>
                <a:gd name="T84" fmla="*/ 447 w 468"/>
                <a:gd name="T85" fmla="*/ 231 h 285"/>
                <a:gd name="T86" fmla="*/ 468 w 468"/>
                <a:gd name="T87" fmla="*/ 209 h 285"/>
                <a:gd name="T88" fmla="*/ 433 w 468"/>
                <a:gd name="T89" fmla="*/ 20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8" h="285">
                  <a:moveTo>
                    <a:pt x="433" y="209"/>
                  </a:moveTo>
                  <a:lnTo>
                    <a:pt x="364" y="105"/>
                  </a:lnTo>
                  <a:lnTo>
                    <a:pt x="364" y="0"/>
                  </a:lnTo>
                  <a:lnTo>
                    <a:pt x="326" y="0"/>
                  </a:lnTo>
                  <a:lnTo>
                    <a:pt x="326" y="105"/>
                  </a:lnTo>
                  <a:lnTo>
                    <a:pt x="267" y="193"/>
                  </a:lnTo>
                  <a:lnTo>
                    <a:pt x="182" y="193"/>
                  </a:lnTo>
                  <a:lnTo>
                    <a:pt x="182" y="176"/>
                  </a:lnTo>
                  <a:lnTo>
                    <a:pt x="215" y="176"/>
                  </a:lnTo>
                  <a:lnTo>
                    <a:pt x="225" y="150"/>
                  </a:lnTo>
                  <a:lnTo>
                    <a:pt x="182" y="150"/>
                  </a:lnTo>
                  <a:lnTo>
                    <a:pt x="182" y="133"/>
                  </a:lnTo>
                  <a:lnTo>
                    <a:pt x="215" y="133"/>
                  </a:lnTo>
                  <a:lnTo>
                    <a:pt x="227" y="109"/>
                  </a:lnTo>
                  <a:lnTo>
                    <a:pt x="182" y="109"/>
                  </a:lnTo>
                  <a:lnTo>
                    <a:pt x="182" y="90"/>
                  </a:lnTo>
                  <a:lnTo>
                    <a:pt x="152" y="90"/>
                  </a:lnTo>
                  <a:lnTo>
                    <a:pt x="152" y="109"/>
                  </a:lnTo>
                  <a:lnTo>
                    <a:pt x="109" y="109"/>
                  </a:lnTo>
                  <a:lnTo>
                    <a:pt x="109" y="133"/>
                  </a:lnTo>
                  <a:lnTo>
                    <a:pt x="152" y="133"/>
                  </a:lnTo>
                  <a:lnTo>
                    <a:pt x="152" y="150"/>
                  </a:lnTo>
                  <a:lnTo>
                    <a:pt x="109" y="150"/>
                  </a:lnTo>
                  <a:lnTo>
                    <a:pt x="109" y="176"/>
                  </a:lnTo>
                  <a:lnTo>
                    <a:pt x="152" y="176"/>
                  </a:lnTo>
                  <a:lnTo>
                    <a:pt x="152" y="193"/>
                  </a:lnTo>
                  <a:lnTo>
                    <a:pt x="81" y="193"/>
                  </a:lnTo>
                  <a:lnTo>
                    <a:pt x="62" y="109"/>
                  </a:lnTo>
                  <a:lnTo>
                    <a:pt x="62" y="0"/>
                  </a:lnTo>
                  <a:lnTo>
                    <a:pt x="33" y="0"/>
                  </a:lnTo>
                  <a:lnTo>
                    <a:pt x="33" y="109"/>
                  </a:lnTo>
                  <a:lnTo>
                    <a:pt x="0" y="223"/>
                  </a:lnTo>
                  <a:lnTo>
                    <a:pt x="31" y="223"/>
                  </a:lnTo>
                  <a:lnTo>
                    <a:pt x="45" y="159"/>
                  </a:lnTo>
                  <a:lnTo>
                    <a:pt x="57" y="219"/>
                  </a:lnTo>
                  <a:lnTo>
                    <a:pt x="152" y="219"/>
                  </a:lnTo>
                  <a:lnTo>
                    <a:pt x="152" y="285"/>
                  </a:lnTo>
                  <a:lnTo>
                    <a:pt x="182" y="231"/>
                  </a:lnTo>
                  <a:lnTo>
                    <a:pt x="182" y="219"/>
                  </a:lnTo>
                  <a:lnTo>
                    <a:pt x="293" y="219"/>
                  </a:lnTo>
                  <a:lnTo>
                    <a:pt x="345" y="138"/>
                  </a:lnTo>
                  <a:lnTo>
                    <a:pt x="405" y="231"/>
                  </a:lnTo>
                  <a:lnTo>
                    <a:pt x="447" y="231"/>
                  </a:lnTo>
                  <a:lnTo>
                    <a:pt x="468" y="209"/>
                  </a:lnTo>
                  <a:lnTo>
                    <a:pt x="433" y="209"/>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7" name="Freeform 16"/>
            <p:cNvSpPr/>
            <p:nvPr/>
          </p:nvSpPr>
          <p:spPr bwMode="auto">
            <a:xfrm>
              <a:off x="3624" y="2345"/>
              <a:ext cx="54" cy="91"/>
            </a:xfrm>
            <a:custGeom>
              <a:avLst/>
              <a:gdLst>
                <a:gd name="T0" fmla="*/ 2 w 23"/>
                <a:gd name="T1" fmla="*/ 30 h 38"/>
                <a:gd name="T2" fmla="*/ 6 w 23"/>
                <a:gd name="T3" fmla="*/ 34 h 38"/>
                <a:gd name="T4" fmla="*/ 9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19 w 23"/>
                <a:gd name="T27" fmla="*/ 8 h 38"/>
                <a:gd name="T28" fmla="*/ 17 w 23"/>
                <a:gd name="T29" fmla="*/ 4 h 38"/>
                <a:gd name="T30" fmla="*/ 12 w 23"/>
                <a:gd name="T31" fmla="*/ 3 h 38"/>
                <a:gd name="T32" fmla="*/ 8 w 23"/>
                <a:gd name="T33" fmla="*/ 4 h 38"/>
                <a:gd name="T34" fmla="*/ 6 w 23"/>
                <a:gd name="T35" fmla="*/ 9 h 38"/>
                <a:gd name="T36" fmla="*/ 8 w 23"/>
                <a:gd name="T37" fmla="*/ 12 h 38"/>
                <a:gd name="T38" fmla="*/ 13 w 23"/>
                <a:gd name="T39" fmla="*/ 16 h 38"/>
                <a:gd name="T40" fmla="*/ 21 w 23"/>
                <a:gd name="T41" fmla="*/ 21 h 38"/>
                <a:gd name="T42" fmla="*/ 23 w 23"/>
                <a:gd name="T43" fmla="*/ 27 h 38"/>
                <a:gd name="T44" fmla="*/ 19 w 23"/>
                <a:gd name="T45" fmla="*/ 35 h 38"/>
                <a:gd name="T46" fmla="*/ 11 w 23"/>
                <a:gd name="T47" fmla="*/ 38 h 38"/>
                <a:gd name="T48" fmla="*/ 4 w 23"/>
                <a:gd name="T49" fmla="*/ 36 h 38"/>
                <a:gd name="T50" fmla="*/ 0 w 23"/>
                <a:gd name="T51" fmla="*/ 32 h 38"/>
                <a:gd name="T52" fmla="*/ 2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2" y="30"/>
                  </a:moveTo>
                  <a:cubicBezTo>
                    <a:pt x="3" y="31"/>
                    <a:pt x="4" y="33"/>
                    <a:pt x="6" y="34"/>
                  </a:cubicBezTo>
                  <a:cubicBezTo>
                    <a:pt x="7" y="34"/>
                    <a:pt x="8" y="35"/>
                    <a:pt x="9" y="35"/>
                  </a:cubicBezTo>
                  <a:cubicBezTo>
                    <a:pt x="11" y="35"/>
                    <a:pt x="13" y="34"/>
                    <a:pt x="14" y="33"/>
                  </a:cubicBezTo>
                  <a:cubicBezTo>
                    <a:pt x="15" y="32"/>
                    <a:pt x="16" y="30"/>
                    <a:pt x="16" y="28"/>
                  </a:cubicBezTo>
                  <a:cubicBezTo>
                    <a:pt x="16" y="25"/>
                    <a:pt x="13" y="23"/>
                    <a:pt x="8" y="20"/>
                  </a:cubicBezTo>
                  <a:cubicBezTo>
                    <a:pt x="8" y="20"/>
                    <a:pt x="8" y="20"/>
                    <a:pt x="8" y="20"/>
                  </a:cubicBezTo>
                  <a:cubicBezTo>
                    <a:pt x="5" y="19"/>
                    <a:pt x="3" y="18"/>
                    <a:pt x="2" y="16"/>
                  </a:cubicBezTo>
                  <a:cubicBezTo>
                    <a:pt x="0" y="15"/>
                    <a:pt x="0" y="13"/>
                    <a:pt x="0" y="11"/>
                  </a:cubicBezTo>
                  <a:cubicBezTo>
                    <a:pt x="0" y="8"/>
                    <a:pt x="1" y="5"/>
                    <a:pt x="3" y="3"/>
                  </a:cubicBezTo>
                  <a:cubicBezTo>
                    <a:pt x="5" y="1"/>
                    <a:pt x="8" y="0"/>
                    <a:pt x="11" y="0"/>
                  </a:cubicBezTo>
                  <a:cubicBezTo>
                    <a:pt x="14" y="0"/>
                    <a:pt x="16" y="1"/>
                    <a:pt x="18" y="2"/>
                  </a:cubicBezTo>
                  <a:cubicBezTo>
                    <a:pt x="19" y="3"/>
                    <a:pt x="21" y="4"/>
                    <a:pt x="22" y="6"/>
                  </a:cubicBezTo>
                  <a:cubicBezTo>
                    <a:pt x="19" y="8"/>
                    <a:pt x="19" y="8"/>
                    <a:pt x="19" y="8"/>
                  </a:cubicBezTo>
                  <a:cubicBezTo>
                    <a:pt x="19" y="6"/>
                    <a:pt x="18" y="5"/>
                    <a:pt x="17" y="4"/>
                  </a:cubicBezTo>
                  <a:cubicBezTo>
                    <a:pt x="16" y="3"/>
                    <a:pt x="14" y="3"/>
                    <a:pt x="12" y="3"/>
                  </a:cubicBezTo>
                  <a:cubicBezTo>
                    <a:pt x="11" y="3"/>
                    <a:pt x="9" y="3"/>
                    <a:pt x="8" y="4"/>
                  </a:cubicBezTo>
                  <a:cubicBezTo>
                    <a:pt x="7" y="6"/>
                    <a:pt x="6" y="7"/>
                    <a:pt x="6" y="9"/>
                  </a:cubicBezTo>
                  <a:cubicBezTo>
                    <a:pt x="6" y="10"/>
                    <a:pt x="7" y="11"/>
                    <a:pt x="8" y="12"/>
                  </a:cubicBezTo>
                  <a:cubicBezTo>
                    <a:pt x="9" y="14"/>
                    <a:pt x="11" y="15"/>
                    <a:pt x="13" y="16"/>
                  </a:cubicBezTo>
                  <a:cubicBezTo>
                    <a:pt x="17" y="17"/>
                    <a:pt x="20" y="19"/>
                    <a:pt x="21" y="21"/>
                  </a:cubicBezTo>
                  <a:cubicBezTo>
                    <a:pt x="22" y="22"/>
                    <a:pt x="23" y="24"/>
                    <a:pt x="23" y="27"/>
                  </a:cubicBezTo>
                  <a:cubicBezTo>
                    <a:pt x="23" y="30"/>
                    <a:pt x="22" y="32"/>
                    <a:pt x="19" y="35"/>
                  </a:cubicBezTo>
                  <a:cubicBezTo>
                    <a:pt x="17" y="37"/>
                    <a:pt x="14" y="38"/>
                    <a:pt x="11" y="38"/>
                  </a:cubicBezTo>
                  <a:cubicBezTo>
                    <a:pt x="8" y="38"/>
                    <a:pt x="6" y="37"/>
                    <a:pt x="4" y="36"/>
                  </a:cubicBezTo>
                  <a:cubicBezTo>
                    <a:pt x="3" y="35"/>
                    <a:pt x="1" y="34"/>
                    <a:pt x="0" y="32"/>
                  </a:cubicBezTo>
                  <a:lnTo>
                    <a:pt x="2"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7"/>
            <p:cNvSpPr/>
            <p:nvPr/>
          </p:nvSpPr>
          <p:spPr bwMode="auto">
            <a:xfrm>
              <a:off x="3683" y="2348"/>
              <a:ext cx="61" cy="85"/>
            </a:xfrm>
            <a:custGeom>
              <a:avLst/>
              <a:gdLst>
                <a:gd name="T0" fmla="*/ 23 w 61"/>
                <a:gd name="T1" fmla="*/ 85 h 85"/>
                <a:gd name="T2" fmla="*/ 23 w 61"/>
                <a:gd name="T3" fmla="*/ 5 h 85"/>
                <a:gd name="T4" fmla="*/ 0 w 61"/>
                <a:gd name="T5" fmla="*/ 5 h 85"/>
                <a:gd name="T6" fmla="*/ 0 w 61"/>
                <a:gd name="T7" fmla="*/ 0 h 85"/>
                <a:gd name="T8" fmla="*/ 61 w 61"/>
                <a:gd name="T9" fmla="*/ 0 h 85"/>
                <a:gd name="T10" fmla="*/ 61 w 61"/>
                <a:gd name="T11" fmla="*/ 5 h 85"/>
                <a:gd name="T12" fmla="*/ 38 w 61"/>
                <a:gd name="T13" fmla="*/ 5 h 85"/>
                <a:gd name="T14" fmla="*/ 38 w 61"/>
                <a:gd name="T15" fmla="*/ 85 h 85"/>
                <a:gd name="T16" fmla="*/ 23 w 61"/>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5">
                  <a:moveTo>
                    <a:pt x="23" y="85"/>
                  </a:moveTo>
                  <a:lnTo>
                    <a:pt x="23" y="5"/>
                  </a:lnTo>
                  <a:lnTo>
                    <a:pt x="0" y="5"/>
                  </a:lnTo>
                  <a:lnTo>
                    <a:pt x="0" y="0"/>
                  </a:lnTo>
                  <a:lnTo>
                    <a:pt x="61" y="0"/>
                  </a:lnTo>
                  <a:lnTo>
                    <a:pt x="61" y="5"/>
                  </a:lnTo>
                  <a:lnTo>
                    <a:pt x="38" y="5"/>
                  </a:lnTo>
                  <a:lnTo>
                    <a:pt x="38" y="85"/>
                  </a:lnTo>
                  <a:lnTo>
                    <a:pt x="23"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8"/>
            <p:cNvSpPr>
              <a:spLocks noEditPoints="1"/>
            </p:cNvSpPr>
            <p:nvPr/>
          </p:nvSpPr>
          <p:spPr bwMode="auto">
            <a:xfrm>
              <a:off x="3737" y="2345"/>
              <a:ext cx="71" cy="88"/>
            </a:xfrm>
            <a:custGeom>
              <a:avLst/>
              <a:gdLst>
                <a:gd name="T0" fmla="*/ 0 w 71"/>
                <a:gd name="T1" fmla="*/ 88 h 88"/>
                <a:gd name="T2" fmla="*/ 36 w 71"/>
                <a:gd name="T3" fmla="*/ 0 h 88"/>
                <a:gd name="T4" fmla="*/ 71 w 71"/>
                <a:gd name="T5" fmla="*/ 88 h 88"/>
                <a:gd name="T6" fmla="*/ 55 w 71"/>
                <a:gd name="T7" fmla="*/ 88 h 88"/>
                <a:gd name="T8" fmla="*/ 45 w 71"/>
                <a:gd name="T9" fmla="*/ 65 h 88"/>
                <a:gd name="T10" fmla="*/ 17 w 71"/>
                <a:gd name="T11" fmla="*/ 65 h 88"/>
                <a:gd name="T12" fmla="*/ 7 w 71"/>
                <a:gd name="T13" fmla="*/ 88 h 88"/>
                <a:gd name="T14" fmla="*/ 0 w 71"/>
                <a:gd name="T15" fmla="*/ 88 h 88"/>
                <a:gd name="T16" fmla="*/ 19 w 71"/>
                <a:gd name="T17" fmla="*/ 60 h 88"/>
                <a:gd name="T18" fmla="*/ 43 w 71"/>
                <a:gd name="T19" fmla="*/ 60 h 88"/>
                <a:gd name="T20" fmla="*/ 31 w 71"/>
                <a:gd name="T21" fmla="*/ 29 h 88"/>
                <a:gd name="T22" fmla="*/ 19 w 71"/>
                <a:gd name="T23"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88">
                  <a:moveTo>
                    <a:pt x="0" y="88"/>
                  </a:moveTo>
                  <a:lnTo>
                    <a:pt x="36" y="0"/>
                  </a:lnTo>
                  <a:lnTo>
                    <a:pt x="71" y="88"/>
                  </a:lnTo>
                  <a:lnTo>
                    <a:pt x="55" y="88"/>
                  </a:lnTo>
                  <a:lnTo>
                    <a:pt x="45" y="65"/>
                  </a:lnTo>
                  <a:lnTo>
                    <a:pt x="17" y="65"/>
                  </a:lnTo>
                  <a:lnTo>
                    <a:pt x="7" y="88"/>
                  </a:lnTo>
                  <a:lnTo>
                    <a:pt x="0" y="88"/>
                  </a:lnTo>
                  <a:close/>
                  <a:moveTo>
                    <a:pt x="19" y="60"/>
                  </a:moveTo>
                  <a:lnTo>
                    <a:pt x="43" y="60"/>
                  </a:lnTo>
                  <a:lnTo>
                    <a:pt x="31" y="29"/>
                  </a:lnTo>
                  <a:lnTo>
                    <a:pt x="19" y="6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9"/>
            <p:cNvSpPr/>
            <p:nvPr/>
          </p:nvSpPr>
          <p:spPr bwMode="auto">
            <a:xfrm>
              <a:off x="3818" y="2348"/>
              <a:ext cx="61" cy="85"/>
            </a:xfrm>
            <a:custGeom>
              <a:avLst/>
              <a:gdLst>
                <a:gd name="T0" fmla="*/ 0 w 26"/>
                <a:gd name="T1" fmla="*/ 36 h 36"/>
                <a:gd name="T2" fmla="*/ 0 w 26"/>
                <a:gd name="T3" fmla="*/ 0 h 36"/>
                <a:gd name="T4" fmla="*/ 12 w 26"/>
                <a:gd name="T5" fmla="*/ 0 h 36"/>
                <a:gd name="T6" fmla="*/ 22 w 26"/>
                <a:gd name="T7" fmla="*/ 2 h 36"/>
                <a:gd name="T8" fmla="*/ 26 w 26"/>
                <a:gd name="T9" fmla="*/ 10 h 36"/>
                <a:gd name="T10" fmla="*/ 23 w 26"/>
                <a:gd name="T11" fmla="*/ 16 h 36"/>
                <a:gd name="T12" fmla="*/ 16 w 26"/>
                <a:gd name="T13" fmla="*/ 19 h 36"/>
                <a:gd name="T14" fmla="*/ 26 w 26"/>
                <a:gd name="T15" fmla="*/ 36 h 36"/>
                <a:gd name="T16" fmla="*/ 18 w 26"/>
                <a:gd name="T17" fmla="*/ 36 h 36"/>
                <a:gd name="T18" fmla="*/ 9 w 26"/>
                <a:gd name="T19" fmla="*/ 18 h 36"/>
                <a:gd name="T20" fmla="*/ 17 w 26"/>
                <a:gd name="T21" fmla="*/ 15 h 36"/>
                <a:gd name="T22" fmla="*/ 19 w 26"/>
                <a:gd name="T23" fmla="*/ 10 h 36"/>
                <a:gd name="T24" fmla="*/ 17 w 26"/>
                <a:gd name="T25" fmla="*/ 4 h 36"/>
                <a:gd name="T26" fmla="*/ 10 w 26"/>
                <a:gd name="T27" fmla="*/ 2 h 36"/>
                <a:gd name="T28" fmla="*/ 7 w 26"/>
                <a:gd name="T29" fmla="*/ 2 h 36"/>
                <a:gd name="T30" fmla="*/ 7 w 26"/>
                <a:gd name="T31" fmla="*/ 36 h 36"/>
                <a:gd name="T32" fmla="*/ 0 w 26"/>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0" y="36"/>
                  </a:moveTo>
                  <a:cubicBezTo>
                    <a:pt x="0" y="0"/>
                    <a:pt x="0" y="0"/>
                    <a:pt x="0" y="0"/>
                  </a:cubicBezTo>
                  <a:cubicBezTo>
                    <a:pt x="12" y="0"/>
                    <a:pt x="12" y="0"/>
                    <a:pt x="12" y="0"/>
                  </a:cubicBezTo>
                  <a:cubicBezTo>
                    <a:pt x="17" y="0"/>
                    <a:pt x="20" y="1"/>
                    <a:pt x="22" y="2"/>
                  </a:cubicBezTo>
                  <a:cubicBezTo>
                    <a:pt x="25" y="4"/>
                    <a:pt x="26" y="7"/>
                    <a:pt x="26" y="10"/>
                  </a:cubicBezTo>
                  <a:cubicBezTo>
                    <a:pt x="26" y="13"/>
                    <a:pt x="25" y="15"/>
                    <a:pt x="23" y="16"/>
                  </a:cubicBezTo>
                  <a:cubicBezTo>
                    <a:pt x="22" y="18"/>
                    <a:pt x="19" y="19"/>
                    <a:pt x="16" y="19"/>
                  </a:cubicBezTo>
                  <a:cubicBezTo>
                    <a:pt x="26" y="36"/>
                    <a:pt x="26" y="36"/>
                    <a:pt x="26" y="36"/>
                  </a:cubicBezTo>
                  <a:cubicBezTo>
                    <a:pt x="18" y="36"/>
                    <a:pt x="18" y="36"/>
                    <a:pt x="18" y="36"/>
                  </a:cubicBezTo>
                  <a:cubicBezTo>
                    <a:pt x="9" y="18"/>
                    <a:pt x="9" y="18"/>
                    <a:pt x="9" y="18"/>
                  </a:cubicBezTo>
                  <a:cubicBezTo>
                    <a:pt x="13" y="17"/>
                    <a:pt x="15" y="17"/>
                    <a:pt x="17" y="15"/>
                  </a:cubicBezTo>
                  <a:cubicBezTo>
                    <a:pt x="18" y="14"/>
                    <a:pt x="19" y="12"/>
                    <a:pt x="19" y="10"/>
                  </a:cubicBezTo>
                  <a:cubicBezTo>
                    <a:pt x="19" y="7"/>
                    <a:pt x="18" y="5"/>
                    <a:pt x="17" y="4"/>
                  </a:cubicBezTo>
                  <a:cubicBezTo>
                    <a:pt x="15" y="3"/>
                    <a:pt x="13" y="2"/>
                    <a:pt x="10" y="2"/>
                  </a:cubicBezTo>
                  <a:cubicBezTo>
                    <a:pt x="7" y="2"/>
                    <a:pt x="7" y="2"/>
                    <a:pt x="7" y="2"/>
                  </a:cubicBezTo>
                  <a:cubicBezTo>
                    <a:pt x="7" y="36"/>
                    <a:pt x="7" y="36"/>
                    <a:pt x="7"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0"/>
            <p:cNvSpPr/>
            <p:nvPr/>
          </p:nvSpPr>
          <p:spPr bwMode="auto">
            <a:xfrm>
              <a:off x="3896" y="2348"/>
              <a:ext cx="59" cy="85"/>
            </a:xfrm>
            <a:custGeom>
              <a:avLst/>
              <a:gdLst>
                <a:gd name="T0" fmla="*/ 0 w 25"/>
                <a:gd name="T1" fmla="*/ 36 h 36"/>
                <a:gd name="T2" fmla="*/ 0 w 25"/>
                <a:gd name="T3" fmla="*/ 0 h 36"/>
                <a:gd name="T4" fmla="*/ 11 w 25"/>
                <a:gd name="T5" fmla="*/ 0 h 36"/>
                <a:gd name="T6" fmla="*/ 22 w 25"/>
                <a:gd name="T7" fmla="*/ 2 h 36"/>
                <a:gd name="T8" fmla="*/ 25 w 25"/>
                <a:gd name="T9" fmla="*/ 10 h 36"/>
                <a:gd name="T10" fmla="*/ 23 w 25"/>
                <a:gd name="T11" fmla="*/ 16 h 36"/>
                <a:gd name="T12" fmla="*/ 16 w 25"/>
                <a:gd name="T13" fmla="*/ 19 h 36"/>
                <a:gd name="T14" fmla="*/ 25 w 25"/>
                <a:gd name="T15" fmla="*/ 36 h 36"/>
                <a:gd name="T16" fmla="*/ 18 w 25"/>
                <a:gd name="T17" fmla="*/ 36 h 36"/>
                <a:gd name="T18" fmla="*/ 8 w 25"/>
                <a:gd name="T19" fmla="*/ 18 h 36"/>
                <a:gd name="T20" fmla="*/ 16 w 25"/>
                <a:gd name="T21" fmla="*/ 15 h 36"/>
                <a:gd name="T22" fmla="*/ 18 w 25"/>
                <a:gd name="T23" fmla="*/ 10 h 36"/>
                <a:gd name="T24" fmla="*/ 16 w 25"/>
                <a:gd name="T25" fmla="*/ 4 h 36"/>
                <a:gd name="T26" fmla="*/ 9 w 25"/>
                <a:gd name="T27" fmla="*/ 2 h 36"/>
                <a:gd name="T28" fmla="*/ 6 w 25"/>
                <a:gd name="T29" fmla="*/ 2 h 36"/>
                <a:gd name="T30" fmla="*/ 6 w 25"/>
                <a:gd name="T31" fmla="*/ 36 h 36"/>
                <a:gd name="T32" fmla="*/ 0 w 25"/>
                <a:gd name="T3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6">
                  <a:moveTo>
                    <a:pt x="0" y="36"/>
                  </a:moveTo>
                  <a:cubicBezTo>
                    <a:pt x="0" y="0"/>
                    <a:pt x="0" y="0"/>
                    <a:pt x="0" y="0"/>
                  </a:cubicBezTo>
                  <a:cubicBezTo>
                    <a:pt x="11" y="0"/>
                    <a:pt x="11" y="0"/>
                    <a:pt x="11" y="0"/>
                  </a:cubicBezTo>
                  <a:cubicBezTo>
                    <a:pt x="16" y="0"/>
                    <a:pt x="19" y="1"/>
                    <a:pt x="22" y="2"/>
                  </a:cubicBezTo>
                  <a:cubicBezTo>
                    <a:pt x="24" y="4"/>
                    <a:pt x="25" y="7"/>
                    <a:pt x="25" y="10"/>
                  </a:cubicBezTo>
                  <a:cubicBezTo>
                    <a:pt x="25" y="13"/>
                    <a:pt x="24" y="15"/>
                    <a:pt x="23" y="16"/>
                  </a:cubicBezTo>
                  <a:cubicBezTo>
                    <a:pt x="21" y="18"/>
                    <a:pt x="19" y="19"/>
                    <a:pt x="16" y="19"/>
                  </a:cubicBezTo>
                  <a:cubicBezTo>
                    <a:pt x="25" y="36"/>
                    <a:pt x="25" y="36"/>
                    <a:pt x="25" y="36"/>
                  </a:cubicBezTo>
                  <a:cubicBezTo>
                    <a:pt x="18" y="36"/>
                    <a:pt x="18" y="36"/>
                    <a:pt x="18" y="36"/>
                  </a:cubicBezTo>
                  <a:cubicBezTo>
                    <a:pt x="8" y="18"/>
                    <a:pt x="8" y="18"/>
                    <a:pt x="8" y="18"/>
                  </a:cubicBezTo>
                  <a:cubicBezTo>
                    <a:pt x="12" y="17"/>
                    <a:pt x="14" y="17"/>
                    <a:pt x="16" y="15"/>
                  </a:cubicBezTo>
                  <a:cubicBezTo>
                    <a:pt x="18" y="14"/>
                    <a:pt x="18" y="12"/>
                    <a:pt x="18" y="10"/>
                  </a:cubicBezTo>
                  <a:cubicBezTo>
                    <a:pt x="18" y="7"/>
                    <a:pt x="18" y="5"/>
                    <a:pt x="16" y="4"/>
                  </a:cubicBezTo>
                  <a:cubicBezTo>
                    <a:pt x="14" y="3"/>
                    <a:pt x="12" y="2"/>
                    <a:pt x="9" y="2"/>
                  </a:cubicBezTo>
                  <a:cubicBezTo>
                    <a:pt x="6" y="2"/>
                    <a:pt x="6" y="2"/>
                    <a:pt x="6" y="2"/>
                  </a:cubicBezTo>
                  <a:cubicBezTo>
                    <a:pt x="6" y="36"/>
                    <a:pt x="6" y="36"/>
                    <a:pt x="6" y="36"/>
                  </a:cubicBezTo>
                  <a:lnTo>
                    <a:pt x="0" y="36"/>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1"/>
            <p:cNvSpPr/>
            <p:nvPr/>
          </p:nvSpPr>
          <p:spPr bwMode="auto">
            <a:xfrm>
              <a:off x="3957"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2"/>
            <p:cNvSpPr/>
            <p:nvPr/>
          </p:nvSpPr>
          <p:spPr bwMode="auto">
            <a:xfrm>
              <a:off x="4033" y="2345"/>
              <a:ext cx="54" cy="91"/>
            </a:xfrm>
            <a:custGeom>
              <a:avLst/>
              <a:gdLst>
                <a:gd name="T0" fmla="*/ 3 w 23"/>
                <a:gd name="T1" fmla="*/ 30 h 38"/>
                <a:gd name="T2" fmla="*/ 6 w 23"/>
                <a:gd name="T3" fmla="*/ 34 h 38"/>
                <a:gd name="T4" fmla="*/ 10 w 23"/>
                <a:gd name="T5" fmla="*/ 35 h 38"/>
                <a:gd name="T6" fmla="*/ 14 w 23"/>
                <a:gd name="T7" fmla="*/ 33 h 38"/>
                <a:gd name="T8" fmla="*/ 16 w 23"/>
                <a:gd name="T9" fmla="*/ 28 h 38"/>
                <a:gd name="T10" fmla="*/ 8 w 23"/>
                <a:gd name="T11" fmla="*/ 20 h 38"/>
                <a:gd name="T12" fmla="*/ 8 w 23"/>
                <a:gd name="T13" fmla="*/ 20 h 38"/>
                <a:gd name="T14" fmla="*/ 2 w 23"/>
                <a:gd name="T15" fmla="*/ 16 h 38"/>
                <a:gd name="T16" fmla="*/ 0 w 23"/>
                <a:gd name="T17" fmla="*/ 11 h 38"/>
                <a:gd name="T18" fmla="*/ 3 w 23"/>
                <a:gd name="T19" fmla="*/ 3 h 38"/>
                <a:gd name="T20" fmla="*/ 11 w 23"/>
                <a:gd name="T21" fmla="*/ 0 h 38"/>
                <a:gd name="T22" fmla="*/ 18 w 23"/>
                <a:gd name="T23" fmla="*/ 2 h 38"/>
                <a:gd name="T24" fmla="*/ 22 w 23"/>
                <a:gd name="T25" fmla="*/ 6 h 38"/>
                <a:gd name="T26" fmla="*/ 20 w 23"/>
                <a:gd name="T27" fmla="*/ 8 h 38"/>
                <a:gd name="T28" fmla="*/ 17 w 23"/>
                <a:gd name="T29" fmla="*/ 4 h 38"/>
                <a:gd name="T30" fmla="*/ 13 w 23"/>
                <a:gd name="T31" fmla="*/ 3 h 38"/>
                <a:gd name="T32" fmla="*/ 8 w 23"/>
                <a:gd name="T33" fmla="*/ 4 h 38"/>
                <a:gd name="T34" fmla="*/ 7 w 23"/>
                <a:gd name="T35" fmla="*/ 9 h 38"/>
                <a:gd name="T36" fmla="*/ 8 w 23"/>
                <a:gd name="T37" fmla="*/ 12 h 38"/>
                <a:gd name="T38" fmla="*/ 13 w 23"/>
                <a:gd name="T39" fmla="*/ 16 h 38"/>
                <a:gd name="T40" fmla="*/ 21 w 23"/>
                <a:gd name="T41" fmla="*/ 21 h 38"/>
                <a:gd name="T42" fmla="*/ 23 w 23"/>
                <a:gd name="T43" fmla="*/ 27 h 38"/>
                <a:gd name="T44" fmla="*/ 20 w 23"/>
                <a:gd name="T45" fmla="*/ 35 h 38"/>
                <a:gd name="T46" fmla="*/ 11 w 23"/>
                <a:gd name="T47" fmla="*/ 38 h 38"/>
                <a:gd name="T48" fmla="*/ 5 w 23"/>
                <a:gd name="T49" fmla="*/ 36 h 38"/>
                <a:gd name="T50" fmla="*/ 0 w 23"/>
                <a:gd name="T51" fmla="*/ 32 h 38"/>
                <a:gd name="T52" fmla="*/ 3 w 23"/>
                <a:gd name="T53"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38">
                  <a:moveTo>
                    <a:pt x="3" y="30"/>
                  </a:moveTo>
                  <a:cubicBezTo>
                    <a:pt x="3" y="31"/>
                    <a:pt x="4" y="33"/>
                    <a:pt x="6" y="34"/>
                  </a:cubicBezTo>
                  <a:cubicBezTo>
                    <a:pt x="7" y="34"/>
                    <a:pt x="8" y="35"/>
                    <a:pt x="10" y="35"/>
                  </a:cubicBezTo>
                  <a:cubicBezTo>
                    <a:pt x="12" y="35"/>
                    <a:pt x="13" y="34"/>
                    <a:pt x="14" y="33"/>
                  </a:cubicBezTo>
                  <a:cubicBezTo>
                    <a:pt x="16" y="32"/>
                    <a:pt x="16" y="30"/>
                    <a:pt x="16" y="28"/>
                  </a:cubicBezTo>
                  <a:cubicBezTo>
                    <a:pt x="16" y="25"/>
                    <a:pt x="13" y="23"/>
                    <a:pt x="8" y="20"/>
                  </a:cubicBezTo>
                  <a:cubicBezTo>
                    <a:pt x="8" y="20"/>
                    <a:pt x="8" y="20"/>
                    <a:pt x="8" y="20"/>
                  </a:cubicBezTo>
                  <a:cubicBezTo>
                    <a:pt x="5" y="19"/>
                    <a:pt x="3" y="18"/>
                    <a:pt x="2" y="16"/>
                  </a:cubicBezTo>
                  <a:cubicBezTo>
                    <a:pt x="1" y="15"/>
                    <a:pt x="0" y="13"/>
                    <a:pt x="0" y="11"/>
                  </a:cubicBezTo>
                  <a:cubicBezTo>
                    <a:pt x="0" y="8"/>
                    <a:pt x="1" y="5"/>
                    <a:pt x="3" y="3"/>
                  </a:cubicBezTo>
                  <a:cubicBezTo>
                    <a:pt x="5" y="1"/>
                    <a:pt x="8" y="0"/>
                    <a:pt x="11" y="0"/>
                  </a:cubicBezTo>
                  <a:cubicBezTo>
                    <a:pt x="14" y="0"/>
                    <a:pt x="16" y="1"/>
                    <a:pt x="18" y="2"/>
                  </a:cubicBezTo>
                  <a:cubicBezTo>
                    <a:pt x="20" y="3"/>
                    <a:pt x="21" y="4"/>
                    <a:pt x="22" y="6"/>
                  </a:cubicBezTo>
                  <a:cubicBezTo>
                    <a:pt x="20" y="8"/>
                    <a:pt x="20" y="8"/>
                    <a:pt x="20" y="8"/>
                  </a:cubicBezTo>
                  <a:cubicBezTo>
                    <a:pt x="19" y="6"/>
                    <a:pt x="18" y="5"/>
                    <a:pt x="17" y="4"/>
                  </a:cubicBezTo>
                  <a:cubicBezTo>
                    <a:pt x="16" y="3"/>
                    <a:pt x="14" y="3"/>
                    <a:pt x="13" y="3"/>
                  </a:cubicBezTo>
                  <a:cubicBezTo>
                    <a:pt x="11" y="3"/>
                    <a:pt x="9" y="3"/>
                    <a:pt x="8" y="4"/>
                  </a:cubicBezTo>
                  <a:cubicBezTo>
                    <a:pt x="7" y="6"/>
                    <a:pt x="7" y="7"/>
                    <a:pt x="7" y="9"/>
                  </a:cubicBezTo>
                  <a:cubicBezTo>
                    <a:pt x="7" y="10"/>
                    <a:pt x="7" y="11"/>
                    <a:pt x="8" y="12"/>
                  </a:cubicBezTo>
                  <a:cubicBezTo>
                    <a:pt x="9" y="14"/>
                    <a:pt x="11" y="15"/>
                    <a:pt x="13" y="16"/>
                  </a:cubicBezTo>
                  <a:cubicBezTo>
                    <a:pt x="17" y="17"/>
                    <a:pt x="20" y="19"/>
                    <a:pt x="21" y="21"/>
                  </a:cubicBezTo>
                  <a:cubicBezTo>
                    <a:pt x="22" y="22"/>
                    <a:pt x="23" y="24"/>
                    <a:pt x="23" y="27"/>
                  </a:cubicBezTo>
                  <a:cubicBezTo>
                    <a:pt x="23" y="30"/>
                    <a:pt x="22" y="32"/>
                    <a:pt x="20" y="35"/>
                  </a:cubicBezTo>
                  <a:cubicBezTo>
                    <a:pt x="17" y="37"/>
                    <a:pt x="15" y="38"/>
                    <a:pt x="11" y="38"/>
                  </a:cubicBezTo>
                  <a:cubicBezTo>
                    <a:pt x="9" y="38"/>
                    <a:pt x="6" y="37"/>
                    <a:pt x="5" y="36"/>
                  </a:cubicBezTo>
                  <a:cubicBezTo>
                    <a:pt x="3" y="35"/>
                    <a:pt x="1" y="34"/>
                    <a:pt x="0" y="32"/>
                  </a:cubicBezTo>
                  <a:lnTo>
                    <a:pt x="3" y="30"/>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
            <p:cNvSpPr>
              <a:spLocks noEditPoints="1"/>
            </p:cNvSpPr>
            <p:nvPr/>
          </p:nvSpPr>
          <p:spPr bwMode="auto">
            <a:xfrm>
              <a:off x="4104" y="2348"/>
              <a:ext cx="59" cy="85"/>
            </a:xfrm>
            <a:custGeom>
              <a:avLst/>
              <a:gdLst>
                <a:gd name="T0" fmla="*/ 0 w 59"/>
                <a:gd name="T1" fmla="*/ 0 h 85"/>
                <a:gd name="T2" fmla="*/ 14 w 59"/>
                <a:gd name="T3" fmla="*/ 0 h 85"/>
                <a:gd name="T4" fmla="*/ 14 w 59"/>
                <a:gd name="T5" fmla="*/ 85 h 85"/>
                <a:gd name="T6" fmla="*/ 0 w 59"/>
                <a:gd name="T7" fmla="*/ 85 h 85"/>
                <a:gd name="T8" fmla="*/ 0 w 59"/>
                <a:gd name="T9" fmla="*/ 0 h 85"/>
                <a:gd name="T10" fmla="*/ 16 w 59"/>
                <a:gd name="T11" fmla="*/ 43 h 85"/>
                <a:gd name="T12" fmla="*/ 47 w 59"/>
                <a:gd name="T13" fmla="*/ 0 h 85"/>
                <a:gd name="T14" fmla="*/ 56 w 59"/>
                <a:gd name="T15" fmla="*/ 0 h 85"/>
                <a:gd name="T16" fmla="*/ 30 w 59"/>
                <a:gd name="T17" fmla="*/ 35 h 85"/>
                <a:gd name="T18" fmla="*/ 59 w 59"/>
                <a:gd name="T19" fmla="*/ 85 h 85"/>
                <a:gd name="T20" fmla="*/ 42 w 59"/>
                <a:gd name="T21" fmla="*/ 85 h 85"/>
                <a:gd name="T22" fmla="*/ 16 w 59"/>
                <a:gd name="T23"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5">
                  <a:moveTo>
                    <a:pt x="0" y="0"/>
                  </a:moveTo>
                  <a:lnTo>
                    <a:pt x="14" y="0"/>
                  </a:lnTo>
                  <a:lnTo>
                    <a:pt x="14" y="85"/>
                  </a:lnTo>
                  <a:lnTo>
                    <a:pt x="0" y="85"/>
                  </a:lnTo>
                  <a:lnTo>
                    <a:pt x="0" y="0"/>
                  </a:lnTo>
                  <a:close/>
                  <a:moveTo>
                    <a:pt x="16" y="43"/>
                  </a:moveTo>
                  <a:lnTo>
                    <a:pt x="47" y="0"/>
                  </a:lnTo>
                  <a:lnTo>
                    <a:pt x="56" y="0"/>
                  </a:lnTo>
                  <a:lnTo>
                    <a:pt x="30" y="35"/>
                  </a:lnTo>
                  <a:lnTo>
                    <a:pt x="59" y="85"/>
                  </a:lnTo>
                  <a:lnTo>
                    <a:pt x="42" y="85"/>
                  </a:lnTo>
                  <a:lnTo>
                    <a:pt x="16" y="43"/>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4"/>
            <p:cNvSpPr/>
            <p:nvPr/>
          </p:nvSpPr>
          <p:spPr bwMode="auto">
            <a:xfrm>
              <a:off x="4158" y="2348"/>
              <a:ext cx="73" cy="85"/>
            </a:xfrm>
            <a:custGeom>
              <a:avLst/>
              <a:gdLst>
                <a:gd name="T0" fmla="*/ 28 w 73"/>
                <a:gd name="T1" fmla="*/ 85 h 85"/>
                <a:gd name="T2" fmla="*/ 28 w 73"/>
                <a:gd name="T3" fmla="*/ 43 h 85"/>
                <a:gd name="T4" fmla="*/ 0 w 73"/>
                <a:gd name="T5" fmla="*/ 0 h 85"/>
                <a:gd name="T6" fmla="*/ 19 w 73"/>
                <a:gd name="T7" fmla="*/ 0 h 85"/>
                <a:gd name="T8" fmla="*/ 40 w 73"/>
                <a:gd name="T9" fmla="*/ 35 h 85"/>
                <a:gd name="T10" fmla="*/ 64 w 73"/>
                <a:gd name="T11" fmla="*/ 0 h 85"/>
                <a:gd name="T12" fmla="*/ 73 w 73"/>
                <a:gd name="T13" fmla="*/ 0 h 85"/>
                <a:gd name="T14" fmla="*/ 45 w 73"/>
                <a:gd name="T15" fmla="*/ 40 h 85"/>
                <a:gd name="T16" fmla="*/ 45 w 73"/>
                <a:gd name="T17" fmla="*/ 85 h 85"/>
                <a:gd name="T18" fmla="*/ 28 w 73"/>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5">
                  <a:moveTo>
                    <a:pt x="28" y="85"/>
                  </a:moveTo>
                  <a:lnTo>
                    <a:pt x="28" y="43"/>
                  </a:lnTo>
                  <a:lnTo>
                    <a:pt x="0" y="0"/>
                  </a:lnTo>
                  <a:lnTo>
                    <a:pt x="19" y="0"/>
                  </a:lnTo>
                  <a:lnTo>
                    <a:pt x="40" y="35"/>
                  </a:lnTo>
                  <a:lnTo>
                    <a:pt x="64" y="0"/>
                  </a:lnTo>
                  <a:lnTo>
                    <a:pt x="73" y="0"/>
                  </a:lnTo>
                  <a:lnTo>
                    <a:pt x="45" y="40"/>
                  </a:lnTo>
                  <a:lnTo>
                    <a:pt x="45" y="85"/>
                  </a:lnTo>
                  <a:lnTo>
                    <a:pt x="28" y="85"/>
                  </a:lnTo>
                  <a:close/>
                </a:path>
              </a:pathLst>
            </a:custGeom>
            <a:solidFill>
              <a:srgbClr val="0040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25"/>
            <p:cNvSpPr>
              <a:spLocks noChangeArrowheads="1"/>
            </p:cNvSpPr>
            <p:nvPr/>
          </p:nvSpPr>
          <p:spPr bwMode="auto">
            <a:xfrm>
              <a:off x="3219" y="2455"/>
              <a:ext cx="225" cy="38"/>
            </a:xfrm>
            <a:prstGeom prst="ellipse">
              <a:avLst/>
            </a:pr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6"/>
            <p:cNvSpPr/>
            <p:nvPr/>
          </p:nvSpPr>
          <p:spPr bwMode="auto">
            <a:xfrm>
              <a:off x="3113" y="1825"/>
              <a:ext cx="449" cy="409"/>
            </a:xfrm>
            <a:custGeom>
              <a:avLst/>
              <a:gdLst>
                <a:gd name="T0" fmla="*/ 160 w 190"/>
                <a:gd name="T1" fmla="*/ 0 h 172"/>
                <a:gd name="T2" fmla="*/ 4 w 190"/>
                <a:gd name="T3" fmla="*/ 114 h 172"/>
                <a:gd name="T4" fmla="*/ 4 w 190"/>
                <a:gd name="T5" fmla="*/ 126 h 172"/>
                <a:gd name="T6" fmla="*/ 27 w 190"/>
                <a:gd name="T7" fmla="*/ 163 h 172"/>
                <a:gd name="T8" fmla="*/ 66 w 190"/>
                <a:gd name="T9" fmla="*/ 165 h 172"/>
                <a:gd name="T10" fmla="*/ 43 w 190"/>
                <a:gd name="T11" fmla="*/ 160 h 172"/>
                <a:gd name="T12" fmla="*/ 174 w 190"/>
                <a:gd name="T13" fmla="*/ 97 h 172"/>
                <a:gd name="T14" fmla="*/ 160 w 19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72">
                  <a:moveTo>
                    <a:pt x="160" y="0"/>
                  </a:moveTo>
                  <a:cubicBezTo>
                    <a:pt x="160" y="0"/>
                    <a:pt x="126" y="38"/>
                    <a:pt x="4" y="114"/>
                  </a:cubicBezTo>
                  <a:cubicBezTo>
                    <a:pt x="0" y="117"/>
                    <a:pt x="2" y="123"/>
                    <a:pt x="4" y="126"/>
                  </a:cubicBezTo>
                  <a:cubicBezTo>
                    <a:pt x="6" y="129"/>
                    <a:pt x="27" y="163"/>
                    <a:pt x="27" y="163"/>
                  </a:cubicBezTo>
                  <a:cubicBezTo>
                    <a:pt x="27" y="163"/>
                    <a:pt x="32" y="172"/>
                    <a:pt x="66" y="165"/>
                  </a:cubicBezTo>
                  <a:cubicBezTo>
                    <a:pt x="66" y="165"/>
                    <a:pt x="35" y="165"/>
                    <a:pt x="43" y="160"/>
                  </a:cubicBezTo>
                  <a:cubicBezTo>
                    <a:pt x="47" y="158"/>
                    <a:pt x="165" y="103"/>
                    <a:pt x="174" y="97"/>
                  </a:cubicBezTo>
                  <a:cubicBezTo>
                    <a:pt x="182" y="91"/>
                    <a:pt x="190" y="106"/>
                    <a:pt x="160" y="0"/>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38" name="Freeform 27"/>
            <p:cNvSpPr/>
            <p:nvPr/>
          </p:nvSpPr>
          <p:spPr bwMode="auto">
            <a:xfrm>
              <a:off x="3212" y="2124"/>
              <a:ext cx="298" cy="319"/>
            </a:xfrm>
            <a:custGeom>
              <a:avLst/>
              <a:gdLst>
                <a:gd name="T0" fmla="*/ 89 w 126"/>
                <a:gd name="T1" fmla="*/ 2 h 134"/>
                <a:gd name="T2" fmla="*/ 105 w 126"/>
                <a:gd name="T3" fmla="*/ 10 h 134"/>
                <a:gd name="T4" fmla="*/ 6 w 126"/>
                <a:gd name="T5" fmla="*/ 54 h 134"/>
                <a:gd name="T6" fmla="*/ 5 w 126"/>
                <a:gd name="T7" fmla="*/ 63 h 134"/>
                <a:gd name="T8" fmla="*/ 53 w 126"/>
                <a:gd name="T9" fmla="*/ 134 h 134"/>
                <a:gd name="T10" fmla="*/ 46 w 126"/>
                <a:gd name="T11" fmla="*/ 75 h 134"/>
                <a:gd name="T12" fmla="*/ 119 w 126"/>
                <a:gd name="T13" fmla="*/ 46 h 134"/>
                <a:gd name="T14" fmla="*/ 126 w 126"/>
                <a:gd name="T15" fmla="*/ 37 h 134"/>
                <a:gd name="T16" fmla="*/ 89 w 126"/>
                <a:gd name="T17"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4">
                  <a:moveTo>
                    <a:pt x="89" y="2"/>
                  </a:moveTo>
                  <a:cubicBezTo>
                    <a:pt x="89" y="2"/>
                    <a:pt x="116" y="4"/>
                    <a:pt x="105" y="10"/>
                  </a:cubicBezTo>
                  <a:cubicBezTo>
                    <a:pt x="98" y="13"/>
                    <a:pt x="15" y="49"/>
                    <a:pt x="6" y="54"/>
                  </a:cubicBezTo>
                  <a:cubicBezTo>
                    <a:pt x="0" y="57"/>
                    <a:pt x="4" y="61"/>
                    <a:pt x="5" y="63"/>
                  </a:cubicBezTo>
                  <a:cubicBezTo>
                    <a:pt x="6" y="65"/>
                    <a:pt x="53" y="134"/>
                    <a:pt x="53" y="134"/>
                  </a:cubicBezTo>
                  <a:cubicBezTo>
                    <a:pt x="46" y="75"/>
                    <a:pt x="46" y="75"/>
                    <a:pt x="46" y="75"/>
                  </a:cubicBezTo>
                  <a:cubicBezTo>
                    <a:pt x="119" y="46"/>
                    <a:pt x="119" y="46"/>
                    <a:pt x="119" y="46"/>
                  </a:cubicBezTo>
                  <a:cubicBezTo>
                    <a:pt x="119" y="46"/>
                    <a:pt x="126" y="43"/>
                    <a:pt x="126" y="37"/>
                  </a:cubicBezTo>
                  <a:cubicBezTo>
                    <a:pt x="123" y="8"/>
                    <a:pt x="126" y="0"/>
                    <a:pt x="89" y="2"/>
                  </a:cubicBezTo>
                </a:path>
              </a:pathLst>
            </a:custGeom>
            <a:solidFill>
              <a:srgbClr val="EA55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标题 1"/>
          <p:cNvSpPr>
            <a:spLocks noGrp="1"/>
          </p:cNvSpPr>
          <p:nvPr>
            <p:ph type="ctrTitle"/>
          </p:nvPr>
        </p:nvSpPr>
        <p:spPr>
          <a:xfrm>
            <a:off x="4904956" y="1905660"/>
            <a:ext cx="6282997" cy="1767629"/>
          </a:xfrm>
        </p:spPr>
        <p:txBody>
          <a:bodyPr anchor="ctr">
            <a:normAutofit/>
          </a:bodyPr>
          <a:lstStyle>
            <a:lvl1pPr algn="ctr">
              <a:lnSpc>
                <a:spcPct val="100000"/>
              </a:lnSpc>
              <a:defRPr sz="4500">
                <a:solidFill>
                  <a:schemeClr val="bg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41" name="矩形 40"/>
          <p:cNvSpPr/>
          <p:nvPr/>
        </p:nvSpPr>
        <p:spPr>
          <a:xfrm>
            <a:off x="8535396" y="5857606"/>
            <a:ext cx="2429511"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100" i="0" u="none" strike="noStrike" kern="1200" cap="none" spc="4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rPr>
              <a:t>南京烽火星空通信发展有限公司 </a:t>
            </a:r>
            <a:r>
              <a:rPr lang="en-US" altLang="zh-CN" sz="1100" spc="40" dirty="0">
                <a:solidFill>
                  <a:schemeClr val="bg1"/>
                </a:solidFill>
                <a:latin typeface="微软雅黑 Light" panose="020B0502040204020203" pitchFamily="34" charset="-122"/>
                <a:ea typeface="微软雅黑 Light" panose="020B0502040204020203" pitchFamily="34" charset="-122"/>
              </a:rPr>
              <a:t> &gt;</a:t>
            </a:r>
            <a:endParaRPr kumimoji="0" lang="zh-CN" altLang="en-US" sz="1100" i="0" u="none" strike="noStrike" kern="1200" cap="none" spc="4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endParaRPr>
          </a:p>
        </p:txBody>
      </p:sp>
      <p:sp>
        <p:nvSpPr>
          <p:cNvPr id="44" name="任意多边形: 形状 43"/>
          <p:cNvSpPr/>
          <p:nvPr/>
        </p:nvSpPr>
        <p:spPr>
          <a:xfrm>
            <a:off x="5263424" y="5925047"/>
            <a:ext cx="3286869" cy="135443"/>
          </a:xfrm>
          <a:custGeom>
            <a:avLst/>
            <a:gdLst/>
            <a:ahLst/>
            <a:cxnLst/>
            <a:rect l="l" t="t" r="r" b="b"/>
            <a:pathLst>
              <a:path w="3286869" h="135443">
                <a:moveTo>
                  <a:pt x="3267595" y="89083"/>
                </a:moveTo>
                <a:lnTo>
                  <a:pt x="3286869" y="89083"/>
                </a:lnTo>
                <a:lnTo>
                  <a:pt x="3286869" y="107835"/>
                </a:lnTo>
                <a:lnTo>
                  <a:pt x="3267595" y="107835"/>
                </a:lnTo>
                <a:close/>
                <a:moveTo>
                  <a:pt x="2933179" y="89083"/>
                </a:moveTo>
                <a:lnTo>
                  <a:pt x="2952452" y="89083"/>
                </a:lnTo>
                <a:cubicBezTo>
                  <a:pt x="2952452" y="92208"/>
                  <a:pt x="2952452" y="97591"/>
                  <a:pt x="2952452" y="105231"/>
                </a:cubicBezTo>
                <a:cubicBezTo>
                  <a:pt x="2952799" y="118774"/>
                  <a:pt x="2947069" y="128845"/>
                  <a:pt x="2935262" y="135443"/>
                </a:cubicBezTo>
                <a:lnTo>
                  <a:pt x="2930574" y="129192"/>
                </a:lnTo>
                <a:cubicBezTo>
                  <a:pt x="2939256" y="123983"/>
                  <a:pt x="2943597" y="116864"/>
                  <a:pt x="2943597" y="107835"/>
                </a:cubicBezTo>
                <a:lnTo>
                  <a:pt x="2933179" y="107835"/>
                </a:lnTo>
                <a:close/>
                <a:moveTo>
                  <a:pt x="2886596" y="89083"/>
                </a:moveTo>
                <a:lnTo>
                  <a:pt x="2905869" y="89083"/>
                </a:lnTo>
                <a:lnTo>
                  <a:pt x="2905869" y="107835"/>
                </a:lnTo>
                <a:lnTo>
                  <a:pt x="2886596" y="107835"/>
                </a:lnTo>
                <a:close/>
                <a:moveTo>
                  <a:pt x="872356" y="59912"/>
                </a:moveTo>
                <a:lnTo>
                  <a:pt x="872356" y="96375"/>
                </a:lnTo>
                <a:lnTo>
                  <a:pt x="902047" y="96375"/>
                </a:lnTo>
                <a:cubicBezTo>
                  <a:pt x="917327" y="96375"/>
                  <a:pt x="924967" y="89951"/>
                  <a:pt x="924967" y="77102"/>
                </a:cubicBezTo>
                <a:cubicBezTo>
                  <a:pt x="924272" y="65990"/>
                  <a:pt x="916285" y="60260"/>
                  <a:pt x="901005" y="59912"/>
                </a:cubicBezTo>
                <a:close/>
                <a:moveTo>
                  <a:pt x="1925538" y="15636"/>
                </a:moveTo>
                <a:cubicBezTo>
                  <a:pt x="1924496" y="18761"/>
                  <a:pt x="1923454" y="21887"/>
                  <a:pt x="1922413" y="25012"/>
                </a:cubicBezTo>
                <a:cubicBezTo>
                  <a:pt x="1922065" y="25707"/>
                  <a:pt x="1916683" y="39597"/>
                  <a:pt x="1906265" y="66684"/>
                </a:cubicBezTo>
                <a:lnTo>
                  <a:pt x="1945332" y="66684"/>
                </a:lnTo>
                <a:cubicBezTo>
                  <a:pt x="1934914" y="39597"/>
                  <a:pt x="1929532" y="25707"/>
                  <a:pt x="1929184" y="25012"/>
                </a:cubicBezTo>
                <a:cubicBezTo>
                  <a:pt x="1929184" y="24665"/>
                  <a:pt x="1929011" y="23970"/>
                  <a:pt x="1928663" y="22929"/>
                </a:cubicBezTo>
                <a:cubicBezTo>
                  <a:pt x="1926927" y="18761"/>
                  <a:pt x="1926059" y="16331"/>
                  <a:pt x="1926059" y="15636"/>
                </a:cubicBezTo>
                <a:close/>
                <a:moveTo>
                  <a:pt x="153888" y="15636"/>
                </a:moveTo>
                <a:cubicBezTo>
                  <a:pt x="152846" y="18761"/>
                  <a:pt x="151805" y="21887"/>
                  <a:pt x="150763" y="25012"/>
                </a:cubicBezTo>
                <a:cubicBezTo>
                  <a:pt x="150415" y="25707"/>
                  <a:pt x="145033" y="39597"/>
                  <a:pt x="134615" y="66684"/>
                </a:cubicBezTo>
                <a:lnTo>
                  <a:pt x="173682" y="66684"/>
                </a:lnTo>
                <a:cubicBezTo>
                  <a:pt x="163264" y="39597"/>
                  <a:pt x="157882" y="25707"/>
                  <a:pt x="157534" y="25012"/>
                </a:cubicBezTo>
                <a:cubicBezTo>
                  <a:pt x="157534" y="24665"/>
                  <a:pt x="157361" y="23970"/>
                  <a:pt x="157014" y="22929"/>
                </a:cubicBezTo>
                <a:cubicBezTo>
                  <a:pt x="155277" y="18761"/>
                  <a:pt x="154409" y="16331"/>
                  <a:pt x="154409" y="15636"/>
                </a:cubicBezTo>
                <a:close/>
                <a:moveTo>
                  <a:pt x="3177406" y="15115"/>
                </a:moveTo>
                <a:lnTo>
                  <a:pt x="3177406" y="95854"/>
                </a:lnTo>
                <a:lnTo>
                  <a:pt x="3196158" y="95854"/>
                </a:lnTo>
                <a:cubicBezTo>
                  <a:pt x="3221509" y="95854"/>
                  <a:pt x="3234183" y="82137"/>
                  <a:pt x="3234183" y="54703"/>
                </a:cubicBezTo>
                <a:cubicBezTo>
                  <a:pt x="3233489" y="29006"/>
                  <a:pt x="3220814" y="15810"/>
                  <a:pt x="3196158" y="15115"/>
                </a:cubicBezTo>
                <a:close/>
                <a:moveTo>
                  <a:pt x="2111127" y="14594"/>
                </a:moveTo>
                <a:lnTo>
                  <a:pt x="2111127" y="51057"/>
                </a:lnTo>
                <a:lnTo>
                  <a:pt x="2140818" y="51057"/>
                </a:lnTo>
                <a:cubicBezTo>
                  <a:pt x="2157487" y="51057"/>
                  <a:pt x="2165647" y="44980"/>
                  <a:pt x="2165300" y="32826"/>
                </a:cubicBezTo>
                <a:cubicBezTo>
                  <a:pt x="2165300" y="20671"/>
                  <a:pt x="2157139" y="14594"/>
                  <a:pt x="2140818" y="14594"/>
                </a:cubicBezTo>
                <a:close/>
                <a:moveTo>
                  <a:pt x="2006352" y="14594"/>
                </a:moveTo>
                <a:lnTo>
                  <a:pt x="2006352" y="51057"/>
                </a:lnTo>
                <a:lnTo>
                  <a:pt x="2036043" y="51057"/>
                </a:lnTo>
                <a:cubicBezTo>
                  <a:pt x="2052712" y="51057"/>
                  <a:pt x="2060872" y="44980"/>
                  <a:pt x="2060525" y="32826"/>
                </a:cubicBezTo>
                <a:cubicBezTo>
                  <a:pt x="2060525" y="20671"/>
                  <a:pt x="2052364" y="14594"/>
                  <a:pt x="2036043" y="14594"/>
                </a:cubicBezTo>
                <a:close/>
                <a:moveTo>
                  <a:pt x="1082427" y="14594"/>
                </a:moveTo>
                <a:lnTo>
                  <a:pt x="1082427" y="51057"/>
                </a:lnTo>
                <a:lnTo>
                  <a:pt x="1112118" y="51057"/>
                </a:lnTo>
                <a:cubicBezTo>
                  <a:pt x="1128787" y="51057"/>
                  <a:pt x="1136948" y="44980"/>
                  <a:pt x="1136600" y="32826"/>
                </a:cubicBezTo>
                <a:cubicBezTo>
                  <a:pt x="1136600" y="20671"/>
                  <a:pt x="1128440" y="14594"/>
                  <a:pt x="1112118" y="14594"/>
                </a:cubicBezTo>
                <a:close/>
                <a:moveTo>
                  <a:pt x="2818135" y="14073"/>
                </a:moveTo>
                <a:cubicBezTo>
                  <a:pt x="2796257" y="15810"/>
                  <a:pt x="2784624" y="29700"/>
                  <a:pt x="2783235" y="55745"/>
                </a:cubicBezTo>
                <a:cubicBezTo>
                  <a:pt x="2784276" y="81443"/>
                  <a:pt x="2795736" y="95160"/>
                  <a:pt x="2817614" y="96896"/>
                </a:cubicBezTo>
                <a:cubicBezTo>
                  <a:pt x="2839839" y="95854"/>
                  <a:pt x="2851472" y="82137"/>
                  <a:pt x="2852514" y="55745"/>
                </a:cubicBezTo>
                <a:cubicBezTo>
                  <a:pt x="2851472" y="29700"/>
                  <a:pt x="2840012" y="15810"/>
                  <a:pt x="2818135" y="14073"/>
                </a:cubicBezTo>
                <a:close/>
                <a:moveTo>
                  <a:pt x="1332235" y="14073"/>
                </a:moveTo>
                <a:cubicBezTo>
                  <a:pt x="1310357" y="15810"/>
                  <a:pt x="1298724" y="29700"/>
                  <a:pt x="1297335" y="55745"/>
                </a:cubicBezTo>
                <a:cubicBezTo>
                  <a:pt x="1298376" y="81443"/>
                  <a:pt x="1309836" y="95160"/>
                  <a:pt x="1331714" y="96896"/>
                </a:cubicBezTo>
                <a:cubicBezTo>
                  <a:pt x="1353939" y="95854"/>
                  <a:pt x="1365572" y="82137"/>
                  <a:pt x="1366614" y="55745"/>
                </a:cubicBezTo>
                <a:cubicBezTo>
                  <a:pt x="1365572" y="29700"/>
                  <a:pt x="1354113" y="15810"/>
                  <a:pt x="1332235" y="14073"/>
                </a:cubicBezTo>
                <a:close/>
                <a:moveTo>
                  <a:pt x="872356" y="14073"/>
                </a:moveTo>
                <a:lnTo>
                  <a:pt x="872356" y="46890"/>
                </a:lnTo>
                <a:lnTo>
                  <a:pt x="898922" y="46890"/>
                </a:lnTo>
                <a:cubicBezTo>
                  <a:pt x="913160" y="46543"/>
                  <a:pt x="920452" y="40813"/>
                  <a:pt x="920799" y="29700"/>
                </a:cubicBezTo>
                <a:cubicBezTo>
                  <a:pt x="920452" y="19282"/>
                  <a:pt x="913160" y="14073"/>
                  <a:pt x="898922" y="14073"/>
                </a:cubicBezTo>
                <a:close/>
                <a:moveTo>
                  <a:pt x="3161258" y="1572"/>
                </a:moveTo>
                <a:lnTo>
                  <a:pt x="3196679" y="1572"/>
                </a:lnTo>
                <a:cubicBezTo>
                  <a:pt x="3232447" y="2266"/>
                  <a:pt x="3250679" y="19977"/>
                  <a:pt x="3251373" y="54703"/>
                </a:cubicBezTo>
                <a:cubicBezTo>
                  <a:pt x="3252068" y="91166"/>
                  <a:pt x="3234010" y="109051"/>
                  <a:pt x="3197200" y="108356"/>
                </a:cubicBezTo>
                <a:lnTo>
                  <a:pt x="3161258" y="108356"/>
                </a:lnTo>
                <a:close/>
                <a:moveTo>
                  <a:pt x="3057674" y="1572"/>
                </a:moveTo>
                <a:lnTo>
                  <a:pt x="3147268" y="1572"/>
                </a:lnTo>
                <a:lnTo>
                  <a:pt x="3147268" y="15115"/>
                </a:lnTo>
                <a:lnTo>
                  <a:pt x="3110805" y="15115"/>
                </a:lnTo>
                <a:lnTo>
                  <a:pt x="3110805" y="108356"/>
                </a:lnTo>
                <a:lnTo>
                  <a:pt x="3094657" y="108356"/>
                </a:lnTo>
                <a:lnTo>
                  <a:pt x="3094657" y="15115"/>
                </a:lnTo>
                <a:lnTo>
                  <a:pt x="3057674" y="15115"/>
                </a:lnTo>
                <a:close/>
                <a:moveTo>
                  <a:pt x="2980283" y="1572"/>
                </a:moveTo>
                <a:lnTo>
                  <a:pt x="2996431" y="1572"/>
                </a:lnTo>
                <a:lnTo>
                  <a:pt x="2996431" y="95854"/>
                </a:lnTo>
                <a:lnTo>
                  <a:pt x="3053209" y="95854"/>
                </a:lnTo>
                <a:lnTo>
                  <a:pt x="3053209" y="108356"/>
                </a:lnTo>
                <a:lnTo>
                  <a:pt x="2980283" y="108356"/>
                </a:lnTo>
                <a:close/>
                <a:moveTo>
                  <a:pt x="2502619" y="1572"/>
                </a:moveTo>
                <a:lnTo>
                  <a:pt x="2521371" y="1572"/>
                </a:lnTo>
                <a:cubicBezTo>
                  <a:pt x="2530400" y="14768"/>
                  <a:pt x="2539776" y="28832"/>
                  <a:pt x="2549500" y="43765"/>
                </a:cubicBezTo>
                <a:cubicBezTo>
                  <a:pt x="2549847" y="44112"/>
                  <a:pt x="2550715" y="45501"/>
                  <a:pt x="2552104" y="47932"/>
                </a:cubicBezTo>
                <a:cubicBezTo>
                  <a:pt x="2553494" y="50015"/>
                  <a:pt x="2554362" y="51404"/>
                  <a:pt x="2554709" y="52099"/>
                </a:cubicBezTo>
                <a:cubicBezTo>
                  <a:pt x="2556445" y="49321"/>
                  <a:pt x="2558182" y="46716"/>
                  <a:pt x="2559918" y="44286"/>
                </a:cubicBezTo>
                <a:cubicBezTo>
                  <a:pt x="2561307" y="41855"/>
                  <a:pt x="2570509" y="27617"/>
                  <a:pt x="2587526" y="1572"/>
                </a:cubicBezTo>
                <a:lnTo>
                  <a:pt x="2606278" y="1572"/>
                </a:lnTo>
                <a:lnTo>
                  <a:pt x="2562002" y="64601"/>
                </a:lnTo>
                <a:lnTo>
                  <a:pt x="2562002" y="108356"/>
                </a:lnTo>
                <a:lnTo>
                  <a:pt x="2545854" y="108356"/>
                </a:lnTo>
                <a:lnTo>
                  <a:pt x="2545854" y="64601"/>
                </a:lnTo>
                <a:close/>
                <a:moveTo>
                  <a:pt x="2408783" y="1572"/>
                </a:moveTo>
                <a:lnTo>
                  <a:pt x="2424931" y="1572"/>
                </a:lnTo>
                <a:lnTo>
                  <a:pt x="2424931" y="58350"/>
                </a:lnTo>
                <a:lnTo>
                  <a:pt x="2479625" y="1572"/>
                </a:lnTo>
                <a:lnTo>
                  <a:pt x="2500982" y="1572"/>
                </a:lnTo>
                <a:lnTo>
                  <a:pt x="2456185" y="46890"/>
                </a:lnTo>
                <a:lnTo>
                  <a:pt x="2504107" y="108356"/>
                </a:lnTo>
                <a:lnTo>
                  <a:pt x="2482751" y="108356"/>
                </a:lnTo>
                <a:lnTo>
                  <a:pt x="2446288" y="57308"/>
                </a:lnTo>
                <a:lnTo>
                  <a:pt x="2424931" y="78665"/>
                </a:lnTo>
                <a:lnTo>
                  <a:pt x="2424931" y="108356"/>
                </a:lnTo>
                <a:lnTo>
                  <a:pt x="2408783" y="108356"/>
                </a:lnTo>
                <a:close/>
                <a:moveTo>
                  <a:pt x="2188294" y="1572"/>
                </a:moveTo>
                <a:lnTo>
                  <a:pt x="2207046" y="1572"/>
                </a:lnTo>
                <a:cubicBezTo>
                  <a:pt x="2216075" y="14768"/>
                  <a:pt x="2225452" y="28832"/>
                  <a:pt x="2235175" y="43765"/>
                </a:cubicBezTo>
                <a:cubicBezTo>
                  <a:pt x="2235522" y="44112"/>
                  <a:pt x="2236390" y="45501"/>
                  <a:pt x="2237779" y="47932"/>
                </a:cubicBezTo>
                <a:cubicBezTo>
                  <a:pt x="2239168" y="50015"/>
                  <a:pt x="2240037" y="51404"/>
                  <a:pt x="2240384" y="52099"/>
                </a:cubicBezTo>
                <a:cubicBezTo>
                  <a:pt x="2242120" y="49321"/>
                  <a:pt x="2243857" y="46716"/>
                  <a:pt x="2245593" y="44286"/>
                </a:cubicBezTo>
                <a:cubicBezTo>
                  <a:pt x="2246982" y="41855"/>
                  <a:pt x="2256185" y="27617"/>
                  <a:pt x="2273201" y="1572"/>
                </a:cubicBezTo>
                <a:lnTo>
                  <a:pt x="2291953" y="1572"/>
                </a:lnTo>
                <a:lnTo>
                  <a:pt x="2247677" y="64601"/>
                </a:lnTo>
                <a:lnTo>
                  <a:pt x="2247677" y="108356"/>
                </a:lnTo>
                <a:lnTo>
                  <a:pt x="2231529" y="108356"/>
                </a:lnTo>
                <a:lnTo>
                  <a:pt x="2231529" y="64601"/>
                </a:lnTo>
                <a:close/>
                <a:moveTo>
                  <a:pt x="2094979" y="1572"/>
                </a:moveTo>
                <a:lnTo>
                  <a:pt x="2144464" y="1572"/>
                </a:lnTo>
                <a:cubicBezTo>
                  <a:pt x="2168425" y="2266"/>
                  <a:pt x="2181101" y="12511"/>
                  <a:pt x="2182490" y="32305"/>
                </a:cubicBezTo>
                <a:cubicBezTo>
                  <a:pt x="2182490" y="50363"/>
                  <a:pt x="2172593" y="60607"/>
                  <a:pt x="2152798" y="63038"/>
                </a:cubicBezTo>
                <a:lnTo>
                  <a:pt x="2189261" y="108356"/>
                </a:lnTo>
                <a:lnTo>
                  <a:pt x="2168425" y="108356"/>
                </a:lnTo>
                <a:lnTo>
                  <a:pt x="2135609" y="64080"/>
                </a:lnTo>
                <a:lnTo>
                  <a:pt x="2111127" y="64080"/>
                </a:lnTo>
                <a:lnTo>
                  <a:pt x="2111127" y="108356"/>
                </a:lnTo>
                <a:lnTo>
                  <a:pt x="2094979" y="108356"/>
                </a:lnTo>
                <a:close/>
                <a:moveTo>
                  <a:pt x="1990204" y="1572"/>
                </a:moveTo>
                <a:lnTo>
                  <a:pt x="2039689" y="1572"/>
                </a:lnTo>
                <a:cubicBezTo>
                  <a:pt x="2063651" y="2266"/>
                  <a:pt x="2076326" y="12511"/>
                  <a:pt x="2077715" y="32305"/>
                </a:cubicBezTo>
                <a:cubicBezTo>
                  <a:pt x="2077715" y="50363"/>
                  <a:pt x="2067818" y="60607"/>
                  <a:pt x="2048024" y="63038"/>
                </a:cubicBezTo>
                <a:lnTo>
                  <a:pt x="2084486" y="108356"/>
                </a:lnTo>
                <a:lnTo>
                  <a:pt x="2063651" y="108356"/>
                </a:lnTo>
                <a:lnTo>
                  <a:pt x="2030834" y="64080"/>
                </a:lnTo>
                <a:lnTo>
                  <a:pt x="2006352" y="64080"/>
                </a:lnTo>
                <a:lnTo>
                  <a:pt x="2006352" y="108356"/>
                </a:lnTo>
                <a:lnTo>
                  <a:pt x="1990204" y="108356"/>
                </a:lnTo>
                <a:close/>
                <a:moveTo>
                  <a:pt x="1916162" y="1572"/>
                </a:moveTo>
                <a:lnTo>
                  <a:pt x="1935435" y="1572"/>
                </a:lnTo>
                <a:lnTo>
                  <a:pt x="1978149" y="108356"/>
                </a:lnTo>
                <a:lnTo>
                  <a:pt x="1960438" y="108356"/>
                </a:lnTo>
                <a:lnTo>
                  <a:pt x="1949499" y="79707"/>
                </a:lnTo>
                <a:lnTo>
                  <a:pt x="1902098" y="79707"/>
                </a:lnTo>
                <a:lnTo>
                  <a:pt x="1891159" y="108356"/>
                </a:lnTo>
                <a:lnTo>
                  <a:pt x="1873448" y="108356"/>
                </a:lnTo>
                <a:close/>
                <a:moveTo>
                  <a:pt x="1781324" y="1572"/>
                </a:moveTo>
                <a:lnTo>
                  <a:pt x="1870918" y="1572"/>
                </a:lnTo>
                <a:lnTo>
                  <a:pt x="1870918" y="15115"/>
                </a:lnTo>
                <a:lnTo>
                  <a:pt x="1834455" y="15115"/>
                </a:lnTo>
                <a:lnTo>
                  <a:pt x="1834455" y="108356"/>
                </a:lnTo>
                <a:lnTo>
                  <a:pt x="1818307" y="108356"/>
                </a:lnTo>
                <a:lnTo>
                  <a:pt x="1818307" y="15115"/>
                </a:lnTo>
                <a:lnTo>
                  <a:pt x="1781324" y="15115"/>
                </a:lnTo>
                <a:close/>
                <a:moveTo>
                  <a:pt x="1532483" y="1572"/>
                </a:moveTo>
                <a:lnTo>
                  <a:pt x="1612181" y="1572"/>
                </a:lnTo>
                <a:lnTo>
                  <a:pt x="1612181" y="15115"/>
                </a:lnTo>
                <a:lnTo>
                  <a:pt x="1549152" y="15115"/>
                </a:lnTo>
                <a:lnTo>
                  <a:pt x="1549152" y="46890"/>
                </a:lnTo>
                <a:lnTo>
                  <a:pt x="1608534" y="46890"/>
                </a:lnTo>
                <a:lnTo>
                  <a:pt x="1608534" y="60433"/>
                </a:lnTo>
                <a:lnTo>
                  <a:pt x="1549152" y="60433"/>
                </a:lnTo>
                <a:lnTo>
                  <a:pt x="1549152" y="95334"/>
                </a:lnTo>
                <a:lnTo>
                  <a:pt x="1614264" y="95334"/>
                </a:lnTo>
                <a:lnTo>
                  <a:pt x="1614264" y="108356"/>
                </a:lnTo>
                <a:lnTo>
                  <a:pt x="1532483" y="108356"/>
                </a:lnTo>
                <a:close/>
                <a:moveTo>
                  <a:pt x="1395487" y="1572"/>
                </a:moveTo>
                <a:lnTo>
                  <a:pt x="1422053" y="1572"/>
                </a:lnTo>
                <a:lnTo>
                  <a:pt x="1452265" y="90645"/>
                </a:lnTo>
                <a:lnTo>
                  <a:pt x="1452786" y="90645"/>
                </a:lnTo>
                <a:lnTo>
                  <a:pt x="1481956" y="1572"/>
                </a:lnTo>
                <a:lnTo>
                  <a:pt x="1509043" y="1572"/>
                </a:lnTo>
                <a:lnTo>
                  <a:pt x="1509043" y="108356"/>
                </a:lnTo>
                <a:lnTo>
                  <a:pt x="1492895" y="108356"/>
                </a:lnTo>
                <a:lnTo>
                  <a:pt x="1492895" y="14594"/>
                </a:lnTo>
                <a:lnTo>
                  <a:pt x="1492374" y="14594"/>
                </a:lnTo>
                <a:cubicBezTo>
                  <a:pt x="1490290" y="22581"/>
                  <a:pt x="1479699" y="53835"/>
                  <a:pt x="1460599" y="108356"/>
                </a:cubicBezTo>
                <a:lnTo>
                  <a:pt x="1444972" y="108356"/>
                </a:lnTo>
                <a:lnTo>
                  <a:pt x="1411635" y="14594"/>
                </a:lnTo>
                <a:lnTo>
                  <a:pt x="1411114" y="14594"/>
                </a:lnTo>
                <a:lnTo>
                  <a:pt x="1411114" y="108356"/>
                </a:lnTo>
                <a:lnTo>
                  <a:pt x="1395487" y="108356"/>
                </a:lnTo>
                <a:close/>
                <a:moveTo>
                  <a:pt x="1171054" y="1572"/>
                </a:moveTo>
                <a:lnTo>
                  <a:pt x="1187202" y="1572"/>
                </a:lnTo>
                <a:lnTo>
                  <a:pt x="1187202" y="46890"/>
                </a:lnTo>
                <a:lnTo>
                  <a:pt x="1243980" y="46890"/>
                </a:lnTo>
                <a:lnTo>
                  <a:pt x="1243980" y="1572"/>
                </a:lnTo>
                <a:lnTo>
                  <a:pt x="1260648" y="1572"/>
                </a:lnTo>
                <a:lnTo>
                  <a:pt x="1260648" y="108356"/>
                </a:lnTo>
                <a:lnTo>
                  <a:pt x="1243980" y="108356"/>
                </a:lnTo>
                <a:lnTo>
                  <a:pt x="1243980" y="60954"/>
                </a:lnTo>
                <a:lnTo>
                  <a:pt x="1187202" y="60954"/>
                </a:lnTo>
                <a:lnTo>
                  <a:pt x="1187202" y="108356"/>
                </a:lnTo>
                <a:lnTo>
                  <a:pt x="1171054" y="108356"/>
                </a:lnTo>
                <a:close/>
                <a:moveTo>
                  <a:pt x="1066279" y="1572"/>
                </a:moveTo>
                <a:lnTo>
                  <a:pt x="1115764" y="1572"/>
                </a:lnTo>
                <a:cubicBezTo>
                  <a:pt x="1139726" y="2266"/>
                  <a:pt x="1152401" y="12511"/>
                  <a:pt x="1153790" y="32305"/>
                </a:cubicBezTo>
                <a:cubicBezTo>
                  <a:pt x="1153790" y="50363"/>
                  <a:pt x="1143893" y="60607"/>
                  <a:pt x="1124099" y="63038"/>
                </a:cubicBezTo>
                <a:lnTo>
                  <a:pt x="1160562" y="108356"/>
                </a:lnTo>
                <a:lnTo>
                  <a:pt x="1139726" y="108356"/>
                </a:lnTo>
                <a:lnTo>
                  <a:pt x="1106909" y="64080"/>
                </a:lnTo>
                <a:lnTo>
                  <a:pt x="1082427" y="64080"/>
                </a:lnTo>
                <a:lnTo>
                  <a:pt x="1082427" y="108356"/>
                </a:lnTo>
                <a:lnTo>
                  <a:pt x="1066279" y="108356"/>
                </a:lnTo>
                <a:close/>
                <a:moveTo>
                  <a:pt x="960983" y="1572"/>
                </a:moveTo>
                <a:lnTo>
                  <a:pt x="1040680" y="1572"/>
                </a:lnTo>
                <a:lnTo>
                  <a:pt x="1040680" y="15115"/>
                </a:lnTo>
                <a:lnTo>
                  <a:pt x="977652" y="15115"/>
                </a:lnTo>
                <a:lnTo>
                  <a:pt x="977652" y="46890"/>
                </a:lnTo>
                <a:lnTo>
                  <a:pt x="1037034" y="46890"/>
                </a:lnTo>
                <a:lnTo>
                  <a:pt x="1037034" y="60433"/>
                </a:lnTo>
                <a:lnTo>
                  <a:pt x="977652" y="60433"/>
                </a:lnTo>
                <a:lnTo>
                  <a:pt x="977652" y="95334"/>
                </a:lnTo>
                <a:lnTo>
                  <a:pt x="1042764" y="95334"/>
                </a:lnTo>
                <a:lnTo>
                  <a:pt x="1042764" y="108356"/>
                </a:lnTo>
                <a:lnTo>
                  <a:pt x="960983" y="108356"/>
                </a:lnTo>
                <a:close/>
                <a:moveTo>
                  <a:pt x="856208" y="1572"/>
                </a:moveTo>
                <a:lnTo>
                  <a:pt x="902047" y="1572"/>
                </a:lnTo>
                <a:cubicBezTo>
                  <a:pt x="924619" y="2266"/>
                  <a:pt x="936600" y="10774"/>
                  <a:pt x="937989" y="27096"/>
                </a:cubicBezTo>
                <a:cubicBezTo>
                  <a:pt x="937642" y="40639"/>
                  <a:pt x="930349" y="48974"/>
                  <a:pt x="916111" y="52099"/>
                </a:cubicBezTo>
                <a:cubicBezTo>
                  <a:pt x="916111" y="52099"/>
                  <a:pt x="916111" y="52273"/>
                  <a:pt x="916111" y="52620"/>
                </a:cubicBezTo>
                <a:cubicBezTo>
                  <a:pt x="932433" y="55398"/>
                  <a:pt x="941288" y="63906"/>
                  <a:pt x="942677" y="78144"/>
                </a:cubicBezTo>
                <a:cubicBezTo>
                  <a:pt x="942677" y="98285"/>
                  <a:pt x="930002" y="108356"/>
                  <a:pt x="904652" y="108356"/>
                </a:cubicBezTo>
                <a:lnTo>
                  <a:pt x="856208" y="108356"/>
                </a:lnTo>
                <a:close/>
                <a:moveTo>
                  <a:pt x="819150" y="1572"/>
                </a:moveTo>
                <a:lnTo>
                  <a:pt x="835298" y="1572"/>
                </a:lnTo>
                <a:lnTo>
                  <a:pt x="835298" y="108356"/>
                </a:lnTo>
                <a:lnTo>
                  <a:pt x="819150" y="108356"/>
                </a:lnTo>
                <a:close/>
                <a:moveTo>
                  <a:pt x="722858" y="1572"/>
                </a:moveTo>
                <a:lnTo>
                  <a:pt x="797347" y="1572"/>
                </a:lnTo>
                <a:lnTo>
                  <a:pt x="797347" y="15115"/>
                </a:lnTo>
                <a:lnTo>
                  <a:pt x="739527" y="15115"/>
                </a:lnTo>
                <a:lnTo>
                  <a:pt x="739527" y="48453"/>
                </a:lnTo>
                <a:lnTo>
                  <a:pt x="790054" y="48453"/>
                </a:lnTo>
                <a:lnTo>
                  <a:pt x="790054" y="61475"/>
                </a:lnTo>
                <a:lnTo>
                  <a:pt x="739527" y="61475"/>
                </a:lnTo>
                <a:lnTo>
                  <a:pt x="739527" y="108356"/>
                </a:lnTo>
                <a:lnTo>
                  <a:pt x="722858" y="108356"/>
                </a:lnTo>
                <a:close/>
                <a:moveTo>
                  <a:pt x="457200" y="1572"/>
                </a:moveTo>
                <a:lnTo>
                  <a:pt x="476473" y="1572"/>
                </a:lnTo>
                <a:lnTo>
                  <a:pt x="530646" y="89083"/>
                </a:lnTo>
                <a:lnTo>
                  <a:pt x="531167" y="89083"/>
                </a:lnTo>
                <a:lnTo>
                  <a:pt x="531167" y="1572"/>
                </a:lnTo>
                <a:lnTo>
                  <a:pt x="546794" y="1572"/>
                </a:lnTo>
                <a:lnTo>
                  <a:pt x="546794" y="108356"/>
                </a:lnTo>
                <a:lnTo>
                  <a:pt x="528042" y="108356"/>
                </a:lnTo>
                <a:lnTo>
                  <a:pt x="472827" y="20324"/>
                </a:lnTo>
                <a:lnTo>
                  <a:pt x="472827" y="108356"/>
                </a:lnTo>
                <a:lnTo>
                  <a:pt x="457200" y="108356"/>
                </a:lnTo>
                <a:close/>
                <a:moveTo>
                  <a:pt x="419100" y="1572"/>
                </a:moveTo>
                <a:lnTo>
                  <a:pt x="435248" y="1572"/>
                </a:lnTo>
                <a:lnTo>
                  <a:pt x="435248" y="108356"/>
                </a:lnTo>
                <a:lnTo>
                  <a:pt x="419100" y="108356"/>
                </a:lnTo>
                <a:close/>
                <a:moveTo>
                  <a:pt x="379214" y="1572"/>
                </a:moveTo>
                <a:lnTo>
                  <a:pt x="395362" y="1572"/>
                </a:lnTo>
                <a:lnTo>
                  <a:pt x="395362" y="71893"/>
                </a:lnTo>
                <a:cubicBezTo>
                  <a:pt x="395709" y="97591"/>
                  <a:pt x="384423" y="110266"/>
                  <a:pt x="361503" y="109919"/>
                </a:cubicBezTo>
                <a:cubicBezTo>
                  <a:pt x="339973" y="110266"/>
                  <a:pt x="327992" y="99153"/>
                  <a:pt x="325561" y="76581"/>
                </a:cubicBezTo>
                <a:lnTo>
                  <a:pt x="341188" y="72414"/>
                </a:lnTo>
                <a:cubicBezTo>
                  <a:pt x="341883" y="89083"/>
                  <a:pt x="348481" y="97244"/>
                  <a:pt x="360982" y="96896"/>
                </a:cubicBezTo>
                <a:cubicBezTo>
                  <a:pt x="373484" y="97244"/>
                  <a:pt x="379561" y="88736"/>
                  <a:pt x="379214" y="71372"/>
                </a:cubicBezTo>
                <a:close/>
                <a:moveTo>
                  <a:pt x="219075" y="1572"/>
                </a:moveTo>
                <a:lnTo>
                  <a:pt x="238348" y="1572"/>
                </a:lnTo>
                <a:lnTo>
                  <a:pt x="292521" y="89083"/>
                </a:lnTo>
                <a:lnTo>
                  <a:pt x="293042" y="89083"/>
                </a:lnTo>
                <a:lnTo>
                  <a:pt x="293042" y="1572"/>
                </a:lnTo>
                <a:lnTo>
                  <a:pt x="308669" y="1572"/>
                </a:lnTo>
                <a:lnTo>
                  <a:pt x="308669" y="108356"/>
                </a:lnTo>
                <a:lnTo>
                  <a:pt x="289917" y="108356"/>
                </a:lnTo>
                <a:lnTo>
                  <a:pt x="234702" y="20324"/>
                </a:lnTo>
                <a:lnTo>
                  <a:pt x="234702" y="108356"/>
                </a:lnTo>
                <a:lnTo>
                  <a:pt x="219075" y="108356"/>
                </a:lnTo>
                <a:close/>
                <a:moveTo>
                  <a:pt x="144512" y="1572"/>
                </a:moveTo>
                <a:lnTo>
                  <a:pt x="163785" y="1572"/>
                </a:lnTo>
                <a:lnTo>
                  <a:pt x="206499" y="108356"/>
                </a:lnTo>
                <a:lnTo>
                  <a:pt x="188788" y="108356"/>
                </a:lnTo>
                <a:lnTo>
                  <a:pt x="177849" y="79707"/>
                </a:lnTo>
                <a:lnTo>
                  <a:pt x="130448" y="79707"/>
                </a:lnTo>
                <a:lnTo>
                  <a:pt x="119509" y="108356"/>
                </a:lnTo>
                <a:lnTo>
                  <a:pt x="101798" y="108356"/>
                </a:lnTo>
                <a:close/>
                <a:moveTo>
                  <a:pt x="0" y="1572"/>
                </a:moveTo>
                <a:lnTo>
                  <a:pt x="19273" y="1572"/>
                </a:lnTo>
                <a:lnTo>
                  <a:pt x="73447" y="89083"/>
                </a:lnTo>
                <a:lnTo>
                  <a:pt x="73967" y="89083"/>
                </a:lnTo>
                <a:lnTo>
                  <a:pt x="73967" y="1572"/>
                </a:lnTo>
                <a:lnTo>
                  <a:pt x="89594" y="1572"/>
                </a:lnTo>
                <a:lnTo>
                  <a:pt x="89594" y="108356"/>
                </a:lnTo>
                <a:lnTo>
                  <a:pt x="70842" y="108356"/>
                </a:lnTo>
                <a:lnTo>
                  <a:pt x="15627" y="20324"/>
                </a:lnTo>
                <a:lnTo>
                  <a:pt x="15627" y="108356"/>
                </a:lnTo>
                <a:lnTo>
                  <a:pt x="0" y="108356"/>
                </a:lnTo>
                <a:close/>
                <a:moveTo>
                  <a:pt x="2818656" y="9"/>
                </a:moveTo>
                <a:cubicBezTo>
                  <a:pt x="2850951" y="2093"/>
                  <a:pt x="2868314" y="20671"/>
                  <a:pt x="2870745" y="55745"/>
                </a:cubicBezTo>
                <a:cubicBezTo>
                  <a:pt x="2869009" y="90125"/>
                  <a:pt x="2851472" y="108182"/>
                  <a:pt x="2818135" y="109919"/>
                </a:cubicBezTo>
                <a:cubicBezTo>
                  <a:pt x="2784797" y="108182"/>
                  <a:pt x="2767434" y="90125"/>
                  <a:pt x="2766045" y="55745"/>
                </a:cubicBezTo>
                <a:cubicBezTo>
                  <a:pt x="2767781" y="20324"/>
                  <a:pt x="2785318" y="1745"/>
                  <a:pt x="2818656" y="9"/>
                </a:cubicBezTo>
                <a:close/>
                <a:moveTo>
                  <a:pt x="2702793" y="9"/>
                </a:moveTo>
                <a:cubicBezTo>
                  <a:pt x="2725018" y="704"/>
                  <a:pt x="2739777" y="11295"/>
                  <a:pt x="2747069" y="31784"/>
                </a:cubicBezTo>
                <a:lnTo>
                  <a:pt x="2730921" y="35951"/>
                </a:lnTo>
                <a:cubicBezTo>
                  <a:pt x="2726754" y="22061"/>
                  <a:pt x="2717378" y="14768"/>
                  <a:pt x="2702793" y="14073"/>
                </a:cubicBezTo>
                <a:cubicBezTo>
                  <a:pt x="2682304" y="15462"/>
                  <a:pt x="2671365" y="29179"/>
                  <a:pt x="2669976" y="55224"/>
                </a:cubicBezTo>
                <a:cubicBezTo>
                  <a:pt x="2671018" y="81269"/>
                  <a:pt x="2681783" y="95160"/>
                  <a:pt x="2702272" y="96896"/>
                </a:cubicBezTo>
                <a:cubicBezTo>
                  <a:pt x="2718941" y="96549"/>
                  <a:pt x="2729012" y="87520"/>
                  <a:pt x="2732484" y="69810"/>
                </a:cubicBezTo>
                <a:lnTo>
                  <a:pt x="2748632" y="74498"/>
                </a:lnTo>
                <a:cubicBezTo>
                  <a:pt x="2743423" y="98112"/>
                  <a:pt x="2727970" y="109919"/>
                  <a:pt x="2702272" y="109919"/>
                </a:cubicBezTo>
                <a:cubicBezTo>
                  <a:pt x="2670671" y="108182"/>
                  <a:pt x="2654002" y="90125"/>
                  <a:pt x="2652266" y="55745"/>
                </a:cubicBezTo>
                <a:cubicBezTo>
                  <a:pt x="2654002" y="20671"/>
                  <a:pt x="2670844" y="2093"/>
                  <a:pt x="2702793" y="9"/>
                </a:cubicBezTo>
                <a:close/>
                <a:moveTo>
                  <a:pt x="2341513" y="9"/>
                </a:moveTo>
                <a:cubicBezTo>
                  <a:pt x="2365821" y="-338"/>
                  <a:pt x="2380059" y="9385"/>
                  <a:pt x="2384226" y="29179"/>
                </a:cubicBezTo>
                <a:lnTo>
                  <a:pt x="2368078" y="32826"/>
                </a:lnTo>
                <a:cubicBezTo>
                  <a:pt x="2365648" y="19977"/>
                  <a:pt x="2357140" y="13553"/>
                  <a:pt x="2342554" y="13553"/>
                </a:cubicBezTo>
                <a:cubicBezTo>
                  <a:pt x="2329011" y="13900"/>
                  <a:pt x="2321719" y="18935"/>
                  <a:pt x="2320677" y="28659"/>
                </a:cubicBezTo>
                <a:cubicBezTo>
                  <a:pt x="2319635" y="36646"/>
                  <a:pt x="2327969" y="42376"/>
                  <a:pt x="2345680" y="45848"/>
                </a:cubicBezTo>
                <a:cubicBezTo>
                  <a:pt x="2352625" y="47585"/>
                  <a:pt x="2357834" y="48974"/>
                  <a:pt x="2361307" y="50015"/>
                </a:cubicBezTo>
                <a:cubicBezTo>
                  <a:pt x="2379017" y="55572"/>
                  <a:pt x="2387699" y="65295"/>
                  <a:pt x="2387352" y="79186"/>
                </a:cubicBezTo>
                <a:cubicBezTo>
                  <a:pt x="2386657" y="98980"/>
                  <a:pt x="2372940" y="109224"/>
                  <a:pt x="2346201" y="109919"/>
                </a:cubicBezTo>
                <a:cubicBezTo>
                  <a:pt x="2319461" y="110613"/>
                  <a:pt x="2303834" y="99327"/>
                  <a:pt x="2299320" y="76060"/>
                </a:cubicBezTo>
                <a:lnTo>
                  <a:pt x="2315989" y="72414"/>
                </a:lnTo>
                <a:cubicBezTo>
                  <a:pt x="2318420" y="89430"/>
                  <a:pt x="2328317" y="97938"/>
                  <a:pt x="2345680" y="97938"/>
                </a:cubicBezTo>
                <a:cubicBezTo>
                  <a:pt x="2360959" y="97591"/>
                  <a:pt x="2368947" y="91514"/>
                  <a:pt x="2369641" y="79707"/>
                </a:cubicBezTo>
                <a:cubicBezTo>
                  <a:pt x="2370683" y="71719"/>
                  <a:pt x="2363564" y="65642"/>
                  <a:pt x="2348284" y="61475"/>
                </a:cubicBezTo>
                <a:cubicBezTo>
                  <a:pt x="2346895" y="60781"/>
                  <a:pt x="2343944" y="59912"/>
                  <a:pt x="2339429" y="58871"/>
                </a:cubicBezTo>
                <a:cubicBezTo>
                  <a:pt x="2338040" y="58523"/>
                  <a:pt x="2336998" y="58350"/>
                  <a:pt x="2336304" y="58350"/>
                </a:cubicBezTo>
                <a:cubicBezTo>
                  <a:pt x="2313037" y="53488"/>
                  <a:pt x="2302098" y="43591"/>
                  <a:pt x="2303487" y="28659"/>
                </a:cubicBezTo>
                <a:cubicBezTo>
                  <a:pt x="2304876" y="10601"/>
                  <a:pt x="2317551" y="1051"/>
                  <a:pt x="2341513" y="9"/>
                </a:cubicBezTo>
                <a:close/>
                <a:moveTo>
                  <a:pt x="1722388" y="9"/>
                </a:moveTo>
                <a:cubicBezTo>
                  <a:pt x="1746696" y="-338"/>
                  <a:pt x="1760934" y="9385"/>
                  <a:pt x="1765101" y="29179"/>
                </a:cubicBezTo>
                <a:lnTo>
                  <a:pt x="1748954" y="32826"/>
                </a:lnTo>
                <a:cubicBezTo>
                  <a:pt x="1746523" y="19977"/>
                  <a:pt x="1738015" y="13553"/>
                  <a:pt x="1723429" y="13553"/>
                </a:cubicBezTo>
                <a:cubicBezTo>
                  <a:pt x="1709886" y="13900"/>
                  <a:pt x="1702594" y="18935"/>
                  <a:pt x="1701552" y="28659"/>
                </a:cubicBezTo>
                <a:cubicBezTo>
                  <a:pt x="1700510" y="36646"/>
                  <a:pt x="1708844" y="42376"/>
                  <a:pt x="1726555" y="45848"/>
                </a:cubicBezTo>
                <a:cubicBezTo>
                  <a:pt x="1733500" y="47585"/>
                  <a:pt x="1738709" y="48974"/>
                  <a:pt x="1742182" y="50015"/>
                </a:cubicBezTo>
                <a:cubicBezTo>
                  <a:pt x="1759892" y="55572"/>
                  <a:pt x="1768574" y="65295"/>
                  <a:pt x="1768227" y="79186"/>
                </a:cubicBezTo>
                <a:cubicBezTo>
                  <a:pt x="1767532" y="98980"/>
                  <a:pt x="1753815" y="109224"/>
                  <a:pt x="1727076" y="109919"/>
                </a:cubicBezTo>
                <a:cubicBezTo>
                  <a:pt x="1700336" y="110613"/>
                  <a:pt x="1684709" y="99327"/>
                  <a:pt x="1680195" y="76060"/>
                </a:cubicBezTo>
                <a:lnTo>
                  <a:pt x="1696864" y="72414"/>
                </a:lnTo>
                <a:cubicBezTo>
                  <a:pt x="1699294" y="89430"/>
                  <a:pt x="1709192" y="97938"/>
                  <a:pt x="1726555" y="97938"/>
                </a:cubicBezTo>
                <a:cubicBezTo>
                  <a:pt x="1741835" y="97591"/>
                  <a:pt x="1749822" y="91514"/>
                  <a:pt x="1750516" y="79707"/>
                </a:cubicBezTo>
                <a:cubicBezTo>
                  <a:pt x="1751558" y="71719"/>
                  <a:pt x="1744439" y="65642"/>
                  <a:pt x="1729159" y="61475"/>
                </a:cubicBezTo>
                <a:cubicBezTo>
                  <a:pt x="1727770" y="60781"/>
                  <a:pt x="1724819" y="59912"/>
                  <a:pt x="1720304" y="58871"/>
                </a:cubicBezTo>
                <a:cubicBezTo>
                  <a:pt x="1718915" y="58523"/>
                  <a:pt x="1717873" y="58350"/>
                  <a:pt x="1717179" y="58350"/>
                </a:cubicBezTo>
                <a:cubicBezTo>
                  <a:pt x="1693912" y="53488"/>
                  <a:pt x="1682973" y="43591"/>
                  <a:pt x="1684362" y="28659"/>
                </a:cubicBezTo>
                <a:cubicBezTo>
                  <a:pt x="1685751" y="10601"/>
                  <a:pt x="1698426" y="1051"/>
                  <a:pt x="1722388" y="9"/>
                </a:cubicBezTo>
                <a:close/>
                <a:moveTo>
                  <a:pt x="1332756" y="9"/>
                </a:moveTo>
                <a:cubicBezTo>
                  <a:pt x="1365051" y="2093"/>
                  <a:pt x="1382415" y="20671"/>
                  <a:pt x="1384846" y="55745"/>
                </a:cubicBezTo>
                <a:cubicBezTo>
                  <a:pt x="1383109" y="90125"/>
                  <a:pt x="1365572" y="108182"/>
                  <a:pt x="1332235" y="109919"/>
                </a:cubicBezTo>
                <a:cubicBezTo>
                  <a:pt x="1298897" y="108182"/>
                  <a:pt x="1281534" y="90125"/>
                  <a:pt x="1280145" y="55745"/>
                </a:cubicBezTo>
                <a:cubicBezTo>
                  <a:pt x="1281881" y="20324"/>
                  <a:pt x="1299418" y="1745"/>
                  <a:pt x="1332756" y="9"/>
                </a:cubicBezTo>
                <a:close/>
                <a:moveTo>
                  <a:pt x="617860" y="9"/>
                </a:moveTo>
                <a:cubicBezTo>
                  <a:pt x="642516" y="356"/>
                  <a:pt x="658663" y="9906"/>
                  <a:pt x="666303" y="28659"/>
                </a:cubicBezTo>
                <a:lnTo>
                  <a:pt x="650676" y="34388"/>
                </a:lnTo>
                <a:cubicBezTo>
                  <a:pt x="645467" y="20845"/>
                  <a:pt x="634529" y="14073"/>
                  <a:pt x="617860" y="14073"/>
                </a:cubicBezTo>
                <a:cubicBezTo>
                  <a:pt x="597024" y="16157"/>
                  <a:pt x="585738" y="29874"/>
                  <a:pt x="584001" y="55224"/>
                </a:cubicBezTo>
                <a:cubicBezTo>
                  <a:pt x="585390" y="81269"/>
                  <a:pt x="597371" y="95160"/>
                  <a:pt x="619943" y="96896"/>
                </a:cubicBezTo>
                <a:cubicBezTo>
                  <a:pt x="634876" y="96549"/>
                  <a:pt x="645467" y="92208"/>
                  <a:pt x="651718" y="83874"/>
                </a:cubicBezTo>
                <a:lnTo>
                  <a:pt x="651718" y="63038"/>
                </a:lnTo>
                <a:lnTo>
                  <a:pt x="616818" y="63038"/>
                </a:lnTo>
                <a:lnTo>
                  <a:pt x="616818" y="49495"/>
                </a:lnTo>
                <a:lnTo>
                  <a:pt x="666824" y="49495"/>
                </a:lnTo>
                <a:lnTo>
                  <a:pt x="666824" y="89083"/>
                </a:lnTo>
                <a:cubicBezTo>
                  <a:pt x="659532" y="102626"/>
                  <a:pt x="643905" y="109571"/>
                  <a:pt x="619943" y="109919"/>
                </a:cubicBezTo>
                <a:cubicBezTo>
                  <a:pt x="586259" y="108182"/>
                  <a:pt x="568548" y="89951"/>
                  <a:pt x="566812" y="55224"/>
                </a:cubicBezTo>
                <a:cubicBezTo>
                  <a:pt x="568548" y="20151"/>
                  <a:pt x="585564" y="1745"/>
                  <a:pt x="617860" y="9"/>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lvl="0">
              <a:defRPr/>
            </a:pPr>
            <a:endParaRPr kumimoji="0" lang="fr-FR" altLang="zh-CN" sz="1050" i="0" u="none" strike="noStrike" kern="1200" cap="none" spc="0" normalizeH="0" baseline="0" noProof="0" dirty="0">
              <a:ln>
                <a:noFill/>
              </a:ln>
              <a:solidFill>
                <a:schemeClr val="bg1"/>
              </a:solidFill>
              <a:effectLst/>
              <a:uLnTx/>
              <a:uFillTx/>
              <a:latin typeface="方正兰亭中黑_GBK" panose="02000000000000000000" pitchFamily="2" charset="-122"/>
              <a:ea typeface="方正兰亭中黑_GBK" panose="02000000000000000000"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一级目录页">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0B32AD"/>
              </a:gs>
              <a:gs pos="45000">
                <a:srgbClr val="0B2FA8"/>
              </a:gs>
              <a:gs pos="100000">
                <a:srgbClr val="09288D"/>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 name="矩形: 圆角 7"/>
          <p:cNvSpPr/>
          <p:nvPr userDrawn="1"/>
        </p:nvSpPr>
        <p:spPr>
          <a:xfrm>
            <a:off x="2473845" y="2324100"/>
            <a:ext cx="7244311" cy="2184400"/>
          </a:xfrm>
          <a:prstGeom prst="roundRect">
            <a:avLst>
              <a:gd name="adj" fmla="val 50000"/>
            </a:avLst>
          </a:prstGeom>
          <a:gradFill>
            <a:gsLst>
              <a:gs pos="0">
                <a:srgbClr val="006DFE">
                  <a:alpha val="80000"/>
                </a:srgbClr>
              </a:gs>
              <a:gs pos="100000">
                <a:srgbClr val="004098">
                  <a:alpha val="0"/>
                </a:srgbClr>
              </a:gs>
            </a:gsLst>
            <a:lin ang="7200000" scaled="0"/>
          </a:gra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 name="椭圆 8"/>
          <p:cNvSpPr/>
          <p:nvPr userDrawn="1"/>
        </p:nvSpPr>
        <p:spPr>
          <a:xfrm>
            <a:off x="2803105" y="2641600"/>
            <a:ext cx="1574800" cy="1574800"/>
          </a:xfrm>
          <a:prstGeom prst="ellipse">
            <a:avLst/>
          </a:prstGeom>
          <a:gradFill>
            <a:gsLst>
              <a:gs pos="0">
                <a:srgbClr val="006DFE">
                  <a:alpha val="41000"/>
                </a:srgbClr>
              </a:gs>
              <a:gs pos="53000">
                <a:srgbClr val="006DFE"/>
              </a:gs>
              <a:gs pos="100000">
                <a:srgbClr val="006DFE"/>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任意多边形: 形状 9"/>
          <p:cNvSpPr/>
          <p:nvPr userDrawn="1"/>
        </p:nvSpPr>
        <p:spPr>
          <a:xfrm rot="10800000">
            <a:off x="8808526" y="-1"/>
            <a:ext cx="3383473" cy="1624315"/>
          </a:xfrm>
          <a:custGeom>
            <a:avLst/>
            <a:gdLst>
              <a:gd name="connsiteX0" fmla="*/ 983547 w 1918167"/>
              <a:gd name="connsiteY0" fmla="*/ 83 h 920861"/>
              <a:gd name="connsiteX1" fmla="*/ 1268596 w 1918167"/>
              <a:gd name="connsiteY1" fmla="*/ 48464 h 920861"/>
              <a:gd name="connsiteX2" fmla="*/ 1918167 w 1918167"/>
              <a:gd name="connsiteY2" fmla="*/ 899112 h 920861"/>
              <a:gd name="connsiteX3" fmla="*/ 1917562 w 1918167"/>
              <a:gd name="connsiteY3" fmla="*/ 920861 h 920861"/>
              <a:gd name="connsiteX4" fmla="*/ 0 w 1918167"/>
              <a:gd name="connsiteY4" fmla="*/ 920861 h 920861"/>
              <a:gd name="connsiteX5" fmla="*/ 1324 w 1918167"/>
              <a:gd name="connsiteY5" fmla="*/ 873218 h 920861"/>
              <a:gd name="connsiteX6" fmla="*/ 45591 w 1918167"/>
              <a:gd name="connsiteY6" fmla="*/ 678762 h 920861"/>
              <a:gd name="connsiteX7" fmla="*/ 983547 w 1918167"/>
              <a:gd name="connsiteY7" fmla="*/ 83 h 920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8167" h="920861">
                <a:moveTo>
                  <a:pt x="983547" y="83"/>
                </a:moveTo>
                <a:cubicBezTo>
                  <a:pt x="1078272" y="1338"/>
                  <a:pt x="1174210" y="16990"/>
                  <a:pt x="1268596" y="48464"/>
                </a:cubicBezTo>
                <a:cubicBezTo>
                  <a:pt x="1646139" y="174361"/>
                  <a:pt x="1891612" y="517658"/>
                  <a:pt x="1918167" y="899112"/>
                </a:cubicBezTo>
                <a:lnTo>
                  <a:pt x="1917562" y="920861"/>
                </a:lnTo>
                <a:lnTo>
                  <a:pt x="0" y="920861"/>
                </a:lnTo>
                <a:lnTo>
                  <a:pt x="1324" y="873218"/>
                </a:lnTo>
                <a:cubicBezTo>
                  <a:pt x="9463" y="808353"/>
                  <a:pt x="24085" y="743257"/>
                  <a:pt x="45591" y="678762"/>
                </a:cubicBezTo>
                <a:cubicBezTo>
                  <a:pt x="185387" y="259539"/>
                  <a:pt x="573072" y="-5357"/>
                  <a:pt x="983547" y="83"/>
                </a:cubicBez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1" name="任意多边形: 形状 10"/>
          <p:cNvSpPr/>
          <p:nvPr userDrawn="1"/>
        </p:nvSpPr>
        <p:spPr>
          <a:xfrm>
            <a:off x="8935526" y="3316553"/>
            <a:ext cx="126198" cy="199494"/>
          </a:xfrm>
          <a:custGeom>
            <a:avLst/>
            <a:gdLst/>
            <a:ahLst/>
            <a:cxnLst/>
            <a:rect l="l" t="t" r="r" b="b"/>
            <a:pathLst>
              <a:path w="59582" h="94187">
                <a:moveTo>
                  <a:pt x="7397" y="0"/>
                </a:moveTo>
                <a:lnTo>
                  <a:pt x="59582" y="44993"/>
                </a:lnTo>
                <a:lnTo>
                  <a:pt x="4198" y="94187"/>
                </a:lnTo>
                <a:lnTo>
                  <a:pt x="0" y="89388"/>
                </a:lnTo>
                <a:lnTo>
                  <a:pt x="49785" y="44993"/>
                </a:lnTo>
                <a:lnTo>
                  <a:pt x="3199" y="4799"/>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600" dirty="0">
              <a:latin typeface="造字工房悦黑体验版纤细体" pitchFamily="50" charset="-122"/>
              <a:ea typeface="造字工房悦黑体验版纤细体" pitchFamily="50" charset="-122"/>
            </a:endParaRPr>
          </a:p>
        </p:txBody>
      </p:sp>
      <p:sp>
        <p:nvSpPr>
          <p:cNvPr id="12" name="任意多边形: 形状 11"/>
          <p:cNvSpPr/>
          <p:nvPr userDrawn="1"/>
        </p:nvSpPr>
        <p:spPr>
          <a:xfrm>
            <a:off x="1" y="701148"/>
            <a:ext cx="2099093" cy="5455704"/>
          </a:xfrm>
          <a:custGeom>
            <a:avLst/>
            <a:gdLst>
              <a:gd name="connsiteX0" fmla="*/ 0 w 2099093"/>
              <a:gd name="connsiteY0" fmla="*/ 0 h 5455704"/>
              <a:gd name="connsiteX1" fmla="*/ 113704 w 2099093"/>
              <a:gd name="connsiteY1" fmla="*/ 29237 h 5455704"/>
              <a:gd name="connsiteX2" fmla="*/ 2099093 w 2099093"/>
              <a:gd name="connsiteY2" fmla="*/ 2727852 h 5455704"/>
              <a:gd name="connsiteX3" fmla="*/ 113704 w 2099093"/>
              <a:gd name="connsiteY3" fmla="*/ 5426468 h 5455704"/>
              <a:gd name="connsiteX4" fmla="*/ 0 w 2099093"/>
              <a:gd name="connsiteY4" fmla="*/ 5455704 h 5455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093" h="5455704">
                <a:moveTo>
                  <a:pt x="0" y="0"/>
                </a:moveTo>
                <a:lnTo>
                  <a:pt x="113704" y="29237"/>
                </a:lnTo>
                <a:cubicBezTo>
                  <a:pt x="1263938" y="386997"/>
                  <a:pt x="2099093" y="1459894"/>
                  <a:pt x="2099093" y="2727852"/>
                </a:cubicBezTo>
                <a:cubicBezTo>
                  <a:pt x="2099093" y="3995810"/>
                  <a:pt x="1263938" y="5068708"/>
                  <a:pt x="113704" y="5426468"/>
                </a:cubicBezTo>
                <a:lnTo>
                  <a:pt x="0" y="5455704"/>
                </a:lnTo>
                <a:close/>
              </a:path>
            </a:pathLst>
          </a:custGeom>
          <a:gradFill>
            <a:gsLst>
              <a:gs pos="0">
                <a:srgbClr val="006DFE"/>
              </a:gs>
              <a:gs pos="81000">
                <a:srgbClr val="0054C5">
                  <a:alpha val="0"/>
                </a:srgbClr>
              </a:gs>
              <a:gs pos="100000">
                <a:srgbClr val="004098">
                  <a:alpha val="0"/>
                </a:srgbClr>
              </a:gs>
            </a:gsLst>
            <a:lin ang="12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2" name="标题 1"/>
          <p:cNvSpPr>
            <a:spLocks noGrp="1"/>
          </p:cNvSpPr>
          <p:nvPr>
            <p:ph type="title"/>
          </p:nvPr>
        </p:nvSpPr>
        <p:spPr>
          <a:xfrm>
            <a:off x="4502331" y="2758807"/>
            <a:ext cx="4306195" cy="1409972"/>
          </a:xfrm>
        </p:spPr>
        <p:txBody>
          <a:bodyPr anchor="ctr"/>
          <a:lstStyle>
            <a:lvl1pPr algn="ctr">
              <a:defRPr sz="4500">
                <a:solidFill>
                  <a:schemeClr val="bg1"/>
                </a:solidFill>
                <a:latin typeface="微软雅黑 Light" panose="020B0502040204020203" pitchFamily="34" charset="-122"/>
                <a:ea typeface="微软雅黑 Light" panose="020B0502040204020203"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2442576" y="2716213"/>
            <a:ext cx="2207300" cy="1500187"/>
          </a:xfrm>
          <a:prstGeom prst="rect">
            <a:avLst/>
          </a:prstGeom>
        </p:spPr>
        <p:txBody>
          <a:bodyPr anchor="ctr">
            <a:normAutofit/>
          </a:bodyPr>
          <a:lstStyle>
            <a:lvl1pPr marL="0" indent="0" algn="ctr">
              <a:buNone/>
              <a:defRPr sz="4500">
                <a:solidFill>
                  <a:schemeClr val="bg1"/>
                </a:solidFill>
                <a:latin typeface="微软雅黑 Light" panose="020B0502040204020203" pitchFamily="34" charset="-122"/>
                <a:ea typeface="微软雅黑 Light" panose="020B0502040204020203"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6F3BDD-2BCB-490A-BE70-ACDC93DA5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B3A77E7-53BD-4760-971D-922B7C74E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D3EC76-49D6-4D16-BA9C-4A57E60600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2D38F-73AB-43A8-B95A-D3EBFA9925BA}" type="datetimeFigureOut">
              <a:rPr lang="zh-CN" altLang="en-US" smtClean="0"/>
              <a:t>2023/5/21</a:t>
            </a:fld>
            <a:endParaRPr lang="zh-CN" altLang="en-US"/>
          </a:p>
        </p:txBody>
      </p:sp>
      <p:sp>
        <p:nvSpPr>
          <p:cNvPr id="5" name="页脚占位符 4">
            <a:extLst>
              <a:ext uri="{FF2B5EF4-FFF2-40B4-BE49-F238E27FC236}">
                <a16:creationId xmlns:a16="http://schemas.microsoft.com/office/drawing/2014/main" id="{8FD1657F-9119-4C47-86CA-0F3242D2E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454E0A9-6D44-47EB-959A-CB2699E44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DEB4D-060A-4FAB-9077-B82DD1B5BA9C}" type="slidenum">
              <a:rPr lang="zh-CN" altLang="en-US" smtClean="0"/>
              <a:t>‹#›</a:t>
            </a:fld>
            <a:endParaRPr lang="zh-CN" altLang="en-US"/>
          </a:p>
        </p:txBody>
      </p:sp>
    </p:spTree>
    <p:extLst>
      <p:ext uri="{BB962C8B-B14F-4D97-AF65-F5344CB8AC3E}">
        <p14:creationId xmlns:p14="http://schemas.microsoft.com/office/powerpoint/2010/main" val="7976518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49" r:id="rId8"/>
    <p:sldLayoutId id="2147483651" r:id="rId9"/>
    <p:sldLayoutId id="2147483652" r:id="rId10"/>
    <p:sldLayoutId id="2147483653" r:id="rId11"/>
    <p:sldLayoutId id="2147483654" r:id="rId12"/>
    <p:sldLayoutId id="2147483655" r:id="rId13"/>
    <p:sldLayoutId id="214748365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slide" Target="slide10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25.bin"/><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64.wmf"/><Relationship Id="rId1" Type="http://schemas.openxmlformats.org/officeDocument/2006/relationships/slideLayout" Target="../slideLayouts/slideLayout7.xml"/><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27.bin"/><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29.bin"/><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30.bin"/><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0.png"/><Relationship Id="rId7" Type="http://schemas.openxmlformats.org/officeDocument/2006/relationships/image" Target="../media/image93.jpe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92.emf"/><Relationship Id="rId5" Type="http://schemas.openxmlformats.org/officeDocument/2006/relationships/image" Target="../media/image91.png"/><Relationship Id="rId4" Type="http://schemas.openxmlformats.org/officeDocument/2006/relationships/oleObject" Target="../embeddings/oleObject31.bin"/><Relationship Id="rId9" Type="http://schemas.openxmlformats.org/officeDocument/2006/relationships/image" Target="../media/image9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hyperlink" Target="http://www.sensoryinc.com/" TargetMode="External"/><Relationship Id="rId2" Type="http://schemas.openxmlformats.org/officeDocument/2006/relationships/hyperlink" Target="http://htk.eng.cam.ac.uk/" TargetMode="External"/><Relationship Id="rId1" Type="http://schemas.openxmlformats.org/officeDocument/2006/relationships/slideLayout" Target="../slideLayouts/slideLayout7.xml"/><Relationship Id="rId5" Type="http://schemas.openxmlformats.org/officeDocument/2006/relationships/hyperlink" Target="http://www.ctiforum.com/" TargetMode="External"/><Relationship Id="rId4" Type="http://schemas.openxmlformats.org/officeDocument/2006/relationships/hyperlink" Target="http://www.talentedsoft.com/"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7" Type="http://schemas.openxmlformats.org/officeDocument/2006/relationships/tags" Target="../tags/tag8.xml"/><Relationship Id="rId2" Type="http://schemas.openxmlformats.org/officeDocument/2006/relationships/tags" Target="../tags/tag3.xml"/><Relationship Id="rId16" Type="http://schemas.openxmlformats.org/officeDocument/2006/relationships/tags" Target="../tags/tag17.xml"/><Relationship Id="rId29" Type="http://schemas.openxmlformats.org/officeDocument/2006/relationships/tags" Target="../tags/tag30.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slideLayout" Target="../slideLayouts/slideLayout5.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8" Type="http://schemas.openxmlformats.org/officeDocument/2006/relationships/tags" Target="../tags/tag9.xml"/><Relationship Id="rId3" Type="http://schemas.openxmlformats.org/officeDocument/2006/relationships/tags" Target="../tags/tag4.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20" Type="http://schemas.openxmlformats.org/officeDocument/2006/relationships/tags" Target="../tags/tag21.xml"/><Relationship Id="rId41" Type="http://schemas.openxmlformats.org/officeDocument/2006/relationships/tags" Target="../tags/tag42.xml"/><Relationship Id="rId1" Type="http://schemas.openxmlformats.org/officeDocument/2006/relationships/tags" Target="../tags/tag2.xml"/><Relationship Id="rId6"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8.wmf"/><Relationship Id="rId7" Type="http://schemas.openxmlformats.org/officeDocument/2006/relationships/image" Target="../media/image21.png"/><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wmf"/><Relationship Id="rId4" Type="http://schemas.openxmlformats.org/officeDocument/2006/relationships/oleObject" Target="../embeddings/oleObject3.bin"/><Relationship Id="rId9" Type="http://schemas.openxmlformats.org/officeDocument/2006/relationships/image" Target="../media/image22.wmf"/></Relationships>
</file>

<file path=ppt/slides/_rels/slide4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5.bin"/><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6.bin"/><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7.bin"/><Relationship Id="rId1" Type="http://schemas.openxmlformats.org/officeDocument/2006/relationships/slideLayout" Target="../slideLayouts/slideLayout7.xml"/><Relationship Id="rId5" Type="http://schemas.openxmlformats.org/officeDocument/2006/relationships/image" Target="../media/image30.wmf"/><Relationship Id="rId4" Type="http://schemas.openxmlformats.org/officeDocument/2006/relationships/oleObject" Target="../embeddings/oleObject8.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9.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oleObject" Target="../embeddings/oleObject11.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6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12.bin"/><Relationship Id="rId1" Type="http://schemas.openxmlformats.org/officeDocument/2006/relationships/slideLayout" Target="../slideLayouts/slideLayout5.xml"/><Relationship Id="rId6" Type="http://schemas.openxmlformats.org/officeDocument/2006/relationships/oleObject" Target="../embeddings/oleObject14.bin"/><Relationship Id="rId5" Type="http://schemas.openxmlformats.org/officeDocument/2006/relationships/image" Target="../media/image42.wmf"/><Relationship Id="rId4" Type="http://schemas.openxmlformats.org/officeDocument/2006/relationships/oleObject" Target="../embeddings/oleObject13.bin"/><Relationship Id="rId9" Type="http://schemas.openxmlformats.org/officeDocument/2006/relationships/image" Target="../media/image44.wmf"/></Relationships>
</file>

<file path=ppt/slides/_rels/slide63.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16.bin"/><Relationship Id="rId1" Type="http://schemas.openxmlformats.org/officeDocument/2006/relationships/slideLayout" Target="../slideLayouts/slideLayout5.xml"/><Relationship Id="rId5" Type="http://schemas.openxmlformats.org/officeDocument/2006/relationships/image" Target="../media/image46.wmf"/><Relationship Id="rId4" Type="http://schemas.openxmlformats.org/officeDocument/2006/relationships/oleObject" Target="../embeddings/oleObject17.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wmf"/><Relationship Id="rId7" Type="http://schemas.openxmlformats.org/officeDocument/2006/relationships/image" Target="../media/image49.wmf"/><Relationship Id="rId2" Type="http://schemas.openxmlformats.org/officeDocument/2006/relationships/oleObject" Target="../embeddings/oleObject18.bin"/><Relationship Id="rId1" Type="http://schemas.openxmlformats.org/officeDocument/2006/relationships/slideLayout" Target="../slideLayouts/slideLayout5.xml"/><Relationship Id="rId6" Type="http://schemas.openxmlformats.org/officeDocument/2006/relationships/oleObject" Target="../embeddings/oleObject20.bin"/><Relationship Id="rId5" Type="http://schemas.openxmlformats.org/officeDocument/2006/relationships/image" Target="../media/image48.wmf"/><Relationship Id="rId4" Type="http://schemas.openxmlformats.org/officeDocument/2006/relationships/oleObject" Target="../embeddings/oleObject19.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 Target="slide167.xml"/><Relationship Id="rId2" Type="http://schemas.openxmlformats.org/officeDocument/2006/relationships/slide" Target="slide166.xml"/><Relationship Id="rId1" Type="http://schemas.openxmlformats.org/officeDocument/2006/relationships/slideLayout" Target="../slideLayouts/slideLayout7.xml"/><Relationship Id="rId4" Type="http://schemas.openxmlformats.org/officeDocument/2006/relationships/slide" Target="slide1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21.bin"/><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oleObject" Target="../embeddings/oleObject22.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3.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ctrTitle"/>
          </p:nvPr>
        </p:nvSpPr>
        <p:spPr/>
        <p:txBody>
          <a:bodyPr>
            <a:normAutofit/>
          </a:bodyPr>
          <a:lstStyle/>
          <a:p>
            <a:r>
              <a:rPr lang="zh-CN" altLang="en-US" dirty="0"/>
              <a:t>音频数据处理分享</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
          <p:cNvSpPr>
            <a:spLocks noGrp="1"/>
          </p:cNvSpPr>
          <p:nvPr>
            <p:ph type="title"/>
          </p:nvPr>
        </p:nvSpPr>
        <p:spPr>
          <a:xfrm>
            <a:off x="838200" y="365125"/>
            <a:ext cx="10515600" cy="1014731"/>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2291" name="Rectangle 9"/>
          <p:cNvSpPr/>
          <p:nvPr/>
        </p:nvSpPr>
        <p:spPr>
          <a:xfrm>
            <a:off x="1990725" y="1341438"/>
            <a:ext cx="5113338" cy="574675"/>
          </a:xfrm>
          <a:prstGeom prst="rect">
            <a:avLst/>
          </a:prstGeom>
          <a:noFill/>
          <a:ln w="9525">
            <a:noFill/>
          </a:ln>
        </p:spPr>
        <p:txBody>
          <a:bodyPr anchor="t" anchorCtr="0"/>
          <a:lstStyle/>
          <a:p>
            <a:pPr marL="342900" indent="-342900" algn="just" eaLnBrk="0" hangingPunct="0">
              <a:spcBef>
                <a:spcPct val="20000"/>
              </a:spcBef>
              <a:buClr>
                <a:schemeClr val="accent2"/>
              </a:buClr>
              <a:buFont typeface="Wingdings" panose="05000000000000000000" pitchFamily="2" charset="2"/>
              <a:buChar char="n"/>
            </a:pPr>
            <a:r>
              <a:rPr lang="zh-CN" altLang="en-US" sz="3200" dirty="0">
                <a:latin typeface="黑体" panose="02010609060101010101" charset="-122"/>
                <a:ea typeface="黑体" panose="02010609060101010101" charset="-122"/>
              </a:rPr>
              <a:t>语音的发音器官</a:t>
            </a:r>
            <a:endParaRPr lang="en-US" altLang="zh-CN" dirty="0">
              <a:latin typeface="黑体" panose="02010609060101010101" charset="-122"/>
              <a:ea typeface="黑体" panose="02010609060101010101" charset="-122"/>
            </a:endParaRPr>
          </a:p>
        </p:txBody>
      </p:sp>
      <p:pic>
        <p:nvPicPr>
          <p:cNvPr id="12292" name="Picture 14" descr="人的发音器官"/>
          <p:cNvPicPr>
            <a:picLocks noChangeAspect="1"/>
          </p:cNvPicPr>
          <p:nvPr/>
        </p:nvPicPr>
        <p:blipFill>
          <a:blip r:embed="rId2"/>
          <a:stretch>
            <a:fillRect/>
          </a:stretch>
        </p:blipFill>
        <p:spPr>
          <a:xfrm>
            <a:off x="1558925" y="2205038"/>
            <a:ext cx="3960813" cy="4105275"/>
          </a:xfrm>
          <a:prstGeom prst="rect">
            <a:avLst/>
          </a:prstGeom>
          <a:noFill/>
          <a:ln w="9525">
            <a:noFill/>
          </a:ln>
        </p:spPr>
      </p:pic>
      <p:sp>
        <p:nvSpPr>
          <p:cNvPr id="12293" name="Rectangle 15"/>
          <p:cNvSpPr/>
          <p:nvPr/>
        </p:nvSpPr>
        <p:spPr>
          <a:xfrm>
            <a:off x="5375275" y="2154238"/>
            <a:ext cx="5184775" cy="2214880"/>
          </a:xfrm>
          <a:prstGeom prst="rect">
            <a:avLst/>
          </a:prstGeom>
          <a:noFill/>
          <a:ln w="9525">
            <a:noFill/>
          </a:ln>
        </p:spPr>
        <p:txBody>
          <a:bodyPr anchor="t" anchorCtr="0">
            <a:spAutoFit/>
          </a:bodyPr>
          <a:lstStyle/>
          <a:p>
            <a:pPr eaLnBrk="0" hangingPunct="0">
              <a:spcBef>
                <a:spcPts val="1200"/>
              </a:spcBef>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肺和气管</a:t>
            </a:r>
            <a:r>
              <a:rPr lang="zh-CN" altLang="en-US" dirty="0">
                <a:latin typeface="黑体" panose="02010609060101010101" charset="-122"/>
                <a:ea typeface="黑体" panose="02010609060101010101" charset="-122"/>
              </a:rPr>
              <a:t>：能量源 </a:t>
            </a:r>
          </a:p>
          <a:p>
            <a:pPr eaLnBrk="0" hangingPunct="0">
              <a:spcBef>
                <a:spcPts val="1200"/>
              </a:spcBef>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咽喉</a:t>
            </a:r>
            <a:r>
              <a:rPr lang="zh-CN" altLang="en-US" dirty="0">
                <a:latin typeface="黑体" panose="02010609060101010101" charset="-122"/>
                <a:ea typeface="黑体" panose="02010609060101010101" charset="-122"/>
              </a:rPr>
              <a:t>：震动源，包括声带和声门</a:t>
            </a:r>
          </a:p>
          <a:p>
            <a:pPr eaLnBrk="0" hangingPunct="0">
              <a:spcBef>
                <a:spcPts val="1200"/>
              </a:spcBef>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声道</a:t>
            </a:r>
            <a:r>
              <a:rPr lang="zh-CN" altLang="en-US" dirty="0">
                <a:latin typeface="黑体" panose="02010609060101010101" charset="-122"/>
                <a:ea typeface="黑体" panose="02010609060101010101" charset="-122"/>
              </a:rPr>
              <a:t>：谐振腔，声门到嘴唇的呼吸通道，包括咽腔、口腔、鼻腔等</a:t>
            </a:r>
          </a:p>
          <a:p>
            <a:pPr eaLnBrk="0" hangingPunct="0">
              <a:spcBef>
                <a:spcPts val="1200"/>
              </a:spcBef>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其他发音器官</a:t>
            </a:r>
            <a:r>
              <a:rPr lang="zh-CN" altLang="en-US" dirty="0">
                <a:latin typeface="黑体" panose="02010609060101010101" charset="-122"/>
                <a:ea typeface="黑体" panose="02010609060101010101" charset="-122"/>
              </a:rPr>
              <a:t>：包括唇、齿、舌、面颊等，使谐振腔改变形状</a:t>
            </a:r>
            <a:endParaRPr lang="en-US" altLang="zh-CN" dirty="0">
              <a:latin typeface="黑体" panose="02010609060101010101" charset="-122"/>
              <a:ea typeface="黑体" panose="02010609060101010101" charset="-122"/>
            </a:endParaRPr>
          </a:p>
        </p:txBody>
      </p:sp>
      <p:sp>
        <p:nvSpPr>
          <p:cNvPr id="12294" name="Rectangle 16"/>
          <p:cNvSpPr/>
          <p:nvPr/>
        </p:nvSpPr>
        <p:spPr>
          <a:xfrm>
            <a:off x="6238875" y="5143500"/>
            <a:ext cx="1783080" cy="368300"/>
          </a:xfrm>
          <a:prstGeom prst="rect">
            <a:avLst/>
          </a:prstGeom>
          <a:noFill/>
          <a:ln w="9525">
            <a:noFill/>
          </a:ln>
        </p:spPr>
        <p:txBody>
          <a:bodyPr wrap="none" anchor="t" anchorCtr="0">
            <a:spAutoFit/>
          </a:bodyPr>
          <a:lstStyle/>
          <a:p>
            <a:pPr eaLnBrk="0" hangingPunct="0"/>
            <a:r>
              <a:rPr lang="zh-CN" altLang="en-US" dirty="0">
                <a:solidFill>
                  <a:srgbClr val="0000CC"/>
                </a:solidFill>
                <a:latin typeface="黑体" panose="02010609060101010101" charset="-122"/>
                <a:ea typeface="黑体" panose="02010609060101010101" charset="-122"/>
              </a:rPr>
              <a:t>与箫、唢呐比较</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中文语音建模基元比较</a:t>
            </a:r>
          </a:p>
        </p:txBody>
      </p:sp>
      <p:graphicFrame>
        <p:nvGraphicFramePr>
          <p:cNvPr id="105474" name="Object 4"/>
          <p:cNvGraphicFramePr/>
          <p:nvPr/>
        </p:nvGraphicFramePr>
        <p:xfrm>
          <a:off x="2238375" y="2000250"/>
          <a:ext cx="7799388" cy="1857375"/>
        </p:xfrm>
        <a:graphic>
          <a:graphicData uri="http://schemas.openxmlformats.org/presentationml/2006/ole">
            <mc:AlternateContent xmlns:mc="http://schemas.openxmlformats.org/markup-compatibility/2006">
              <mc:Choice xmlns:v="urn:schemas-microsoft-com:vml" Requires="v">
                <p:oleObj r:id="rId2" imgW="4989830" imgH="1196340" progId="Excel.Sheet.8">
                  <p:embed/>
                </p:oleObj>
              </mc:Choice>
              <mc:Fallback>
                <p:oleObj r:id="rId2" imgW="4989830" imgH="1196340" progId="Excel.Sheet.8">
                  <p:embed/>
                  <p:pic>
                    <p:nvPicPr>
                      <p:cNvPr id="0" name="图片 3098"/>
                      <p:cNvPicPr/>
                      <p:nvPr/>
                    </p:nvPicPr>
                    <p:blipFill>
                      <a:blip r:embed="rId3"/>
                      <a:stretch>
                        <a:fillRect/>
                      </a:stretch>
                    </p:blipFill>
                    <p:spPr>
                      <a:xfrm>
                        <a:off x="2238375" y="2000250"/>
                        <a:ext cx="7799388" cy="1857375"/>
                      </a:xfrm>
                      <a:prstGeom prst="rect">
                        <a:avLst/>
                      </a:prstGeom>
                      <a:noFill/>
                      <a:ln w="38100">
                        <a:noFill/>
                        <a:miter/>
                      </a:ln>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81200" y="1719263"/>
            <a:ext cx="8229600" cy="4411663"/>
          </a:xfrm>
        </p:spPr>
        <p:txBody>
          <a:bodyPr vert="horz" wrap="square" lIns="91440" tIns="45720" rIns="91440" bIns="45720" numCol="1" anchor="t" anchorCtr="0" compatLnSpc="1"/>
          <a:lstStyle/>
          <a:p>
            <a:pPr marL="514350" marR="0" lvl="0" indent="-514350" algn="just" defTabSz="914400" rtl="0" eaLnBrk="0" fontAlgn="base" latinLnBrk="0" hangingPunct="0">
              <a:lnSpc>
                <a:spcPct val="100000"/>
              </a:lnSpc>
              <a:spcBef>
                <a:spcPct val="20000"/>
              </a:spcBef>
              <a:spcAft>
                <a:spcPct val="0"/>
              </a:spcAft>
              <a:buClr>
                <a:schemeClr val="tx2"/>
              </a:buClr>
              <a:buSzPct val="70000"/>
              <a:buFont typeface="+mj-ea"/>
              <a:buAutoNum type="circleNumDbPlain"/>
              <a:defRPr/>
            </a:pPr>
            <a:r>
              <a:rPr kumimoji="0" lang="zh-CN" altLang="en-US" sz="32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rPr>
              <a:t>按识别器的类型</a:t>
            </a:r>
          </a:p>
          <a:p>
            <a:pPr marL="514350" marR="0" lvl="0" indent="-514350" algn="just" defTabSz="914400" rtl="0" eaLnBrk="0" fontAlgn="base" latinLnBrk="0" hangingPunct="0">
              <a:lnSpc>
                <a:spcPct val="20000"/>
              </a:lnSpc>
              <a:spcBef>
                <a:spcPct val="20000"/>
              </a:spcBef>
              <a:spcAft>
                <a:spcPct val="0"/>
              </a:spcAft>
              <a:buClr>
                <a:schemeClr val="tx2"/>
              </a:buClr>
              <a:buSzPct val="70000"/>
              <a:buFont typeface="+mj-ea"/>
              <a:buAutoNum type="circleNumDbPlain"/>
              <a:defRPr/>
            </a:pPr>
            <a:endParaRPr kumimoji="0" lang="zh-CN" altLang="en-US" sz="32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endParaRPr>
          </a:p>
          <a:p>
            <a:pPr marL="514350" marR="0" lvl="0" indent="-514350" algn="just" defTabSz="914400" rtl="0" eaLnBrk="0" fontAlgn="base" latinLnBrk="0" hangingPunct="0">
              <a:lnSpc>
                <a:spcPct val="100000"/>
              </a:lnSpc>
              <a:spcBef>
                <a:spcPct val="20000"/>
              </a:spcBef>
              <a:spcAft>
                <a:spcPct val="0"/>
              </a:spcAft>
              <a:buClr>
                <a:schemeClr val="tx2"/>
              </a:buClr>
              <a:buSzPct val="70000"/>
              <a:buFont typeface="+mj-ea"/>
              <a:buAutoNum type="circleNumDbPlain"/>
              <a:defRPr/>
            </a:pPr>
            <a:r>
              <a:rPr kumimoji="0" lang="zh-CN" altLang="en-US" sz="32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rPr>
              <a:t>按识别器对使用者的适应情况</a:t>
            </a:r>
          </a:p>
          <a:p>
            <a:pPr marL="514350" marR="0" lvl="0" indent="-514350" algn="just" defTabSz="914400" rtl="0" eaLnBrk="0" fontAlgn="base" latinLnBrk="0" hangingPunct="0">
              <a:lnSpc>
                <a:spcPct val="10000"/>
              </a:lnSpc>
              <a:spcBef>
                <a:spcPct val="20000"/>
              </a:spcBef>
              <a:spcAft>
                <a:spcPct val="0"/>
              </a:spcAft>
              <a:buClr>
                <a:schemeClr val="tx2"/>
              </a:buClr>
              <a:buSzPct val="70000"/>
              <a:buFont typeface="+mj-ea"/>
              <a:buAutoNum type="circleNumDbPlain"/>
              <a:defRPr/>
            </a:pPr>
            <a:endParaRPr kumimoji="0" lang="zh-CN" altLang="en-US" sz="32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endParaRPr>
          </a:p>
          <a:p>
            <a:pPr marL="514350" marR="0" lvl="0" indent="-514350" algn="just" defTabSz="914400" rtl="0" eaLnBrk="0" fontAlgn="base" latinLnBrk="0" hangingPunct="0">
              <a:lnSpc>
                <a:spcPct val="100000"/>
              </a:lnSpc>
              <a:spcBef>
                <a:spcPct val="20000"/>
              </a:spcBef>
              <a:spcAft>
                <a:spcPct val="0"/>
              </a:spcAft>
              <a:buClr>
                <a:schemeClr val="tx2"/>
              </a:buClr>
              <a:buSzPct val="70000"/>
              <a:buFont typeface="+mj-ea"/>
              <a:buAutoNum type="circleNumDbPlain"/>
              <a:defRPr/>
            </a:pPr>
            <a:r>
              <a:rPr kumimoji="0" lang="zh-CN" altLang="en-US" sz="32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rPr>
              <a:t>按语音词汇表的大小</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l"/>
              <a:defRPr/>
            </a:pPr>
            <a:endParaRPr kumimoji="0" lang="zh-CN" altLang="en-US" sz="3000" b="0" i="0" u="none" strike="noStrike" kern="0" cap="none" spc="0" normalizeH="0" baseline="0" noProof="0" dirty="0">
              <a:ln>
                <a:noFill/>
              </a:ln>
              <a:solidFill>
                <a:schemeClr val="tx1"/>
              </a:solidFill>
              <a:effectLst/>
              <a:uLnTx/>
              <a:uFillTx/>
              <a:latin typeface="黑体" panose="02010609060101010101" charset="-122"/>
              <a:ea typeface="黑体" panose="02010609060101010101" charset="-122"/>
              <a:cs typeface="+mn-cs"/>
            </a:endParaRPr>
          </a:p>
        </p:txBody>
      </p:sp>
      <p:sp>
        <p:nvSpPr>
          <p:cNvPr id="106498" name="标题 2"/>
          <p:cNvSpPr>
            <a:spLocks noGrp="1"/>
          </p:cNvSpPr>
          <p:nvPr>
            <p:ph type="title"/>
          </p:nvPr>
        </p:nvSpPr>
        <p:spPr/>
        <p:txBody>
          <a:bodyPr vert="horz" wrap="square" lIns="91440" tIns="45720" rIns="91440" bIns="45720" anchor="b" anchorCtr="0"/>
          <a:lstStyle/>
          <a:p>
            <a:pPr algn="ctr"/>
            <a:r>
              <a:rPr lang="en-US" altLang="zh-CN" sz="4000" dirty="0">
                <a:latin typeface="幼圆" panose="02010509060101010101" pitchFamily="49" charset="-122"/>
                <a:ea typeface="幼圆" panose="02010509060101010101" pitchFamily="49" charset="-122"/>
              </a:rPr>
              <a:t>2.2.3 </a:t>
            </a:r>
            <a:r>
              <a:rPr lang="zh-CN" altLang="en-US" sz="4000" dirty="0">
                <a:latin typeface="幼圆" panose="02010509060101010101" pitchFamily="49" charset="-122"/>
                <a:ea typeface="幼圆" panose="02010509060101010101" pitchFamily="49" charset="-122"/>
              </a:rPr>
              <a:t>语音识别的分类</a:t>
            </a:r>
            <a:endParaRPr lang="zh-CN" altLang="en-US" dirty="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按识别器的类型</a:t>
            </a:r>
            <a:endParaRPr lang="zh-CN" altLang="en-US" dirty="0">
              <a:ea typeface="宋体" panose="02010600030101010101" pitchFamily="2" charset="-122"/>
            </a:endParaRPr>
          </a:p>
        </p:txBody>
      </p:sp>
      <p:grpSp>
        <p:nvGrpSpPr>
          <p:cNvPr id="107522" name="组合 29"/>
          <p:cNvGrpSpPr/>
          <p:nvPr/>
        </p:nvGrpSpPr>
        <p:grpSpPr>
          <a:xfrm>
            <a:off x="2609850" y="1558925"/>
            <a:ext cx="6772275" cy="1658749"/>
            <a:chOff x="1228725" y="1118723"/>
            <a:chExt cx="6772301" cy="1660478"/>
          </a:xfrm>
        </p:grpSpPr>
        <p:sp>
          <p:nvSpPr>
            <p:cNvPr id="107523" name="AutoShape 53"/>
            <p:cNvSpPr/>
            <p:nvPr/>
          </p:nvSpPr>
          <p:spPr>
            <a:xfrm>
              <a:off x="1344613" y="1233023"/>
              <a:ext cx="6572250" cy="1076325"/>
            </a:xfrm>
            <a:prstGeom prst="roundRect">
              <a:avLst>
                <a:gd name="adj" fmla="val 16667"/>
              </a:avLst>
            </a:prstGeom>
            <a:solidFill>
              <a:srgbClr val="FFFFFF">
                <a:alpha val="50195"/>
              </a:srgbClr>
            </a:solidFill>
            <a:ln w="9525">
              <a:noFill/>
            </a:ln>
          </p:spPr>
          <p:txBody>
            <a:bodyPr wrap="none" anchor="ctr" anchorCtr="0"/>
            <a:lstStyle/>
            <a:p>
              <a:pPr eaLnBrk="0" hangingPunct="0"/>
              <a:endParaRPr lang="zh-CN" altLang="en-US" dirty="0">
                <a:latin typeface="隶书" panose="02010509060101010101" pitchFamily="49" charset="-122"/>
                <a:ea typeface="隶书" panose="02010509060101010101" pitchFamily="49" charset="-122"/>
              </a:endParaRPr>
            </a:p>
          </p:txBody>
        </p:sp>
        <p:sp>
          <p:nvSpPr>
            <p:cNvPr id="107524" name="AutoShape 55"/>
            <p:cNvSpPr/>
            <p:nvPr/>
          </p:nvSpPr>
          <p:spPr>
            <a:xfrm>
              <a:off x="1354163" y="1336913"/>
              <a:ext cx="6646863" cy="1316346"/>
            </a:xfrm>
            <a:prstGeom prst="roundRect">
              <a:avLst>
                <a:gd name="adj" fmla="val 16667"/>
              </a:avLst>
            </a:prstGeom>
            <a:solidFill>
              <a:schemeClr val="accent1">
                <a:alpha val="30196"/>
              </a:schemeClr>
            </a:solidFill>
            <a:ln w="9525">
              <a:noFill/>
            </a:ln>
          </p:spPr>
          <p:txBody>
            <a:bodyPr wrap="none" anchor="ctr" anchorCtr="0"/>
            <a:lstStyle/>
            <a:p>
              <a:pPr eaLnBrk="0" hangingPunct="0"/>
              <a:endParaRPr lang="zh-CN" altLang="en-US" dirty="0">
                <a:latin typeface="隶书" panose="02010509060101010101" pitchFamily="49" charset="-122"/>
                <a:ea typeface="隶书" panose="02010509060101010101" pitchFamily="49" charset="-122"/>
              </a:endParaRPr>
            </a:p>
          </p:txBody>
        </p:sp>
        <p:grpSp>
          <p:nvGrpSpPr>
            <p:cNvPr id="107525" name="Group 66"/>
            <p:cNvGrpSpPr/>
            <p:nvPr/>
          </p:nvGrpSpPr>
          <p:grpSpPr>
            <a:xfrm>
              <a:off x="1228725" y="1118723"/>
              <a:ext cx="3319463" cy="401637"/>
              <a:chOff x="720" y="1392"/>
              <a:chExt cx="4058" cy="480"/>
            </a:xfrm>
          </p:grpSpPr>
          <p:sp>
            <p:nvSpPr>
              <p:cNvPr id="11" name="AutoShape 67"/>
              <p:cNvSpPr>
                <a:spLocks noChangeArrowheads="1"/>
              </p:cNvSpPr>
              <p:nvPr/>
            </p:nvSpPr>
            <p:spPr bwMode="gray">
              <a:xfrm>
                <a:off x="720" y="1392"/>
                <a:ext cx="4058" cy="482"/>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nvGrpSpPr>
              <p:cNvPr id="107527" name="Group 68"/>
              <p:cNvGrpSpPr/>
              <p:nvPr/>
            </p:nvGrpSpPr>
            <p:grpSpPr>
              <a:xfrm>
                <a:off x="730" y="1407"/>
                <a:ext cx="4041" cy="452"/>
                <a:chOff x="744" y="1407"/>
                <a:chExt cx="3986" cy="452"/>
              </a:xfrm>
            </p:grpSpPr>
            <p:sp>
              <p:nvSpPr>
                <p:cNvPr id="13" name="AutoShape 69"/>
                <p:cNvSpPr>
                  <a:spLocks noChangeArrowheads="1"/>
                </p:cNvSpPr>
                <p:nvPr/>
              </p:nvSpPr>
              <p:spPr bwMode="gray">
                <a:xfrm>
                  <a:off x="744" y="1736"/>
                  <a:ext cx="3986" cy="123"/>
                </a:xfrm>
                <a:prstGeom prst="roundRect">
                  <a:avLst>
                    <a:gd name="adj" fmla="val 50000"/>
                  </a:avLst>
                </a:prstGeom>
                <a:gradFill rotWithShape="1">
                  <a:gsLst>
                    <a:gs pos="0">
                      <a:schemeClr val="accent1">
                        <a:alpha val="0"/>
                      </a:schemeClr>
                    </a:gs>
                    <a:gs pos="100000">
                      <a:schemeClr val="accent1">
                        <a:gamma/>
                        <a:tint val="20000"/>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14" name="AutoShape 70"/>
                <p:cNvSpPr>
                  <a:spLocks noChangeArrowheads="1"/>
                </p:cNvSpPr>
                <p:nvPr/>
              </p:nvSpPr>
              <p:spPr bwMode="gray">
                <a:xfrm>
                  <a:off x="744" y="1407"/>
                  <a:ext cx="3986" cy="116"/>
                </a:xfrm>
                <a:prstGeom prst="roundRect">
                  <a:avLst>
                    <a:gd name="adj" fmla="val 50000"/>
                  </a:avLst>
                </a:prstGeom>
                <a:gradFill rotWithShape="1">
                  <a:gsLst>
                    <a:gs pos="0">
                      <a:schemeClr val="accent1">
                        <a:gamma/>
                        <a:tint val="22353"/>
                        <a:invGamma/>
                      </a:schemeClr>
                    </a:gs>
                    <a:gs pos="100000">
                      <a:schemeClr val="accent1">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grpSp>
        <p:sp>
          <p:nvSpPr>
            <p:cNvPr id="107530" name="Rectangle 71"/>
            <p:cNvSpPr/>
            <p:nvPr/>
          </p:nvSpPr>
          <p:spPr>
            <a:xfrm>
              <a:off x="2200295" y="1131423"/>
              <a:ext cx="1440186" cy="368684"/>
            </a:xfrm>
            <a:prstGeom prst="rect">
              <a:avLst/>
            </a:prstGeom>
            <a:noFill/>
            <a:ln w="9525">
              <a:noFill/>
            </a:ln>
          </p:spPr>
          <p:txBody>
            <a:bodyPr wrap="none" anchor="t" anchorCtr="0">
              <a:spAutoFit/>
            </a:bodyPr>
            <a:lstStyle/>
            <a:p>
              <a:pPr eaLnBrk="0" hangingPunct="0">
                <a:buClr>
                  <a:srgbClr val="1F3F5F"/>
                </a:buClr>
              </a:pPr>
              <a:r>
                <a:rPr lang="en-US" altLang="zh-CN" dirty="0">
                  <a:solidFill>
                    <a:srgbClr val="FF0000"/>
                  </a:solidFill>
                  <a:latin typeface="隶书" panose="02010509060101010101" pitchFamily="49" charset="-122"/>
                  <a:ea typeface="隶书" panose="02010509060101010101" pitchFamily="49" charset="-122"/>
                </a:rPr>
                <a:t> </a:t>
              </a:r>
              <a:r>
                <a:rPr lang="zh-CN" altLang="en-US" dirty="0">
                  <a:solidFill>
                    <a:srgbClr val="FF0000"/>
                  </a:solidFill>
                  <a:latin typeface="隶书" panose="02010509060101010101" pitchFamily="49" charset="-122"/>
                  <a:ea typeface="隶书" panose="02010509060101010101" pitchFamily="49" charset="-122"/>
                </a:rPr>
                <a:t>孤立词识别</a:t>
              </a:r>
              <a:endParaRPr lang="en-US" altLang="zh-CN" dirty="0">
                <a:solidFill>
                  <a:srgbClr val="FF0000"/>
                </a:solidFill>
                <a:latin typeface="隶书" panose="02010509060101010101" pitchFamily="49" charset="-122"/>
                <a:ea typeface="隶书" panose="02010509060101010101" pitchFamily="49" charset="-122"/>
              </a:endParaRPr>
            </a:p>
          </p:txBody>
        </p:sp>
        <p:sp>
          <p:nvSpPr>
            <p:cNvPr id="107531" name="Rectangle 74"/>
            <p:cNvSpPr/>
            <p:nvPr/>
          </p:nvSpPr>
          <p:spPr>
            <a:xfrm>
              <a:off x="1423988" y="1604498"/>
              <a:ext cx="5781675" cy="1174703"/>
            </a:xfrm>
            <a:prstGeom prst="rect">
              <a:avLst/>
            </a:prstGeom>
            <a:noFill/>
            <a:ln w="9525">
              <a:noFill/>
            </a:ln>
          </p:spPr>
          <p:txBody>
            <a:bodyPr anchor="t" anchorCtr="0">
              <a:spAutoFit/>
            </a:bodyPr>
            <a:lstStyle/>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识别单元是有限的，单个的词；</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优点：速度快，识别正确率高</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缺点：应用范围窄，不能识别词表外的词</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应用案例：语音命令，手机语音拨号</a:t>
              </a:r>
              <a:endParaRPr lang="en-US" altLang="zh-CN" sz="1600" dirty="0">
                <a:solidFill>
                  <a:srgbClr val="000000"/>
                </a:solidFill>
                <a:latin typeface="隶书" panose="02010509060101010101" pitchFamily="49" charset="-122"/>
                <a:ea typeface="隶书" panose="02010509060101010101" pitchFamily="49" charset="-122"/>
              </a:endParaRPr>
            </a:p>
          </p:txBody>
        </p:sp>
      </p:grpSp>
      <p:grpSp>
        <p:nvGrpSpPr>
          <p:cNvPr id="107532" name="组合 31"/>
          <p:cNvGrpSpPr/>
          <p:nvPr/>
        </p:nvGrpSpPr>
        <p:grpSpPr>
          <a:xfrm>
            <a:off x="2595563" y="5133975"/>
            <a:ext cx="6858000" cy="1652991"/>
            <a:chOff x="1198563" y="4684293"/>
            <a:chExt cx="6858048" cy="1652690"/>
          </a:xfrm>
        </p:grpSpPr>
        <p:sp>
          <p:nvSpPr>
            <p:cNvPr id="107533" name="AutoShape 51"/>
            <p:cNvSpPr/>
            <p:nvPr/>
          </p:nvSpPr>
          <p:spPr>
            <a:xfrm>
              <a:off x="1344613" y="4795418"/>
              <a:ext cx="6572250" cy="1076325"/>
            </a:xfrm>
            <a:prstGeom prst="roundRect">
              <a:avLst>
                <a:gd name="adj" fmla="val 16667"/>
              </a:avLst>
            </a:prstGeom>
            <a:solidFill>
              <a:srgbClr val="FFFFFF">
                <a:alpha val="30196"/>
              </a:srgbClr>
            </a:solidFill>
            <a:ln w="9525">
              <a:noFill/>
            </a:ln>
          </p:spPr>
          <p:txBody>
            <a:bodyPr wrap="none" anchor="ctr" anchorCtr="0"/>
            <a:lstStyle/>
            <a:p>
              <a:pPr eaLnBrk="0" hangingPunct="0"/>
              <a:endParaRPr lang="zh-CN" altLang="en-US" dirty="0">
                <a:latin typeface="隶书" panose="02010509060101010101" pitchFamily="49" charset="-122"/>
                <a:ea typeface="隶书" panose="02010509060101010101" pitchFamily="49" charset="-122"/>
              </a:endParaRPr>
            </a:p>
          </p:txBody>
        </p:sp>
        <p:sp>
          <p:nvSpPr>
            <p:cNvPr id="107534" name="AutoShape 54"/>
            <p:cNvSpPr/>
            <p:nvPr/>
          </p:nvSpPr>
          <p:spPr>
            <a:xfrm>
              <a:off x="1366886" y="4871618"/>
              <a:ext cx="6689725" cy="1394271"/>
            </a:xfrm>
            <a:prstGeom prst="roundRect">
              <a:avLst>
                <a:gd name="adj" fmla="val 16667"/>
              </a:avLst>
            </a:prstGeom>
            <a:solidFill>
              <a:schemeClr val="hlink">
                <a:alpha val="50195"/>
              </a:schemeClr>
            </a:solidFill>
            <a:ln w="9525">
              <a:noFill/>
            </a:ln>
          </p:spPr>
          <p:txBody>
            <a:bodyPr wrap="none" anchor="ctr" anchorCtr="0"/>
            <a:lstStyle/>
            <a:p>
              <a:pPr eaLnBrk="0" hangingPunct="0"/>
              <a:endParaRPr lang="zh-CN" altLang="en-US" dirty="0">
                <a:latin typeface="隶书" panose="02010509060101010101" pitchFamily="49" charset="-122"/>
                <a:ea typeface="隶书" panose="02010509060101010101" pitchFamily="49" charset="-122"/>
              </a:endParaRPr>
            </a:p>
          </p:txBody>
        </p:sp>
        <p:grpSp>
          <p:nvGrpSpPr>
            <p:cNvPr id="107535" name="Group 61"/>
            <p:cNvGrpSpPr/>
            <p:nvPr/>
          </p:nvGrpSpPr>
          <p:grpSpPr>
            <a:xfrm>
              <a:off x="1198563" y="4684293"/>
              <a:ext cx="3319462" cy="401637"/>
              <a:chOff x="720" y="1392"/>
              <a:chExt cx="4058" cy="480"/>
            </a:xfrm>
          </p:grpSpPr>
          <p:sp>
            <p:nvSpPr>
              <p:cNvPr id="21" name="AutoShape 62"/>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nvGrpSpPr>
              <p:cNvPr id="107537" name="Group 63"/>
              <p:cNvGrpSpPr/>
              <p:nvPr/>
            </p:nvGrpSpPr>
            <p:grpSpPr>
              <a:xfrm>
                <a:off x="730" y="1407"/>
                <a:ext cx="4041" cy="444"/>
                <a:chOff x="744" y="1407"/>
                <a:chExt cx="3986" cy="444"/>
              </a:xfrm>
            </p:grpSpPr>
            <p:sp>
              <p:nvSpPr>
                <p:cNvPr id="23" name="AutoShape 64"/>
                <p:cNvSpPr>
                  <a:spLocks noChangeArrowheads="1"/>
                </p:cNvSpPr>
                <p:nvPr/>
              </p:nvSpPr>
              <p:spPr bwMode="gray">
                <a:xfrm>
                  <a:off x="744" y="1735"/>
                  <a:ext cx="3986" cy="116"/>
                </a:xfrm>
                <a:prstGeom prst="roundRect">
                  <a:avLst>
                    <a:gd name="adj" fmla="val 50000"/>
                  </a:avLst>
                </a:prstGeom>
                <a:gradFill rotWithShape="1">
                  <a:gsLst>
                    <a:gs pos="0">
                      <a:schemeClr val="hlink">
                        <a:alpha val="0"/>
                      </a:schemeClr>
                    </a:gs>
                    <a:gs pos="100000">
                      <a:schemeClr val="hlink">
                        <a:gamma/>
                        <a:tint val="25490"/>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24" name="AutoShape 65"/>
                <p:cNvSpPr>
                  <a:spLocks noChangeArrowheads="1"/>
                </p:cNvSpPr>
                <p:nvPr/>
              </p:nvSpPr>
              <p:spPr bwMode="gray">
                <a:xfrm>
                  <a:off x="744" y="1407"/>
                  <a:ext cx="3986" cy="116"/>
                </a:xfrm>
                <a:prstGeom prst="roundRect">
                  <a:avLst>
                    <a:gd name="adj" fmla="val 50000"/>
                  </a:avLst>
                </a:prstGeom>
                <a:gradFill rotWithShape="1">
                  <a:gsLst>
                    <a:gs pos="0">
                      <a:schemeClr val="hlink">
                        <a:gamma/>
                        <a:tint val="19216"/>
                        <a:invGamma/>
                      </a:schemeClr>
                    </a:gs>
                    <a:gs pos="100000">
                      <a:schemeClr val="hlink">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grpSp>
        <p:sp>
          <p:nvSpPr>
            <p:cNvPr id="107540" name="Rectangle 73"/>
            <p:cNvSpPr/>
            <p:nvPr/>
          </p:nvSpPr>
          <p:spPr>
            <a:xfrm>
              <a:off x="2096902" y="4708105"/>
              <a:ext cx="1668792" cy="368233"/>
            </a:xfrm>
            <a:prstGeom prst="rect">
              <a:avLst/>
            </a:prstGeom>
            <a:noFill/>
            <a:ln w="9525">
              <a:noFill/>
            </a:ln>
          </p:spPr>
          <p:txBody>
            <a:bodyPr wrap="none" anchor="t" anchorCtr="0">
              <a:spAutoFit/>
            </a:bodyPr>
            <a:lstStyle/>
            <a:p>
              <a:pPr eaLnBrk="0" hangingPunct="0">
                <a:buClr>
                  <a:srgbClr val="1F3F5F"/>
                </a:buClr>
              </a:pPr>
              <a:r>
                <a:rPr lang="en-US" altLang="zh-CN" dirty="0">
                  <a:solidFill>
                    <a:srgbClr val="FF0000"/>
                  </a:solidFill>
                  <a:latin typeface="隶书" panose="02010509060101010101" pitchFamily="49" charset="-122"/>
                  <a:ea typeface="隶书" panose="02010509060101010101" pitchFamily="49" charset="-122"/>
                </a:rPr>
                <a:t> </a:t>
              </a:r>
              <a:r>
                <a:rPr lang="zh-CN" altLang="en-US" dirty="0">
                  <a:solidFill>
                    <a:srgbClr val="FF0000"/>
                  </a:solidFill>
                  <a:latin typeface="隶书" panose="02010509060101010101" pitchFamily="49" charset="-122"/>
                  <a:ea typeface="隶书" panose="02010509060101010101" pitchFamily="49" charset="-122"/>
                </a:rPr>
                <a:t>连续语音识别</a:t>
              </a:r>
              <a:endParaRPr lang="en-US" altLang="zh-CN" dirty="0">
                <a:solidFill>
                  <a:srgbClr val="FF0000"/>
                </a:solidFill>
                <a:latin typeface="隶书" panose="02010509060101010101" pitchFamily="49" charset="-122"/>
                <a:ea typeface="隶书" panose="02010509060101010101" pitchFamily="49" charset="-122"/>
              </a:endParaRPr>
            </a:p>
          </p:txBody>
        </p:sp>
        <p:sp>
          <p:nvSpPr>
            <p:cNvPr id="107541" name="Rectangle 75"/>
            <p:cNvSpPr/>
            <p:nvPr/>
          </p:nvSpPr>
          <p:spPr>
            <a:xfrm>
              <a:off x="1489075" y="5163717"/>
              <a:ext cx="5781675" cy="1173266"/>
            </a:xfrm>
            <a:prstGeom prst="rect">
              <a:avLst/>
            </a:prstGeom>
            <a:noFill/>
            <a:ln w="9525">
              <a:noFill/>
            </a:ln>
          </p:spPr>
          <p:txBody>
            <a:bodyPr anchor="t" anchorCtr="0">
              <a:spAutoFit/>
            </a:bodyPr>
            <a:lstStyle/>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识别单元可以是字，词或者句子</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优点：应用范围广</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缺点：速度慢，识别率不高，尤其是词表较大的时候</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应用案例：语音翻译，语音短信，听写机，语音邮件</a:t>
              </a:r>
              <a:endParaRPr lang="en-US" altLang="zh-CN" sz="1600" dirty="0">
                <a:solidFill>
                  <a:srgbClr val="000000"/>
                </a:solidFill>
                <a:latin typeface="隶书" panose="02010509060101010101" pitchFamily="49" charset="-122"/>
                <a:ea typeface="隶书" panose="02010509060101010101" pitchFamily="49" charset="-122"/>
              </a:endParaRPr>
            </a:p>
          </p:txBody>
        </p:sp>
      </p:grpSp>
      <p:grpSp>
        <p:nvGrpSpPr>
          <p:cNvPr id="107542" name="组合 30"/>
          <p:cNvGrpSpPr/>
          <p:nvPr/>
        </p:nvGrpSpPr>
        <p:grpSpPr>
          <a:xfrm>
            <a:off x="2595563" y="3325813"/>
            <a:ext cx="6715125" cy="1658816"/>
            <a:chOff x="1225550" y="2886075"/>
            <a:chExt cx="6715172" cy="1660318"/>
          </a:xfrm>
        </p:grpSpPr>
        <p:sp>
          <p:nvSpPr>
            <p:cNvPr id="107543" name="AutoShape 52"/>
            <p:cNvSpPr/>
            <p:nvPr/>
          </p:nvSpPr>
          <p:spPr>
            <a:xfrm>
              <a:off x="1368472" y="3017838"/>
              <a:ext cx="6572250" cy="1434241"/>
            </a:xfrm>
            <a:prstGeom prst="roundRect">
              <a:avLst>
                <a:gd name="adj" fmla="val 16667"/>
              </a:avLst>
            </a:prstGeom>
            <a:solidFill>
              <a:schemeClr val="accent2">
                <a:alpha val="30196"/>
              </a:schemeClr>
            </a:solidFill>
            <a:ln w="9525">
              <a:noFill/>
            </a:ln>
          </p:spPr>
          <p:txBody>
            <a:bodyPr wrap="none" anchor="ctr" anchorCtr="0"/>
            <a:lstStyle/>
            <a:p>
              <a:pPr eaLnBrk="0" hangingPunct="0"/>
              <a:endParaRPr lang="zh-CN" altLang="en-US" dirty="0">
                <a:latin typeface="隶书" panose="02010509060101010101" pitchFamily="49" charset="-122"/>
                <a:ea typeface="隶书" panose="02010509060101010101" pitchFamily="49" charset="-122"/>
              </a:endParaRPr>
            </a:p>
          </p:txBody>
        </p:sp>
        <p:grpSp>
          <p:nvGrpSpPr>
            <p:cNvPr id="107544" name="Group 56"/>
            <p:cNvGrpSpPr/>
            <p:nvPr/>
          </p:nvGrpSpPr>
          <p:grpSpPr>
            <a:xfrm>
              <a:off x="1225550" y="2886075"/>
              <a:ext cx="3319463" cy="401638"/>
              <a:chOff x="720" y="1392"/>
              <a:chExt cx="4058" cy="480"/>
            </a:xfrm>
          </p:grpSpPr>
          <p:sp>
            <p:nvSpPr>
              <p:cNvPr id="30" name="AutoShape 57"/>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nvGrpSpPr>
              <p:cNvPr id="107546" name="Group 58"/>
              <p:cNvGrpSpPr/>
              <p:nvPr/>
            </p:nvGrpSpPr>
            <p:grpSpPr>
              <a:xfrm>
                <a:off x="730" y="1407"/>
                <a:ext cx="4041" cy="450"/>
                <a:chOff x="744" y="1407"/>
                <a:chExt cx="3986" cy="450"/>
              </a:xfrm>
            </p:grpSpPr>
            <p:sp>
              <p:nvSpPr>
                <p:cNvPr id="32" name="AutoShape 59"/>
                <p:cNvSpPr>
                  <a:spLocks noChangeArrowheads="1"/>
                </p:cNvSpPr>
                <p:nvPr/>
              </p:nvSpPr>
              <p:spPr bwMode="gray">
                <a:xfrm>
                  <a:off x="744" y="1736"/>
                  <a:ext cx="3986" cy="123"/>
                </a:xfrm>
                <a:prstGeom prst="roundRect">
                  <a:avLst>
                    <a:gd name="adj" fmla="val 50000"/>
                  </a:avLst>
                </a:prstGeom>
                <a:gradFill rotWithShape="1">
                  <a:gsLst>
                    <a:gs pos="0">
                      <a:schemeClr val="accent2">
                        <a:alpha val="0"/>
                      </a:schemeClr>
                    </a:gs>
                    <a:gs pos="100000">
                      <a:schemeClr val="accent2">
                        <a:gamma/>
                        <a:tint val="19216"/>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sp>
              <p:nvSpPr>
                <p:cNvPr id="33" name="AutoShape 60"/>
                <p:cNvSpPr>
                  <a:spLocks noChangeArrowheads="1"/>
                </p:cNvSpPr>
                <p:nvPr/>
              </p:nvSpPr>
              <p:spPr bwMode="gray">
                <a:xfrm>
                  <a:off x="744" y="1407"/>
                  <a:ext cx="3986" cy="116"/>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隶书" panose="02010509060101010101" pitchFamily="49" charset="-122"/>
                    <a:ea typeface="隶书" panose="02010509060101010101" pitchFamily="49" charset="-122"/>
                    <a:cs typeface="+mn-cs"/>
                  </a:endParaRPr>
                </a:p>
              </p:txBody>
            </p:sp>
          </p:grpSp>
        </p:grpSp>
        <p:sp>
          <p:nvSpPr>
            <p:cNvPr id="107549" name="Rectangle 72"/>
            <p:cNvSpPr/>
            <p:nvPr/>
          </p:nvSpPr>
          <p:spPr>
            <a:xfrm>
              <a:off x="2200295" y="2913063"/>
              <a:ext cx="1440190" cy="368634"/>
            </a:xfrm>
            <a:prstGeom prst="rect">
              <a:avLst/>
            </a:prstGeom>
            <a:noFill/>
            <a:ln w="9525">
              <a:noFill/>
            </a:ln>
          </p:spPr>
          <p:txBody>
            <a:bodyPr wrap="none" anchor="t" anchorCtr="0">
              <a:spAutoFit/>
            </a:bodyPr>
            <a:lstStyle/>
            <a:p>
              <a:pPr eaLnBrk="0" hangingPunct="0">
                <a:buClr>
                  <a:srgbClr val="1F3F5F"/>
                </a:buClr>
              </a:pPr>
              <a:r>
                <a:rPr lang="en-US" altLang="zh-CN" dirty="0">
                  <a:solidFill>
                    <a:srgbClr val="FF0000"/>
                  </a:solidFill>
                  <a:latin typeface="隶书" panose="02010509060101010101" pitchFamily="49" charset="-122"/>
                  <a:ea typeface="隶书" panose="02010509060101010101" pitchFamily="49" charset="-122"/>
                </a:rPr>
                <a:t> </a:t>
              </a:r>
              <a:r>
                <a:rPr lang="zh-CN" altLang="en-US" dirty="0">
                  <a:solidFill>
                    <a:srgbClr val="FF0000"/>
                  </a:solidFill>
                  <a:latin typeface="隶书" panose="02010509060101010101" pitchFamily="49" charset="-122"/>
                  <a:ea typeface="隶书" panose="02010509060101010101" pitchFamily="49" charset="-122"/>
                </a:rPr>
                <a:t>关键词识别</a:t>
              </a:r>
              <a:endParaRPr lang="en-US" altLang="zh-CN" dirty="0">
                <a:solidFill>
                  <a:srgbClr val="FF0000"/>
                </a:solidFill>
                <a:latin typeface="隶书" panose="02010509060101010101" pitchFamily="49" charset="-122"/>
                <a:ea typeface="隶书" panose="02010509060101010101" pitchFamily="49" charset="-122"/>
              </a:endParaRPr>
            </a:p>
          </p:txBody>
        </p:sp>
        <p:sp>
          <p:nvSpPr>
            <p:cNvPr id="107550" name="Rectangle 77"/>
            <p:cNvSpPr/>
            <p:nvPr/>
          </p:nvSpPr>
          <p:spPr>
            <a:xfrm>
              <a:off x="1495425" y="3371850"/>
              <a:ext cx="5781675" cy="1174543"/>
            </a:xfrm>
            <a:prstGeom prst="rect">
              <a:avLst/>
            </a:prstGeom>
            <a:noFill/>
            <a:ln w="9525">
              <a:noFill/>
            </a:ln>
          </p:spPr>
          <p:txBody>
            <a:bodyPr anchor="t" anchorCtr="0">
              <a:spAutoFit/>
            </a:bodyPr>
            <a:lstStyle/>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识别单元是词，判断输入语音中是否含有词表中的词</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优点：能够处理连续语音，词表可定制</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缺点：速度较慢，词表越大，错误率越多</a:t>
              </a:r>
              <a:endParaRPr lang="en-US" altLang="zh-CN" sz="1600" dirty="0">
                <a:solidFill>
                  <a:srgbClr val="000000"/>
                </a:solidFill>
                <a:latin typeface="隶书" panose="02010509060101010101" pitchFamily="49" charset="-122"/>
                <a:ea typeface="隶书" panose="02010509060101010101" pitchFamily="49" charset="-122"/>
              </a:endParaRPr>
            </a:p>
            <a:p>
              <a:pPr eaLnBrk="0" hangingPunct="0">
                <a:lnSpc>
                  <a:spcPct val="110000"/>
                </a:lnSpc>
              </a:pPr>
              <a:r>
                <a:rPr lang="zh-CN" altLang="en-US" sz="1600" dirty="0">
                  <a:solidFill>
                    <a:srgbClr val="000000"/>
                  </a:solidFill>
                  <a:latin typeface="隶书" panose="02010509060101010101" pitchFamily="49" charset="-122"/>
                  <a:ea typeface="隶书" panose="02010509060101010101" pitchFamily="49" charset="-122"/>
                </a:rPr>
                <a:t>应用案例：电话呼叫服务，电话安全监听</a:t>
              </a:r>
              <a:endParaRPr lang="en-US" altLang="zh-CN" sz="1600" dirty="0">
                <a:solidFill>
                  <a:srgbClr val="000000"/>
                </a:solidFill>
                <a:latin typeface="隶书" panose="02010509060101010101" pitchFamily="49" charset="-122"/>
                <a:ea typeface="隶书" panose="02010509060101010101" pitchFamily="49" charset="-122"/>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内容占位符 1"/>
          <p:cNvSpPr>
            <a:spLocks noGrp="1"/>
          </p:cNvSpPr>
          <p:nvPr>
            <p:ph idx="1"/>
          </p:nvPr>
        </p:nvSpPr>
        <p:spPr>
          <a:xfrm>
            <a:off x="1981200" y="1571625"/>
            <a:ext cx="8686800" cy="4411663"/>
          </a:xfrm>
        </p:spPr>
        <p:txBody>
          <a:bodyPr vert="horz" wrap="square" lIns="91440" tIns="45720" rIns="91440" bIns="45720" anchor="t" anchorCtr="0">
            <a:normAutofit lnSpcReduction="10000"/>
          </a:bodyPr>
          <a:lstStyle/>
          <a:p>
            <a:pPr algn="just">
              <a:spcBef>
                <a:spcPts val="600"/>
              </a:spcBef>
              <a:spcAft>
                <a:spcPts val="600"/>
              </a:spcAft>
              <a:buNone/>
            </a:pPr>
            <a:r>
              <a:rPr lang="zh-CN" altLang="en-US" sz="2400" dirty="0">
                <a:latin typeface="黑体" panose="02010609060101010101" charset="-122"/>
                <a:ea typeface="黑体" panose="02010609060101010101" charset="-122"/>
              </a:rPr>
              <a:t>①特定人语音识别</a:t>
            </a:r>
            <a:r>
              <a:rPr lang="en-US" altLang="zh-CN" sz="2400" dirty="0">
                <a:latin typeface="黑体" panose="02010609060101010101" charset="-122"/>
                <a:ea typeface="黑体" panose="02010609060101010101" charset="-122"/>
              </a:rPr>
              <a:t>(Speaker-Dependent)</a:t>
            </a:r>
          </a:p>
          <a:p>
            <a:pPr algn="just"/>
            <a:r>
              <a:rPr lang="en-US" altLang="zh-CN" sz="2400" dirty="0">
                <a:ea typeface="楷体_GB2312" pitchFamily="49" charset="-122"/>
              </a:rPr>
              <a:t> </a:t>
            </a:r>
            <a:r>
              <a:rPr lang="zh-CN" altLang="en-US" sz="2400" dirty="0">
                <a:ea typeface="楷体_GB2312" pitchFamily="49" charset="-122"/>
              </a:rPr>
              <a:t>语音识别的标准模板或模型只适应于某个人，实际上，该模板或模型就是该人通过输入词汇表中的每个字、词或短语的语音建立起来的。</a:t>
            </a:r>
          </a:p>
          <a:p>
            <a:pPr algn="just"/>
            <a:r>
              <a:rPr lang="zh-CN" altLang="en-US" sz="2400" dirty="0">
                <a:ea typeface="楷体_GB2312" pitchFamily="49" charset="-122"/>
              </a:rPr>
              <a:t> 其他人使用时，需同样建立自己的标准模板或模型。</a:t>
            </a:r>
          </a:p>
          <a:p>
            <a:pPr algn="just">
              <a:lnSpc>
                <a:spcPct val="40000"/>
              </a:lnSpc>
            </a:pPr>
            <a:endParaRPr lang="zh-CN" altLang="en-US" sz="2400" dirty="0">
              <a:ea typeface="楷体_GB2312" pitchFamily="49" charset="-122"/>
            </a:endParaRPr>
          </a:p>
          <a:p>
            <a:pPr algn="just">
              <a:spcBef>
                <a:spcPts val="600"/>
              </a:spcBef>
              <a:spcAft>
                <a:spcPts val="600"/>
              </a:spcAft>
              <a:buNone/>
            </a:pPr>
            <a:r>
              <a:rPr lang="zh-CN" altLang="en-US" sz="2400" dirty="0">
                <a:latin typeface="黑体" panose="02010609060101010101" charset="-122"/>
                <a:ea typeface="黑体" panose="02010609060101010101" charset="-122"/>
              </a:rPr>
              <a:t>②非特定人语音识别</a:t>
            </a:r>
            <a:r>
              <a:rPr lang="en-US" altLang="zh-CN" sz="2400" dirty="0">
                <a:latin typeface="黑体" panose="02010609060101010101" charset="-122"/>
                <a:ea typeface="黑体" panose="02010609060101010101" charset="-122"/>
              </a:rPr>
              <a:t>(Speaker-Independent)</a:t>
            </a:r>
          </a:p>
          <a:p>
            <a:pPr algn="just"/>
            <a:r>
              <a:rPr lang="en-US" altLang="zh-CN" sz="2400" dirty="0">
                <a:ea typeface="楷体_GB2312" pitchFamily="49" charset="-122"/>
              </a:rPr>
              <a:t> </a:t>
            </a:r>
            <a:r>
              <a:rPr lang="zh-CN" altLang="en-US" sz="2400" dirty="0">
                <a:ea typeface="楷体_GB2312" pitchFamily="49" charset="-122"/>
              </a:rPr>
              <a:t>语音识别的标准模板或模型适应于指定的某一范畴的说话人（如说标准普通话），标准模板或模型由该范畴的多个人通过训练而产生。 </a:t>
            </a:r>
          </a:p>
          <a:p>
            <a:pPr algn="just"/>
            <a:r>
              <a:rPr lang="zh-CN" altLang="en-US" sz="2400" dirty="0">
                <a:ea typeface="楷体_GB2312" pitchFamily="49" charset="-122"/>
              </a:rPr>
              <a:t> 识别时可供参加训练的发音人（圈内人）使用，也可供未参加训练的同一范畴的发音人（圈外人）使用。 </a:t>
            </a:r>
            <a:endParaRPr lang="zh-CN" altLang="en-US" sz="2400" dirty="0">
              <a:ea typeface="宋体" panose="02010600030101010101" pitchFamily="2" charset="-122"/>
            </a:endParaRPr>
          </a:p>
        </p:txBody>
      </p:sp>
      <p:sp>
        <p:nvSpPr>
          <p:cNvPr id="108546"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按识别器对使用者的适应情况</a:t>
            </a:r>
            <a:endParaRPr lang="zh-CN" altLang="en-US" dirty="0">
              <a:ea typeface="宋体" panose="02010600030101010101" pitchFamily="2"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内容占位符 1"/>
          <p:cNvSpPr>
            <a:spLocks noGrp="1"/>
          </p:cNvSpPr>
          <p:nvPr>
            <p:ph idx="1"/>
          </p:nvPr>
        </p:nvSpPr>
        <p:spPr>
          <a:xfrm>
            <a:off x="1981200" y="1719263"/>
            <a:ext cx="8686800" cy="4411662"/>
          </a:xfrm>
        </p:spPr>
        <p:txBody>
          <a:bodyPr vert="horz" wrap="square" lIns="91440" tIns="45720" rIns="91440" bIns="45720" anchor="t" anchorCtr="0"/>
          <a:lstStyle/>
          <a:p>
            <a:pPr algn="just">
              <a:buNone/>
            </a:pPr>
            <a:r>
              <a:rPr lang="zh-CN" altLang="en-US" sz="2800" dirty="0">
                <a:latin typeface="黑体" panose="02010609060101010101" charset="-122"/>
                <a:ea typeface="黑体" panose="02010609060101010101" charset="-122"/>
              </a:rPr>
              <a:t>①有限词汇识别</a:t>
            </a:r>
          </a:p>
          <a:p>
            <a:pPr algn="just"/>
            <a:r>
              <a:rPr lang="zh-CN" altLang="en-US" sz="2400" dirty="0">
                <a:latin typeface="黑体" panose="02010609060101010101" charset="-122"/>
                <a:ea typeface="黑体" panose="02010609060101010101" charset="-122"/>
              </a:rPr>
              <a:t>按词汇表中字、词或短句个数的多少，大致分为：</a:t>
            </a:r>
            <a:r>
              <a:rPr lang="en-US" altLang="zh-CN" sz="2400" dirty="0">
                <a:latin typeface="黑体" panose="02010609060101010101" charset="-122"/>
                <a:ea typeface="黑体" panose="02010609060101010101" charset="-122"/>
              </a:rPr>
              <a:t>100</a:t>
            </a:r>
            <a:r>
              <a:rPr lang="zh-CN" altLang="en-US" sz="2400" dirty="0">
                <a:latin typeface="黑体" panose="02010609060101010101" charset="-122"/>
                <a:ea typeface="黑体" panose="02010609060101010101" charset="-122"/>
              </a:rPr>
              <a:t>以下为小词汇；</a:t>
            </a:r>
            <a:r>
              <a:rPr lang="en-US" altLang="zh-CN" sz="2400" dirty="0">
                <a:latin typeface="黑体" panose="02010609060101010101" charset="-122"/>
                <a:ea typeface="黑体" panose="02010609060101010101" charset="-122"/>
              </a:rPr>
              <a:t>100-1000</a:t>
            </a:r>
            <a:r>
              <a:rPr lang="zh-CN" altLang="en-US" sz="2400" dirty="0">
                <a:latin typeface="黑体" panose="02010609060101010101" charset="-122"/>
                <a:ea typeface="黑体" panose="02010609060101010101" charset="-122"/>
              </a:rPr>
              <a:t>为中词汇；</a:t>
            </a:r>
            <a:r>
              <a:rPr lang="en-US" altLang="zh-CN" sz="2400" dirty="0">
                <a:latin typeface="黑体" panose="02010609060101010101" charset="-122"/>
                <a:ea typeface="黑体" panose="02010609060101010101" charset="-122"/>
              </a:rPr>
              <a:t>1000</a:t>
            </a:r>
            <a:r>
              <a:rPr lang="zh-CN" altLang="en-US" sz="2400" dirty="0">
                <a:latin typeface="黑体" panose="02010609060101010101" charset="-122"/>
                <a:ea typeface="黑体" panose="02010609060101010101" charset="-122"/>
              </a:rPr>
              <a:t>以上为大词汇。</a:t>
            </a:r>
          </a:p>
          <a:p>
            <a:pPr algn="just">
              <a:lnSpc>
                <a:spcPct val="40000"/>
              </a:lnSpc>
            </a:pPr>
            <a:endParaRPr lang="zh-CN" altLang="en-US" sz="2400" dirty="0">
              <a:latin typeface="黑体" panose="02010609060101010101" charset="-122"/>
              <a:ea typeface="黑体" panose="02010609060101010101" charset="-122"/>
            </a:endParaRPr>
          </a:p>
          <a:p>
            <a:pPr algn="just">
              <a:buNone/>
            </a:pPr>
            <a:r>
              <a:rPr lang="zh-CN" altLang="en-US" sz="2800" dirty="0">
                <a:latin typeface="黑体" panose="02010609060101010101" charset="-122"/>
                <a:ea typeface="黑体" panose="02010609060101010101" charset="-122"/>
              </a:rPr>
              <a:t>②无限词汇识别（全音节识别）</a:t>
            </a:r>
          </a:p>
          <a:p>
            <a:pPr algn="just"/>
            <a:r>
              <a:rPr lang="zh-CN" altLang="en-US" sz="2400" dirty="0">
                <a:latin typeface="黑体" panose="02010609060101010101" charset="-122"/>
                <a:ea typeface="黑体" panose="02010609060101010101" charset="-122"/>
              </a:rPr>
              <a:t>当识别基元为汉语普通话中对应所有汉字的可读音节时，则称其为全音节语音识别（音节字表：</a:t>
            </a:r>
            <a:r>
              <a:rPr lang="en-US" altLang="zh-CN" sz="2400" dirty="0">
                <a:latin typeface="黑体" panose="02010609060101010101" charset="-122"/>
                <a:ea typeface="黑体" panose="02010609060101010101" charset="-122"/>
              </a:rPr>
              <a:t>Lexicon</a:t>
            </a:r>
            <a:r>
              <a:rPr lang="zh-CN" altLang="en-US" sz="2400" dirty="0">
                <a:latin typeface="黑体" panose="02010609060101010101" charset="-122"/>
                <a:ea typeface="黑体" panose="02010609060101010101" charset="-122"/>
              </a:rPr>
              <a:t>）。</a:t>
            </a:r>
            <a:endParaRPr lang="en-US" altLang="zh-CN" sz="2400" dirty="0">
              <a:latin typeface="黑体" panose="02010609060101010101" charset="-122"/>
              <a:ea typeface="黑体" panose="02010609060101010101" charset="-122"/>
            </a:endParaRPr>
          </a:p>
          <a:p>
            <a:pPr algn="just"/>
            <a:r>
              <a:rPr lang="zh-CN" altLang="en-US" sz="2400" dirty="0">
                <a:latin typeface="黑体" panose="02010609060101010101" charset="-122"/>
                <a:ea typeface="黑体" panose="02010609060101010101" charset="-122"/>
              </a:rPr>
              <a:t>全音节语音识别是实现无限词汇或中文文本输入的基础。 </a:t>
            </a:r>
          </a:p>
          <a:p>
            <a:endParaRPr lang="zh-CN" altLang="en-US" sz="2400" dirty="0">
              <a:latin typeface="黑体" panose="02010609060101010101" charset="-122"/>
              <a:ea typeface="黑体" panose="02010609060101010101" charset="-122"/>
            </a:endParaRPr>
          </a:p>
        </p:txBody>
      </p:sp>
      <p:sp>
        <p:nvSpPr>
          <p:cNvPr id="109570"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按语音词汇表的大小</a:t>
            </a:r>
            <a:endParaRPr lang="zh-CN" altLang="en-US" dirty="0">
              <a:ea typeface="宋体" panose="02010600030101010101" pitchFamily="2"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内容占位符 2"/>
          <p:cNvSpPr>
            <a:spLocks noGrp="1"/>
          </p:cNvSpPr>
          <p:nvPr>
            <p:ph idx="1"/>
          </p:nvPr>
        </p:nvSpPr>
        <p:spPr/>
        <p:txBody>
          <a:bodyPr vert="horz" wrap="square" lIns="91440" tIns="45720" rIns="91440" bIns="45720" anchor="t" anchorCtr="0"/>
          <a:lstStyle/>
          <a:p>
            <a:endParaRPr lang="zh-CN" altLang="en-US" dirty="0">
              <a:ea typeface="宋体" panose="02010600030101010101" pitchFamily="2" charset="-122"/>
            </a:endParaRPr>
          </a:p>
        </p:txBody>
      </p:sp>
      <p:sp>
        <p:nvSpPr>
          <p:cNvPr id="110594" name="标题 1"/>
          <p:cNvSpPr>
            <a:spLocks noGrp="1"/>
          </p:cNvSpPr>
          <p:nvPr>
            <p:ph type="title"/>
          </p:nvPr>
        </p:nvSpPr>
        <p:spPr/>
        <p:txBody>
          <a:bodyPr vert="horz" wrap="square" lIns="91440" tIns="45720" rIns="91440" bIns="45720" anchor="b" anchorCtr="0"/>
          <a:lstStyle/>
          <a:p>
            <a:pPr algn="ctr"/>
            <a:r>
              <a:rPr lang="en-US" altLang="zh-CN" sz="4000" b="0" dirty="0">
                <a:solidFill>
                  <a:schemeClr val="tx1"/>
                </a:solidFill>
                <a:latin typeface="隶书" panose="02010509060101010101" pitchFamily="49" charset="-122"/>
                <a:ea typeface="隶书" panose="02010509060101010101" pitchFamily="49" charset="-122"/>
              </a:rPr>
              <a:t>2.3 </a:t>
            </a:r>
            <a:r>
              <a:rPr lang="zh-CN" altLang="en-US" sz="4000" b="0" dirty="0">
                <a:solidFill>
                  <a:schemeClr val="tx1"/>
                </a:solidFill>
                <a:latin typeface="隶书" panose="02010509060101010101" pitchFamily="49" charset="-122"/>
                <a:ea typeface="隶书" panose="02010509060101010101" pitchFamily="49" charset="-122"/>
              </a:rPr>
              <a:t>语音识别的历史回顾</a:t>
            </a:r>
            <a:endParaRPr lang="zh-CN" altLang="en-US" sz="4000" b="0" dirty="0">
              <a:solidFill>
                <a:schemeClr val="accent2"/>
              </a:solidFill>
              <a:latin typeface="隶书" panose="02010509060101010101" pitchFamily="49" charset="-122"/>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内容占位符 1"/>
          <p:cNvSpPr>
            <a:spLocks noGrp="1"/>
          </p:cNvSpPr>
          <p:nvPr>
            <p:ph idx="1"/>
          </p:nvPr>
        </p:nvSpPr>
        <p:spPr>
          <a:xfrm>
            <a:off x="1981200" y="1571625"/>
            <a:ext cx="8686800" cy="4411663"/>
          </a:xfrm>
        </p:spPr>
        <p:txBody>
          <a:bodyPr vert="horz" wrap="square" lIns="91440" tIns="45720" rIns="91440" bIns="45720" anchor="t" anchorCtr="0">
            <a:normAutofit lnSpcReduction="10000"/>
          </a:bodyPr>
          <a:lstStyle/>
          <a:p>
            <a:pPr algn="just">
              <a:spcBef>
                <a:spcPts val="300"/>
              </a:spcBef>
              <a:buFontTx/>
              <a:buChar char="•"/>
            </a:pPr>
            <a:r>
              <a:rPr lang="en-US" altLang="zh-CN" sz="2400" dirty="0">
                <a:latin typeface="黑体" panose="02010609060101010101" charset="-122"/>
                <a:ea typeface="黑体" panose="02010609060101010101" charset="-122"/>
              </a:rPr>
              <a:t>1952</a:t>
            </a:r>
            <a:r>
              <a:rPr lang="zh-CN" altLang="en-US" sz="2400" dirty="0">
                <a:latin typeface="黑体" panose="02010609060101010101" charset="-122"/>
                <a:ea typeface="黑体" panose="02010609060101010101" charset="-122"/>
              </a:rPr>
              <a:t>年贝尔研究所</a:t>
            </a:r>
            <a:r>
              <a:rPr lang="en-US" altLang="zh-CN" sz="2400" dirty="0">
                <a:latin typeface="黑体" panose="02010609060101010101" charset="-122"/>
                <a:ea typeface="黑体" panose="02010609060101010101" charset="-122"/>
              </a:rPr>
              <a:t>Davis</a:t>
            </a:r>
            <a:r>
              <a:rPr lang="zh-CN" altLang="en-US" sz="2400" dirty="0">
                <a:latin typeface="黑体" panose="02010609060101010101" charset="-122"/>
                <a:ea typeface="黑体" panose="02010609060101010101" charset="-122"/>
              </a:rPr>
              <a:t>等人研究成功了</a:t>
            </a:r>
            <a:r>
              <a:rPr lang="zh-CN" altLang="en-US" sz="2400" dirty="0">
                <a:solidFill>
                  <a:srgbClr val="FF0000"/>
                </a:solidFill>
                <a:latin typeface="黑体" panose="02010609060101010101" charset="-122"/>
                <a:ea typeface="黑体" panose="02010609060101010101" charset="-122"/>
              </a:rPr>
              <a:t>世界上第一个能识别</a:t>
            </a:r>
            <a:r>
              <a:rPr lang="en-US" altLang="zh-CN" sz="2400" dirty="0">
                <a:solidFill>
                  <a:srgbClr val="FF0000"/>
                </a:solidFill>
                <a:latin typeface="黑体" panose="02010609060101010101" charset="-122"/>
                <a:ea typeface="黑体" panose="02010609060101010101" charset="-122"/>
              </a:rPr>
              <a:t>10</a:t>
            </a:r>
            <a:r>
              <a:rPr lang="zh-CN" altLang="en-US" sz="2400" dirty="0">
                <a:solidFill>
                  <a:srgbClr val="FF0000"/>
                </a:solidFill>
                <a:latin typeface="黑体" panose="02010609060101010101" charset="-122"/>
                <a:ea typeface="黑体" panose="02010609060101010101" charset="-122"/>
              </a:rPr>
              <a:t>个英文数字发音的实验系统</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1960</a:t>
            </a:r>
            <a:r>
              <a:rPr lang="zh-CN" altLang="en-US" sz="2400" dirty="0">
                <a:latin typeface="黑体" panose="02010609060101010101" charset="-122"/>
                <a:ea typeface="黑体" panose="02010609060101010101" charset="-122"/>
              </a:rPr>
              <a:t>年英国的</a:t>
            </a:r>
            <a:r>
              <a:rPr lang="en-US" altLang="zh-CN" sz="2400" dirty="0">
                <a:latin typeface="黑体" panose="02010609060101010101" charset="-122"/>
                <a:ea typeface="黑体" panose="02010609060101010101" charset="-122"/>
              </a:rPr>
              <a:t>Denes</a:t>
            </a:r>
            <a:r>
              <a:rPr lang="zh-CN" altLang="en-US" sz="2400" dirty="0">
                <a:latin typeface="黑体" panose="02010609060101010101" charset="-122"/>
                <a:ea typeface="黑体" panose="02010609060101010101" charset="-122"/>
              </a:rPr>
              <a:t>等人研究成功了</a:t>
            </a:r>
            <a:r>
              <a:rPr lang="zh-CN" altLang="en-US" sz="2400" dirty="0">
                <a:solidFill>
                  <a:srgbClr val="FF0000"/>
                </a:solidFill>
                <a:latin typeface="黑体" panose="02010609060101010101" charset="-122"/>
                <a:ea typeface="黑体" panose="02010609060101010101" charset="-122"/>
              </a:rPr>
              <a:t>第一个计算机语音识别系统</a:t>
            </a:r>
            <a:r>
              <a:rPr lang="zh-CN" altLang="en-US" sz="2400" dirty="0">
                <a:latin typeface="黑体" panose="02010609060101010101" charset="-122"/>
                <a:ea typeface="黑体" panose="02010609060101010101" charset="-122"/>
              </a:rPr>
              <a:t>。</a:t>
            </a:r>
          </a:p>
          <a:p>
            <a:pPr algn="just">
              <a:lnSpc>
                <a:spcPct val="10000"/>
              </a:lnSpc>
              <a:spcBef>
                <a:spcPts val="300"/>
              </a:spcBef>
              <a:buFontTx/>
              <a:buChar char="•"/>
            </a:pPr>
            <a:endParaRPr lang="zh-CN" altLang="en-US" sz="2400" dirty="0">
              <a:latin typeface="黑体" panose="02010609060101010101" charset="-122"/>
              <a:ea typeface="黑体" panose="02010609060101010101" charset="-122"/>
            </a:endParaRPr>
          </a:p>
          <a:p>
            <a:pPr algn="just">
              <a:spcBef>
                <a:spcPts val="300"/>
              </a:spcBef>
              <a:buFontTx/>
              <a:buChar char="•"/>
            </a:pPr>
            <a:r>
              <a:rPr lang="zh-CN" altLang="en-US" sz="2400" dirty="0">
                <a:latin typeface="黑体" panose="02010609060101010101" charset="-122"/>
                <a:ea typeface="黑体" panose="02010609060101010101" charset="-122"/>
              </a:rPr>
              <a:t>大规模的语音识别研究是在进入了</a:t>
            </a:r>
            <a:r>
              <a:rPr lang="en-US" altLang="zh-CN" sz="2400" dirty="0">
                <a:latin typeface="黑体" panose="02010609060101010101" charset="-122"/>
                <a:ea typeface="黑体" panose="02010609060101010101" charset="-122"/>
              </a:rPr>
              <a:t>70</a:t>
            </a:r>
            <a:r>
              <a:rPr lang="zh-CN" altLang="en-US" sz="2400" dirty="0">
                <a:latin typeface="黑体" panose="02010609060101010101" charset="-122"/>
                <a:ea typeface="黑体" panose="02010609060101010101" charset="-122"/>
              </a:rPr>
              <a:t>年代以后，在小词汇量、孤立词的识别方面取得了实质性的进展</a:t>
            </a:r>
            <a:r>
              <a:rPr lang="zh-CN" altLang="en-US" sz="2400" dirty="0">
                <a:latin typeface="黑体" panose="02010609060101010101" charset="-122"/>
                <a:ea typeface="黑体" panose="02010609060101010101" charset="-122"/>
                <a:hlinkClick r:id="rId2" action="ppaction://hlinksldjump"/>
              </a:rPr>
              <a:t>*</a:t>
            </a:r>
            <a:r>
              <a:rPr lang="zh-CN" altLang="en-US" sz="2400" dirty="0">
                <a:latin typeface="黑体" panose="02010609060101010101" charset="-122"/>
                <a:ea typeface="黑体" panose="02010609060101010101" charset="-122"/>
              </a:rPr>
              <a:t>。</a:t>
            </a:r>
          </a:p>
          <a:p>
            <a:pPr algn="just">
              <a:lnSpc>
                <a:spcPct val="30000"/>
              </a:lnSpc>
              <a:spcBef>
                <a:spcPts val="300"/>
              </a:spcBef>
              <a:buFontTx/>
              <a:buChar char="•"/>
            </a:pPr>
            <a:endParaRPr lang="zh-CN" altLang="en-US" sz="2400" dirty="0">
              <a:latin typeface="黑体" panose="02010609060101010101" charset="-122"/>
              <a:ea typeface="黑体" panose="02010609060101010101" charset="-122"/>
            </a:endParaRPr>
          </a:p>
          <a:p>
            <a:pPr algn="just">
              <a:spcBef>
                <a:spcPts val="300"/>
              </a:spcBef>
              <a:buFontTx/>
              <a:buChar char="•"/>
            </a:pPr>
            <a:r>
              <a:rPr lang="en-US" altLang="zh-CN" sz="2400" dirty="0">
                <a:latin typeface="黑体" panose="02010609060101010101" charset="-122"/>
                <a:ea typeface="黑体" panose="02010609060101010101" charset="-122"/>
              </a:rPr>
              <a:t>80</a:t>
            </a:r>
            <a:r>
              <a:rPr lang="zh-CN" altLang="en-US" sz="2400" dirty="0">
                <a:latin typeface="黑体" panose="02010609060101010101" charset="-122"/>
                <a:ea typeface="黑体" panose="02010609060101010101" charset="-122"/>
              </a:rPr>
              <a:t>年代以后，研究的重点逐渐转向</a:t>
            </a:r>
            <a:r>
              <a:rPr lang="zh-CN" altLang="en-US" sz="2400" dirty="0">
                <a:solidFill>
                  <a:srgbClr val="FF0000"/>
                </a:solidFill>
                <a:latin typeface="黑体" panose="02010609060101010101" charset="-122"/>
                <a:ea typeface="黑体" panose="02010609060101010101" charset="-122"/>
              </a:rPr>
              <a:t>大词汇量、非特定人连续语音识别</a:t>
            </a:r>
            <a:r>
              <a:rPr lang="zh-CN" altLang="en-US" sz="2400" dirty="0">
                <a:latin typeface="黑体" panose="02010609060101010101" charset="-122"/>
                <a:ea typeface="黑体" panose="02010609060101010101" charset="-122"/>
              </a:rPr>
              <a:t>。在研究思路上也发生了重大变化，即</a:t>
            </a:r>
            <a:r>
              <a:rPr lang="zh-CN" altLang="en-US" sz="2400" dirty="0">
                <a:solidFill>
                  <a:srgbClr val="FF0000"/>
                </a:solidFill>
                <a:latin typeface="黑体" panose="02010609060101010101" charset="-122"/>
                <a:ea typeface="黑体" panose="02010609060101010101" charset="-122"/>
              </a:rPr>
              <a:t>由传统的基于标准模板匹配的技术思路</a:t>
            </a:r>
            <a:r>
              <a:rPr lang="zh-CN" altLang="en-US" sz="2400" dirty="0">
                <a:latin typeface="黑体" panose="02010609060101010101" charset="-122"/>
                <a:ea typeface="黑体" panose="02010609060101010101" charset="-122"/>
              </a:rPr>
              <a:t>开始转向</a:t>
            </a:r>
            <a:r>
              <a:rPr lang="zh-CN" altLang="en-US" sz="2400" dirty="0">
                <a:solidFill>
                  <a:srgbClr val="FF0000"/>
                </a:solidFill>
                <a:latin typeface="黑体" panose="02010609060101010101" charset="-122"/>
                <a:ea typeface="黑体" panose="02010609060101010101" charset="-122"/>
              </a:rPr>
              <a:t>基于统计模型 </a:t>
            </a:r>
            <a:r>
              <a:rPr lang="en-US" altLang="zh-CN" sz="2400" dirty="0">
                <a:solidFill>
                  <a:srgbClr val="FF0000"/>
                </a:solidFill>
                <a:latin typeface="黑体" panose="02010609060101010101" charset="-122"/>
                <a:ea typeface="黑体" panose="02010609060101010101" charset="-122"/>
              </a:rPr>
              <a:t>(HMM)</a:t>
            </a:r>
            <a:r>
              <a:rPr lang="zh-CN" altLang="en-US" sz="2400" dirty="0">
                <a:solidFill>
                  <a:srgbClr val="FF0000"/>
                </a:solidFill>
                <a:latin typeface="黑体" panose="02010609060101010101" charset="-122"/>
                <a:ea typeface="黑体" panose="02010609060101010101" charset="-122"/>
              </a:rPr>
              <a:t>的技术思路</a:t>
            </a:r>
            <a:r>
              <a:rPr lang="zh-CN" altLang="en-US" sz="2400" dirty="0">
                <a:latin typeface="黑体" panose="02010609060101010101" charset="-122"/>
                <a:ea typeface="黑体" panose="02010609060101010101" charset="-122"/>
              </a:rPr>
              <a:t>。此外，再次提出了</a:t>
            </a:r>
            <a:r>
              <a:rPr lang="zh-CN" altLang="en-US" sz="2400" dirty="0">
                <a:solidFill>
                  <a:srgbClr val="FF0000"/>
                </a:solidFill>
                <a:latin typeface="黑体" panose="02010609060101010101" charset="-122"/>
                <a:ea typeface="黑体" panose="02010609060101010101" charset="-122"/>
              </a:rPr>
              <a:t>将神经网络技术引入语音识别问题的技术思路</a:t>
            </a:r>
            <a:r>
              <a:rPr lang="zh-CN" altLang="en-US" sz="2400" dirty="0">
                <a:latin typeface="黑体" panose="02010609060101010101" charset="-122"/>
                <a:ea typeface="黑体" panose="02010609060101010101" charset="-122"/>
              </a:rPr>
              <a:t>。</a:t>
            </a:r>
          </a:p>
          <a:p>
            <a:pPr algn="just">
              <a:lnSpc>
                <a:spcPct val="20000"/>
              </a:lnSpc>
              <a:spcBef>
                <a:spcPts val="300"/>
              </a:spcBef>
              <a:buFontTx/>
              <a:buChar char="•"/>
            </a:pPr>
            <a:endParaRPr lang="zh-CN" altLang="en-US" sz="2400" dirty="0">
              <a:latin typeface="黑体" panose="02010609060101010101" charset="-122"/>
              <a:ea typeface="黑体" panose="02010609060101010101" charset="-122"/>
            </a:endParaRPr>
          </a:p>
          <a:p>
            <a:pPr algn="just">
              <a:spcBef>
                <a:spcPts val="300"/>
              </a:spcBef>
              <a:buFontTx/>
              <a:buChar char="•"/>
            </a:pPr>
            <a:r>
              <a:rPr lang="en-US" altLang="zh-CN" sz="2400" dirty="0">
                <a:latin typeface="黑体" panose="02010609060101010101" charset="-122"/>
                <a:ea typeface="黑体" panose="02010609060101010101" charset="-122"/>
              </a:rPr>
              <a:t>90</a:t>
            </a:r>
            <a:r>
              <a:rPr lang="zh-CN" altLang="en-US" sz="2400" dirty="0">
                <a:latin typeface="黑体" panose="02010609060101010101" charset="-122"/>
                <a:ea typeface="黑体" panose="02010609060101010101" charset="-122"/>
              </a:rPr>
              <a:t>年代以后，语音识别的系统框架方面并没有什么重大突破。但语音识别技术的应用及产品化方面出现了很大的进展。  </a:t>
            </a:r>
          </a:p>
          <a:p>
            <a:pPr>
              <a:spcBef>
                <a:spcPts val="300"/>
              </a:spcBef>
            </a:pPr>
            <a:endParaRPr lang="zh-CN" altLang="en-US" sz="2400" dirty="0">
              <a:latin typeface="黑体" panose="02010609060101010101" charset="-122"/>
              <a:ea typeface="黑体" panose="02010609060101010101" charset="-122"/>
            </a:endParaRPr>
          </a:p>
        </p:txBody>
      </p:sp>
      <p:sp>
        <p:nvSpPr>
          <p:cNvPr id="111618" name="标题 2"/>
          <p:cNvSpPr>
            <a:spLocks noGrp="1"/>
          </p:cNvSpPr>
          <p:nvPr>
            <p:ph type="title"/>
          </p:nvPr>
        </p:nvSpPr>
        <p:spPr/>
        <p:txBody>
          <a:bodyPr vert="horz" wrap="square" lIns="91440" tIns="45720" rIns="91440" bIns="45720" anchor="b" anchorCtr="0"/>
          <a:lstStyle/>
          <a:p>
            <a:pPr algn="ctr"/>
            <a:r>
              <a:rPr lang="en-US" altLang="zh-CN" sz="3200" dirty="0">
                <a:latin typeface="幼圆" panose="02010509060101010101" pitchFamily="49" charset="-122"/>
                <a:ea typeface="幼圆" panose="02010509060101010101" pitchFamily="49" charset="-122"/>
              </a:rPr>
              <a:t>2.3.1 </a:t>
            </a:r>
            <a:r>
              <a:rPr lang="zh-CN" altLang="en-US" sz="3200" dirty="0">
                <a:latin typeface="幼圆" panose="02010509060101010101" pitchFamily="49" charset="-122"/>
                <a:ea typeface="幼圆" panose="02010509060101010101" pitchFamily="49" charset="-122"/>
              </a:rPr>
              <a:t>国外语音识别研究的历史（</a:t>
            </a:r>
            <a:r>
              <a:rPr lang="en-US" altLang="zh-CN" sz="3200" dirty="0">
                <a:latin typeface="幼圆" panose="02010509060101010101" pitchFamily="49" charset="-122"/>
                <a:ea typeface="幼圆" panose="02010509060101010101" pitchFamily="49" charset="-122"/>
              </a:rPr>
              <a:t>1</a:t>
            </a:r>
            <a:r>
              <a:rPr lang="zh-CN" altLang="en-US" sz="3200" dirty="0">
                <a:latin typeface="幼圆" panose="02010509060101010101" pitchFamily="49" charset="-122"/>
                <a:ea typeface="幼圆" panose="02010509060101010101" pitchFamily="49" charset="-122"/>
              </a:rPr>
              <a:t>）</a:t>
            </a:r>
            <a:endParaRPr lang="zh-CN" altLang="en-US" sz="3200" dirty="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内容占位符 1"/>
          <p:cNvSpPr>
            <a:spLocks noGrp="1"/>
          </p:cNvSpPr>
          <p:nvPr>
            <p:ph idx="1"/>
          </p:nvPr>
        </p:nvSpPr>
        <p:spPr>
          <a:xfrm>
            <a:off x="1952625" y="1500188"/>
            <a:ext cx="8715375" cy="4411662"/>
          </a:xfrm>
        </p:spPr>
        <p:txBody>
          <a:bodyPr vert="horz" wrap="square" lIns="91440" tIns="45720" rIns="91440" bIns="45720" anchor="t" anchorCtr="0">
            <a:normAutofit lnSpcReduction="10000"/>
          </a:bodyPr>
          <a:lstStyle/>
          <a:p>
            <a:pPr algn="just">
              <a:spcBef>
                <a:spcPts val="600"/>
              </a:spcBef>
              <a:buFontTx/>
              <a:buChar char="•"/>
            </a:pPr>
            <a:r>
              <a:rPr lang="zh-CN" altLang="en-US" sz="2300" dirty="0">
                <a:latin typeface="黑体" panose="02010609060101010101" charset="-122"/>
                <a:ea typeface="黑体" panose="02010609060101010101" charset="-122"/>
              </a:rPr>
              <a:t>这一时期的语音识别方法基本上是</a:t>
            </a:r>
            <a:r>
              <a:rPr lang="zh-CN" altLang="en-US" sz="2300" dirty="0">
                <a:solidFill>
                  <a:srgbClr val="FF0000"/>
                </a:solidFill>
                <a:latin typeface="黑体" panose="02010609060101010101" charset="-122"/>
                <a:ea typeface="黑体" panose="02010609060101010101" charset="-122"/>
              </a:rPr>
              <a:t>采用传统的模式识别策略</a:t>
            </a:r>
            <a:r>
              <a:rPr lang="zh-CN" altLang="en-US" sz="2300" dirty="0">
                <a:latin typeface="黑体" panose="02010609060101010101" charset="-122"/>
                <a:ea typeface="黑体" panose="02010609060101010101" charset="-122"/>
              </a:rPr>
              <a:t>。其中以</a:t>
            </a:r>
            <a:r>
              <a:rPr lang="zh-CN" altLang="en-US" sz="2300" dirty="0">
                <a:solidFill>
                  <a:srgbClr val="FF0000"/>
                </a:solidFill>
                <a:latin typeface="黑体" panose="02010609060101010101" charset="-122"/>
                <a:ea typeface="黑体" panose="02010609060101010101" charset="-122"/>
              </a:rPr>
              <a:t>苏联的</a:t>
            </a:r>
            <a:r>
              <a:rPr lang="en-US" altLang="zh-CN" sz="2300" dirty="0">
                <a:solidFill>
                  <a:srgbClr val="FF0000"/>
                </a:solidFill>
                <a:latin typeface="黑体" panose="02010609060101010101" charset="-122"/>
                <a:ea typeface="黑体" panose="02010609060101010101" charset="-122"/>
              </a:rPr>
              <a:t>Velichko</a:t>
            </a:r>
            <a:r>
              <a:rPr lang="zh-CN" altLang="en-US" sz="2300" dirty="0">
                <a:solidFill>
                  <a:srgbClr val="FF0000"/>
                </a:solidFill>
                <a:latin typeface="黑体" panose="02010609060101010101" charset="-122"/>
                <a:ea typeface="黑体" panose="02010609060101010101" charset="-122"/>
              </a:rPr>
              <a:t>和</a:t>
            </a:r>
            <a:r>
              <a:rPr lang="en-US" altLang="zh-CN" sz="2300" dirty="0">
                <a:solidFill>
                  <a:srgbClr val="FF0000"/>
                </a:solidFill>
                <a:latin typeface="黑体" panose="02010609060101010101" charset="-122"/>
                <a:ea typeface="黑体" panose="02010609060101010101" charset="-122"/>
              </a:rPr>
              <a:t>Zagoruyko</a:t>
            </a:r>
            <a:r>
              <a:rPr lang="zh-CN" altLang="en-US" sz="2300" dirty="0">
                <a:latin typeface="黑体" panose="02010609060101010101" charset="-122"/>
                <a:ea typeface="黑体" panose="02010609060101010101" charset="-122"/>
              </a:rPr>
              <a:t>、</a:t>
            </a:r>
            <a:r>
              <a:rPr lang="zh-CN" altLang="en-US" sz="2300" dirty="0">
                <a:solidFill>
                  <a:srgbClr val="FF0000"/>
                </a:solidFill>
                <a:latin typeface="黑体" panose="02010609060101010101" charset="-122"/>
                <a:ea typeface="黑体" panose="02010609060101010101" charset="-122"/>
              </a:rPr>
              <a:t>日本的迫江和千叶</a:t>
            </a:r>
            <a:r>
              <a:rPr lang="zh-CN" altLang="en-US" sz="2300" dirty="0">
                <a:latin typeface="黑体" panose="02010609060101010101" charset="-122"/>
                <a:ea typeface="黑体" panose="02010609060101010101" charset="-122"/>
              </a:rPr>
              <a:t>，以及当时在</a:t>
            </a:r>
            <a:r>
              <a:rPr lang="zh-CN" altLang="en-US" sz="2300" dirty="0">
                <a:solidFill>
                  <a:srgbClr val="FF0000"/>
                </a:solidFill>
                <a:latin typeface="黑体" panose="02010609060101010101" charset="-122"/>
                <a:ea typeface="黑体" panose="02010609060101010101" charset="-122"/>
              </a:rPr>
              <a:t>美国的板仓等人</a:t>
            </a:r>
            <a:r>
              <a:rPr lang="zh-CN" altLang="en-US" sz="2300" dirty="0">
                <a:latin typeface="黑体" panose="02010609060101010101" charset="-122"/>
                <a:ea typeface="黑体" panose="02010609060101010101" charset="-122"/>
              </a:rPr>
              <a:t>的研究工作最具有代表性。</a:t>
            </a:r>
          </a:p>
          <a:p>
            <a:pPr algn="just">
              <a:spcBef>
                <a:spcPts val="600"/>
              </a:spcBef>
            </a:pPr>
            <a:r>
              <a:rPr lang="en-US" altLang="zh-CN" sz="2300" dirty="0">
                <a:latin typeface="黑体" panose="02010609060101010101" charset="-122"/>
                <a:ea typeface="黑体" panose="02010609060101010101" charset="-122"/>
              </a:rPr>
              <a:t>- </a:t>
            </a:r>
            <a:r>
              <a:rPr lang="zh-CN" altLang="en-US" sz="2300" dirty="0">
                <a:latin typeface="黑体" panose="02010609060101010101" charset="-122"/>
                <a:ea typeface="黑体" panose="02010609060101010101" charset="-122"/>
              </a:rPr>
              <a:t>苏联的研究为模式识别应用于语音识别这一领域</a:t>
            </a:r>
            <a:r>
              <a:rPr lang="zh-CN" altLang="en-US" sz="2300" dirty="0">
                <a:solidFill>
                  <a:srgbClr val="FF0000"/>
                </a:solidFill>
                <a:latin typeface="黑体" panose="02010609060101010101" charset="-122"/>
                <a:ea typeface="黑体" panose="02010609060101010101" charset="-122"/>
              </a:rPr>
              <a:t>奠定了基础</a:t>
            </a:r>
            <a:r>
              <a:rPr lang="zh-CN" altLang="en-US" sz="2300" dirty="0">
                <a:latin typeface="黑体" panose="02010609060101010101" charset="-122"/>
                <a:ea typeface="黑体" panose="02010609060101010101" charset="-122"/>
              </a:rPr>
              <a:t>；</a:t>
            </a:r>
          </a:p>
          <a:p>
            <a:pPr algn="just">
              <a:spcBef>
                <a:spcPts val="600"/>
              </a:spcBef>
            </a:pPr>
            <a:r>
              <a:rPr lang="en-US" altLang="zh-CN" sz="2300" dirty="0">
                <a:latin typeface="黑体" panose="02010609060101010101" charset="-122"/>
                <a:ea typeface="黑体" panose="02010609060101010101" charset="-122"/>
              </a:rPr>
              <a:t>- </a:t>
            </a:r>
            <a:r>
              <a:rPr lang="zh-CN" altLang="en-US" sz="2300" dirty="0">
                <a:latin typeface="黑体" panose="02010609060101010101" charset="-122"/>
                <a:ea typeface="黑体" panose="02010609060101010101" charset="-122"/>
              </a:rPr>
              <a:t>日本的研究则展示了</a:t>
            </a:r>
            <a:r>
              <a:rPr lang="zh-CN" altLang="en-US" sz="2300" dirty="0">
                <a:solidFill>
                  <a:srgbClr val="FF0000"/>
                </a:solidFill>
                <a:latin typeface="黑体" panose="02010609060101010101" charset="-122"/>
                <a:ea typeface="黑体" panose="02010609060101010101" charset="-122"/>
              </a:rPr>
              <a:t>如何利用动态规划技术在待识语音模式与标准语音模式之间进行非线性时间匹配的方法</a:t>
            </a:r>
            <a:r>
              <a:rPr lang="zh-CN" altLang="en-US" sz="2300" dirty="0">
                <a:latin typeface="黑体" panose="02010609060101010101" charset="-122"/>
                <a:ea typeface="黑体" panose="02010609060101010101" charset="-122"/>
              </a:rPr>
              <a:t>；</a:t>
            </a:r>
          </a:p>
          <a:p>
            <a:pPr algn="just">
              <a:spcBef>
                <a:spcPts val="600"/>
              </a:spcBef>
            </a:pPr>
            <a:r>
              <a:rPr lang="en-US" altLang="zh-CN" sz="2300" dirty="0">
                <a:latin typeface="黑体" panose="02010609060101010101" charset="-122"/>
                <a:ea typeface="黑体" panose="02010609060101010101" charset="-122"/>
              </a:rPr>
              <a:t>- </a:t>
            </a:r>
            <a:r>
              <a:rPr lang="zh-CN" altLang="en-US" sz="2300" dirty="0">
                <a:latin typeface="黑体" panose="02010609060101010101" charset="-122"/>
                <a:ea typeface="黑体" panose="02010609060101010101" charset="-122"/>
              </a:rPr>
              <a:t>板仓的研究提出了</a:t>
            </a:r>
            <a:r>
              <a:rPr lang="zh-CN" altLang="en-US" sz="2300" dirty="0">
                <a:solidFill>
                  <a:srgbClr val="FF0000"/>
                </a:solidFill>
                <a:latin typeface="黑体" panose="02010609060101010101" charset="-122"/>
                <a:ea typeface="黑体" panose="02010609060101010101" charset="-122"/>
              </a:rPr>
              <a:t>如何将线性预测分析技术</a:t>
            </a:r>
            <a:r>
              <a:rPr lang="en-US" altLang="zh-CN" sz="2300" dirty="0">
                <a:solidFill>
                  <a:srgbClr val="FF0000"/>
                </a:solidFill>
                <a:latin typeface="黑体" panose="02010609060101010101" charset="-122"/>
                <a:ea typeface="黑体" panose="02010609060101010101" charset="-122"/>
              </a:rPr>
              <a:t>(LPC)</a:t>
            </a:r>
            <a:r>
              <a:rPr lang="zh-CN" altLang="en-US" sz="2300" dirty="0">
                <a:solidFill>
                  <a:srgbClr val="FF0000"/>
                </a:solidFill>
                <a:latin typeface="黑体" panose="02010609060101010101" charset="-122"/>
                <a:ea typeface="黑体" panose="02010609060101010101" charset="-122"/>
              </a:rPr>
              <a:t>加以扩展，使之用于语音信号的特征抽取的方法</a:t>
            </a:r>
            <a:r>
              <a:rPr lang="zh-CN" altLang="en-US" sz="2300" dirty="0">
                <a:latin typeface="黑体" panose="02010609060101010101" charset="-122"/>
                <a:ea typeface="黑体" panose="02010609060101010101" charset="-122"/>
              </a:rPr>
              <a:t>。</a:t>
            </a:r>
          </a:p>
          <a:p>
            <a:pPr algn="just">
              <a:lnSpc>
                <a:spcPct val="0"/>
              </a:lnSpc>
              <a:spcBef>
                <a:spcPts val="600"/>
              </a:spcBef>
            </a:pPr>
            <a:endParaRPr lang="zh-CN" altLang="en-US" sz="2300" dirty="0">
              <a:latin typeface="黑体" panose="02010609060101010101" charset="-122"/>
              <a:ea typeface="黑体" panose="02010609060101010101" charset="-122"/>
            </a:endParaRPr>
          </a:p>
          <a:p>
            <a:pPr algn="just">
              <a:spcBef>
                <a:spcPts val="600"/>
              </a:spcBef>
              <a:buFontTx/>
              <a:buChar char="•"/>
            </a:pPr>
            <a:r>
              <a:rPr lang="zh-CN" altLang="en-US" sz="2300" dirty="0">
                <a:latin typeface="黑体" panose="02010609060101010101" charset="-122"/>
                <a:ea typeface="黑体" panose="02010609060101010101" charset="-122"/>
              </a:rPr>
              <a:t>目前在大词汇语音识别方面处于领先地位的</a:t>
            </a:r>
            <a:r>
              <a:rPr lang="en-US" altLang="zh-CN" sz="2300" dirty="0">
                <a:solidFill>
                  <a:srgbClr val="FF0000"/>
                </a:solidFill>
                <a:latin typeface="黑体" panose="02010609060101010101" charset="-122"/>
                <a:ea typeface="黑体" panose="02010609060101010101" charset="-122"/>
              </a:rPr>
              <a:t>IBM</a:t>
            </a:r>
            <a:r>
              <a:rPr lang="zh-CN" altLang="en-US" sz="2300" dirty="0">
                <a:solidFill>
                  <a:srgbClr val="FF0000"/>
                </a:solidFill>
                <a:latin typeface="黑体" panose="02010609060101010101" charset="-122"/>
                <a:ea typeface="黑体" panose="02010609060101010101" charset="-122"/>
              </a:rPr>
              <a:t>语音研究小组</a:t>
            </a:r>
            <a:r>
              <a:rPr lang="zh-CN" altLang="en-US" sz="2300" dirty="0">
                <a:latin typeface="黑体" panose="02010609060101010101" charset="-122"/>
                <a:ea typeface="黑体" panose="02010609060101010101" charset="-122"/>
              </a:rPr>
              <a:t>，就是在</a:t>
            </a:r>
            <a:r>
              <a:rPr lang="en-US" altLang="zh-CN" sz="2300" dirty="0">
                <a:latin typeface="黑体" panose="02010609060101010101" charset="-122"/>
                <a:ea typeface="黑体" panose="02010609060101010101" charset="-122"/>
              </a:rPr>
              <a:t>70</a:t>
            </a:r>
            <a:r>
              <a:rPr lang="zh-CN" altLang="en-US" sz="2300" dirty="0">
                <a:latin typeface="黑体" panose="02010609060101010101" charset="-122"/>
                <a:ea typeface="黑体" panose="02010609060101010101" charset="-122"/>
              </a:rPr>
              <a:t>年代开始了它的大词汇语音识别研究工作的。</a:t>
            </a:r>
            <a:r>
              <a:rPr lang="en-US" altLang="zh-CN" sz="2300" dirty="0">
                <a:solidFill>
                  <a:srgbClr val="FF0000"/>
                </a:solidFill>
                <a:latin typeface="黑体" panose="02010609060101010101" charset="-122"/>
                <a:ea typeface="黑体" panose="02010609060101010101" charset="-122"/>
              </a:rPr>
              <a:t>AT&amp;A</a:t>
            </a:r>
            <a:r>
              <a:rPr lang="zh-CN" altLang="en-US" sz="2300" dirty="0">
                <a:solidFill>
                  <a:srgbClr val="FF0000"/>
                </a:solidFill>
                <a:latin typeface="黑体" panose="02010609060101010101" charset="-122"/>
                <a:ea typeface="黑体" panose="02010609060101010101" charset="-122"/>
              </a:rPr>
              <a:t>的贝尔研究所</a:t>
            </a:r>
            <a:r>
              <a:rPr lang="zh-CN" altLang="en-US" sz="2300" dirty="0">
                <a:latin typeface="黑体" panose="02010609060101010101" charset="-122"/>
                <a:ea typeface="黑体" panose="02010609060101010101" charset="-122"/>
              </a:rPr>
              <a:t>也开始了一系列有关非特定人语音识别的实验。这一研究历经</a:t>
            </a:r>
            <a:r>
              <a:rPr lang="en-US" altLang="zh-CN" sz="2300" dirty="0">
                <a:latin typeface="黑体" panose="02010609060101010101" charset="-122"/>
                <a:ea typeface="黑体" panose="02010609060101010101" charset="-122"/>
              </a:rPr>
              <a:t>10</a:t>
            </a:r>
            <a:r>
              <a:rPr lang="zh-CN" altLang="en-US" sz="2300" dirty="0">
                <a:latin typeface="黑体" panose="02010609060101010101" charset="-122"/>
                <a:ea typeface="黑体" panose="02010609060101010101" charset="-122"/>
              </a:rPr>
              <a:t>年，其成果是确立了如何制作用于非特定人语音识别的标准模板的方法。</a:t>
            </a:r>
          </a:p>
        </p:txBody>
      </p:sp>
      <p:sp>
        <p:nvSpPr>
          <p:cNvPr id="112642" name="标题 2"/>
          <p:cNvSpPr>
            <a:spLocks noGrp="1"/>
          </p:cNvSpPr>
          <p:nvPr>
            <p:ph type="title"/>
          </p:nvPr>
        </p:nvSpPr>
        <p:spPr/>
        <p:txBody>
          <a:bodyPr vert="horz" wrap="square" lIns="91440" tIns="45720" rIns="91440" bIns="45720" anchor="b" anchorCtr="0"/>
          <a:lstStyle/>
          <a:p>
            <a:pPr algn="ctr"/>
            <a:r>
              <a:rPr lang="zh-CN" altLang="en-US" sz="3600" dirty="0">
                <a:latin typeface="幼圆" panose="02010509060101010101" pitchFamily="49" charset="-122"/>
                <a:ea typeface="幼圆" panose="02010509060101010101" pitchFamily="49" charset="-122"/>
              </a:rPr>
              <a:t>国外</a:t>
            </a:r>
            <a:r>
              <a:rPr lang="en-US" altLang="zh-CN" sz="3600" dirty="0">
                <a:latin typeface="幼圆" panose="02010509060101010101" pitchFamily="49" charset="-122"/>
                <a:ea typeface="幼圆" panose="02010509060101010101" pitchFamily="49" charset="-122"/>
              </a:rPr>
              <a:t>70</a:t>
            </a:r>
            <a:r>
              <a:rPr lang="zh-CN" altLang="en-US" sz="3600" dirty="0">
                <a:latin typeface="幼圆" panose="02010509060101010101" pitchFamily="49" charset="-122"/>
                <a:ea typeface="幼圆" panose="02010509060101010101" pitchFamily="49" charset="-122"/>
              </a:rPr>
              <a:t>年代所取得的实质性的进展</a:t>
            </a:r>
            <a:endParaRPr lang="zh-CN" altLang="en-US" sz="3600" dirty="0">
              <a:ea typeface="宋体" panose="02010600030101010101" pitchFamily="2"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内容占位符 1"/>
          <p:cNvSpPr>
            <a:spLocks noGrp="1"/>
          </p:cNvSpPr>
          <p:nvPr>
            <p:ph idx="1"/>
          </p:nvPr>
        </p:nvSpPr>
        <p:spPr>
          <a:xfrm>
            <a:off x="1809750" y="1500188"/>
            <a:ext cx="8686800" cy="4411662"/>
          </a:xfrm>
        </p:spPr>
        <p:txBody>
          <a:bodyPr vert="horz" wrap="square" lIns="91440" tIns="45720" rIns="91440" bIns="45720" anchor="t" anchorCtr="0">
            <a:normAutofit fontScale="90000" lnSpcReduction="10000"/>
          </a:bodyPr>
          <a:lstStyle/>
          <a:p>
            <a:pPr algn="just">
              <a:buFontTx/>
              <a:buChar char="•"/>
            </a:pPr>
            <a:r>
              <a:rPr lang="zh-CN" altLang="en-US" sz="2400" dirty="0">
                <a:latin typeface="黑体" panose="02010609060101010101" charset="-122"/>
                <a:ea typeface="黑体" panose="02010609060101010101" charset="-122"/>
              </a:rPr>
              <a:t>这一时期所取得的重大进展有：</a:t>
            </a:r>
          </a:p>
          <a:p>
            <a:pPr algn="just"/>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1</a:t>
            </a:r>
            <a:r>
              <a:rPr lang="zh-CN" altLang="en-US" sz="2400" dirty="0">
                <a:latin typeface="黑体" panose="02010609060101010101" charset="-122"/>
                <a:ea typeface="黑体" panose="02010609060101010101" charset="-122"/>
              </a:rPr>
              <a:t>）</a:t>
            </a:r>
            <a:r>
              <a:rPr lang="zh-CN" altLang="en-US" sz="2400" dirty="0">
                <a:solidFill>
                  <a:srgbClr val="FF0000"/>
                </a:solidFill>
                <a:latin typeface="黑体" panose="02010609060101010101" charset="-122"/>
                <a:ea typeface="黑体" panose="02010609060101010101" charset="-122"/>
              </a:rPr>
              <a:t>隐码尔柯夫模型</a:t>
            </a:r>
            <a:r>
              <a:rPr lang="en-US" altLang="zh-CN" sz="2400" dirty="0">
                <a:solidFill>
                  <a:srgbClr val="FF0000"/>
                </a:solidFill>
                <a:latin typeface="黑体" panose="02010609060101010101" charset="-122"/>
                <a:ea typeface="黑体" panose="02010609060101010101" charset="-122"/>
              </a:rPr>
              <a:t>(HMM)</a:t>
            </a:r>
            <a:r>
              <a:rPr lang="zh-CN" altLang="en-US" sz="2400" dirty="0">
                <a:solidFill>
                  <a:srgbClr val="FF0000"/>
                </a:solidFill>
                <a:latin typeface="黑体" panose="02010609060101010101" charset="-122"/>
                <a:ea typeface="黑体" panose="02010609060101010101" charset="-122"/>
              </a:rPr>
              <a:t>技术</a:t>
            </a:r>
            <a:r>
              <a:rPr lang="zh-CN" altLang="en-US" sz="2400" dirty="0">
                <a:latin typeface="黑体" panose="02010609060101010101" charset="-122"/>
                <a:ea typeface="黑体" panose="02010609060101010101" charset="-122"/>
              </a:rPr>
              <a:t>的成熟和不断完善成为语音识别的主流方法。</a:t>
            </a:r>
          </a:p>
          <a:p>
            <a:pPr algn="just">
              <a:lnSpc>
                <a:spcPct val="120000"/>
              </a:lnSpc>
            </a:pP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2</a:t>
            </a:r>
            <a:r>
              <a:rPr lang="zh-CN" altLang="en-US" sz="2400" dirty="0">
                <a:latin typeface="黑体" panose="02010609060101010101" charset="-122"/>
                <a:ea typeface="黑体" panose="02010609060101010101" charset="-122"/>
              </a:rPr>
              <a:t>）以知识为基础的语音识别的研究日益受到重视。在进行连续语音识别的时候，除了</a:t>
            </a:r>
            <a:r>
              <a:rPr lang="zh-CN" altLang="en-US" sz="2400" dirty="0">
                <a:solidFill>
                  <a:srgbClr val="FF0000"/>
                </a:solidFill>
                <a:latin typeface="黑体" panose="02010609060101010101" charset="-122"/>
                <a:ea typeface="黑体" panose="02010609060101010101" charset="-122"/>
              </a:rPr>
              <a:t>识别声学信息</a:t>
            </a:r>
            <a:r>
              <a:rPr lang="zh-CN" altLang="en-US" sz="2400" dirty="0">
                <a:latin typeface="黑体" panose="02010609060101010101" charset="-122"/>
                <a:ea typeface="黑体" panose="02010609060101010101" charset="-122"/>
              </a:rPr>
              <a:t>外，更多地利用各种语言知识，诸如构词、句法、语义、对话背景方面等的知识来帮助进一步</a:t>
            </a:r>
            <a:r>
              <a:rPr lang="zh-CN" altLang="en-US" sz="2400" dirty="0">
                <a:solidFill>
                  <a:srgbClr val="FF0000"/>
                </a:solidFill>
                <a:latin typeface="黑体" panose="02010609060101010101" charset="-122"/>
                <a:ea typeface="黑体" panose="02010609060101010101" charset="-122"/>
              </a:rPr>
              <a:t>对语音作出识别和理解</a:t>
            </a:r>
            <a:r>
              <a:rPr lang="zh-CN" altLang="en-US" sz="2400" dirty="0">
                <a:latin typeface="黑体" panose="02010609060101010101" charset="-122"/>
                <a:ea typeface="黑体" panose="02010609060101010101" charset="-122"/>
              </a:rPr>
              <a:t>。同时在语音识别研究领域，还产生了</a:t>
            </a:r>
            <a:r>
              <a:rPr lang="zh-CN" altLang="en-US" sz="2400" dirty="0">
                <a:solidFill>
                  <a:srgbClr val="FF0000"/>
                </a:solidFill>
                <a:latin typeface="黑体" panose="02010609060101010101" charset="-122"/>
                <a:ea typeface="黑体" panose="02010609060101010101" charset="-122"/>
              </a:rPr>
              <a:t>基于统计概率的语言模型</a:t>
            </a:r>
            <a:r>
              <a:rPr lang="zh-CN" altLang="en-US" sz="2400" dirty="0">
                <a:latin typeface="黑体" panose="02010609060101010101" charset="-122"/>
                <a:ea typeface="黑体" panose="02010609060101010101" charset="-122"/>
              </a:rPr>
              <a:t>。</a:t>
            </a:r>
          </a:p>
          <a:p>
            <a:pPr algn="just">
              <a:lnSpc>
                <a:spcPct val="120000"/>
              </a:lnSpc>
            </a:pP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3</a:t>
            </a:r>
            <a:r>
              <a:rPr lang="zh-CN" altLang="en-US" sz="2400" dirty="0">
                <a:latin typeface="黑体" panose="02010609060101010101" charset="-122"/>
                <a:ea typeface="黑体" panose="02010609060101010101" charset="-122"/>
              </a:rPr>
              <a:t>）</a:t>
            </a:r>
            <a:r>
              <a:rPr lang="zh-CN" altLang="en-US" sz="2400" dirty="0">
                <a:solidFill>
                  <a:srgbClr val="FF0000"/>
                </a:solidFill>
                <a:latin typeface="黑体" panose="02010609060101010101" charset="-122"/>
                <a:ea typeface="黑体" panose="02010609060101010101" charset="-122"/>
              </a:rPr>
              <a:t>人工神经网络</a:t>
            </a:r>
            <a:r>
              <a:rPr lang="zh-CN" altLang="en-US" sz="2400" dirty="0">
                <a:latin typeface="黑体" panose="02010609060101010101" charset="-122"/>
                <a:ea typeface="黑体" panose="02010609060101010101" charset="-122"/>
              </a:rPr>
              <a:t>在语音识别中的应用研究的兴起。在这些研究中，大部分采用基于反向传播法（</a:t>
            </a:r>
            <a:r>
              <a:rPr lang="en-US" altLang="zh-CN" sz="2400" dirty="0">
                <a:latin typeface="黑体" panose="02010609060101010101" charset="-122"/>
                <a:ea typeface="黑体" panose="02010609060101010101" charset="-122"/>
              </a:rPr>
              <a:t>BP</a:t>
            </a:r>
            <a:r>
              <a:rPr lang="zh-CN" altLang="en-US" sz="2400" dirty="0">
                <a:latin typeface="黑体" panose="02010609060101010101" charset="-122"/>
                <a:ea typeface="黑体" panose="02010609060101010101" charset="-122"/>
              </a:rPr>
              <a:t>算法）的多层感知网络。人工神经网络具有区分复杂的分类边界的能力，显然它十分有助于模式划分。  </a:t>
            </a:r>
          </a:p>
        </p:txBody>
      </p:sp>
      <p:sp>
        <p:nvSpPr>
          <p:cNvPr id="113666"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国外</a:t>
            </a:r>
            <a:r>
              <a:rPr lang="en-US" altLang="zh-CN" sz="4000" dirty="0">
                <a:latin typeface="幼圆" panose="02010509060101010101" pitchFamily="49" charset="-122"/>
                <a:ea typeface="幼圆" panose="02010509060101010101" pitchFamily="49" charset="-122"/>
              </a:rPr>
              <a:t>80</a:t>
            </a:r>
            <a:r>
              <a:rPr lang="zh-CN" altLang="en-US" sz="4000" dirty="0">
                <a:latin typeface="幼圆" panose="02010509060101010101" pitchFamily="49" charset="-122"/>
                <a:ea typeface="幼圆" panose="02010509060101010101" pitchFamily="49" charset="-122"/>
              </a:rPr>
              <a:t>年代所取得的重大进展</a:t>
            </a:r>
            <a:endParaRPr lang="zh-CN" altLang="en-US" dirty="0">
              <a:ea typeface="宋体" panose="02010600030101010101" pitchFamily="2"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内容占位符 1"/>
          <p:cNvSpPr>
            <a:spLocks noGrp="1"/>
          </p:cNvSpPr>
          <p:nvPr>
            <p:ph idx="1"/>
          </p:nvPr>
        </p:nvSpPr>
        <p:spPr/>
        <p:txBody>
          <a:bodyPr vert="horz" wrap="square" lIns="91440" tIns="45720" rIns="91440" bIns="45720" anchor="t" anchorCtr="0"/>
          <a:lstStyle/>
          <a:p>
            <a:pPr algn="just">
              <a:buFontTx/>
              <a:buChar char="•"/>
            </a:pPr>
            <a:r>
              <a:rPr lang="zh-CN" altLang="en-US" sz="2800" dirty="0">
                <a:latin typeface="黑体" panose="02010609060101010101" charset="-122"/>
                <a:ea typeface="黑体" panose="02010609060101010101" charset="-122"/>
              </a:rPr>
              <a:t>特别是在</a:t>
            </a:r>
            <a:r>
              <a:rPr lang="zh-CN" altLang="en-US" sz="2800" dirty="0">
                <a:solidFill>
                  <a:srgbClr val="FF0000"/>
                </a:solidFill>
                <a:latin typeface="黑体" panose="02010609060101010101" charset="-122"/>
                <a:ea typeface="黑体" panose="02010609060101010101" charset="-122"/>
              </a:rPr>
              <a:t>电话语音识别</a:t>
            </a:r>
            <a:r>
              <a:rPr lang="zh-CN" altLang="en-US" sz="2800" dirty="0">
                <a:latin typeface="黑体" panose="02010609060101010101" charset="-122"/>
                <a:ea typeface="黑体" panose="02010609060101010101" charset="-122"/>
              </a:rPr>
              <a:t>方面，由于其有着广泛的应用前景，成了当前语音识别应用的一个热点。</a:t>
            </a:r>
          </a:p>
          <a:p>
            <a:pPr algn="just">
              <a:lnSpc>
                <a:spcPct val="40000"/>
              </a:lnSpc>
              <a:buFontTx/>
              <a:buChar char="•"/>
            </a:pPr>
            <a:endParaRPr lang="zh-CN" altLang="en-US" sz="2800" dirty="0">
              <a:latin typeface="黑体" panose="02010609060101010101" charset="-122"/>
              <a:ea typeface="黑体" panose="02010609060101010101" charset="-122"/>
            </a:endParaRPr>
          </a:p>
          <a:p>
            <a:pPr algn="just">
              <a:buFontTx/>
              <a:buChar char="•"/>
            </a:pPr>
            <a:r>
              <a:rPr lang="zh-CN" altLang="en-US" sz="2800" dirty="0">
                <a:latin typeface="黑体" panose="02010609060101010101" charset="-122"/>
                <a:ea typeface="黑体" panose="02010609060101010101" charset="-122"/>
              </a:rPr>
              <a:t>另外，面向个人用途的</a:t>
            </a:r>
            <a:r>
              <a:rPr lang="zh-CN" altLang="en-US" sz="2800" dirty="0">
                <a:solidFill>
                  <a:srgbClr val="FF0000"/>
                </a:solidFill>
                <a:latin typeface="黑体" panose="02010609060101010101" charset="-122"/>
                <a:ea typeface="黑体" panose="02010609060101010101" charset="-122"/>
              </a:rPr>
              <a:t>连续语音听写机技术</a:t>
            </a:r>
            <a:r>
              <a:rPr lang="zh-CN" altLang="en-US" sz="2800" dirty="0">
                <a:latin typeface="黑体" panose="02010609060101010101" charset="-122"/>
                <a:ea typeface="黑体" panose="02010609060101010101" charset="-122"/>
              </a:rPr>
              <a:t>也日趋完善。这方面， 最具代表性的是</a:t>
            </a:r>
            <a:r>
              <a:rPr lang="en-US" altLang="zh-CN" sz="2800" dirty="0">
                <a:latin typeface="黑体" panose="02010609060101010101" charset="-122"/>
                <a:ea typeface="黑体" panose="02010609060101010101" charset="-122"/>
              </a:rPr>
              <a:t>IBM</a:t>
            </a:r>
            <a:r>
              <a:rPr lang="zh-CN" altLang="en-US" sz="2800" dirty="0">
                <a:latin typeface="黑体" panose="02010609060101010101" charset="-122"/>
                <a:ea typeface="黑体" panose="02010609060101010101" charset="-122"/>
              </a:rPr>
              <a:t>的</a:t>
            </a:r>
            <a:r>
              <a:rPr lang="en-US" altLang="zh-CN" sz="2800" dirty="0">
                <a:solidFill>
                  <a:srgbClr val="FF0000"/>
                </a:solidFill>
                <a:latin typeface="黑体" panose="02010609060101010101" charset="-122"/>
                <a:ea typeface="黑体" panose="02010609060101010101" charset="-122"/>
              </a:rPr>
              <a:t>ViaVoice</a:t>
            </a:r>
            <a:r>
              <a:rPr lang="zh-CN" altLang="en-US" sz="2800" dirty="0">
                <a:latin typeface="黑体" panose="02010609060101010101" charset="-122"/>
                <a:ea typeface="黑体" panose="02010609060101010101" charset="-122"/>
              </a:rPr>
              <a:t>和</a:t>
            </a:r>
            <a:r>
              <a:rPr lang="en-US" altLang="zh-CN" sz="2800" dirty="0">
                <a:latin typeface="黑体" panose="02010609060101010101" charset="-122"/>
                <a:ea typeface="黑体" panose="02010609060101010101" charset="-122"/>
              </a:rPr>
              <a:t>Dragon</a:t>
            </a:r>
            <a:r>
              <a:rPr lang="zh-CN" altLang="en-US" sz="2800" dirty="0">
                <a:latin typeface="黑体" panose="02010609060101010101" charset="-122"/>
                <a:ea typeface="黑体" panose="02010609060101010101" charset="-122"/>
              </a:rPr>
              <a:t>公司的</a:t>
            </a:r>
            <a:r>
              <a:rPr lang="en-US" altLang="zh-CN" sz="2800" dirty="0">
                <a:solidFill>
                  <a:srgbClr val="FF0000"/>
                </a:solidFill>
                <a:latin typeface="黑体" panose="02010609060101010101" charset="-122"/>
                <a:ea typeface="黑体" panose="02010609060101010101" charset="-122"/>
              </a:rPr>
              <a:t>Dragon</a:t>
            </a:r>
            <a:r>
              <a:rPr lang="en-US" altLang="zh-CN" sz="2800" dirty="0">
                <a:latin typeface="黑体" panose="02010609060101010101" charset="-122"/>
                <a:ea typeface="黑体" panose="02010609060101010101" charset="-122"/>
              </a:rPr>
              <a:t> </a:t>
            </a:r>
            <a:r>
              <a:rPr lang="en-US" altLang="zh-CN" sz="2800" dirty="0">
                <a:solidFill>
                  <a:srgbClr val="FF0000"/>
                </a:solidFill>
                <a:latin typeface="黑体" panose="02010609060101010101" charset="-122"/>
                <a:ea typeface="黑体" panose="02010609060101010101" charset="-122"/>
              </a:rPr>
              <a:t>Dictate</a:t>
            </a:r>
            <a:r>
              <a:rPr lang="zh-CN" altLang="en-US" sz="2800" dirty="0">
                <a:latin typeface="黑体" panose="02010609060101010101" charset="-122"/>
                <a:ea typeface="黑体" panose="02010609060101010101" charset="-122"/>
              </a:rPr>
              <a:t>系统。这些系统具有说话人自适应能力，新用户不需要对全部词汇进行训练，便可在使用中不断提高识别率。 </a:t>
            </a:r>
          </a:p>
          <a:p>
            <a:endParaRPr lang="zh-CN" altLang="en-US" sz="2800" dirty="0">
              <a:latin typeface="黑体" panose="02010609060101010101" charset="-122"/>
              <a:ea typeface="黑体" panose="02010609060101010101" charset="-122"/>
            </a:endParaRPr>
          </a:p>
        </p:txBody>
      </p:sp>
      <p:sp>
        <p:nvSpPr>
          <p:cNvPr id="114690" name="标题 2"/>
          <p:cNvSpPr>
            <a:spLocks noGrp="1"/>
          </p:cNvSpPr>
          <p:nvPr>
            <p:ph type="title"/>
          </p:nvPr>
        </p:nvSpPr>
        <p:spPr/>
        <p:txBody>
          <a:bodyPr vert="horz" wrap="square" lIns="91440" tIns="45720" rIns="91440" bIns="45720" anchor="b" anchorCtr="0"/>
          <a:lstStyle/>
          <a:p>
            <a:pPr algn="ctr"/>
            <a:r>
              <a:rPr lang="zh-CN" altLang="en-US" sz="3600" dirty="0">
                <a:latin typeface="幼圆" panose="02010509060101010101" pitchFamily="49" charset="-122"/>
                <a:ea typeface="幼圆" panose="02010509060101010101" pitchFamily="49" charset="-122"/>
              </a:rPr>
              <a:t>国外</a:t>
            </a:r>
            <a:r>
              <a:rPr lang="en-US" altLang="zh-CN" sz="3600" dirty="0">
                <a:latin typeface="幼圆" panose="02010509060101010101" pitchFamily="49" charset="-122"/>
                <a:ea typeface="幼圆" panose="02010509060101010101" pitchFamily="49" charset="-122"/>
              </a:rPr>
              <a:t>90</a:t>
            </a:r>
            <a:r>
              <a:rPr lang="zh-CN" altLang="en-US" sz="3600" dirty="0">
                <a:latin typeface="幼圆" panose="02010509060101010101" pitchFamily="49" charset="-122"/>
                <a:ea typeface="幼圆" panose="02010509060101010101" pitchFamily="49" charset="-122"/>
              </a:rPr>
              <a:t>年代所取得的实质性的进展</a:t>
            </a:r>
            <a:endParaRPr lang="zh-CN" altLang="en-US" sz="3600" dirty="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1"/>
          <p:cNvSpPr>
            <a:spLocks noGrp="1"/>
          </p:cNvSpPr>
          <p:nvPr>
            <p:ph type="title"/>
          </p:nvPr>
        </p:nvSpPr>
        <p:spPr>
          <a:xfrm>
            <a:off x="838200" y="365126"/>
            <a:ext cx="10515600" cy="1055688"/>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3315" name="Rectangle 5"/>
          <p:cNvSpPr/>
          <p:nvPr/>
        </p:nvSpPr>
        <p:spPr>
          <a:xfrm>
            <a:off x="1990725" y="1341438"/>
            <a:ext cx="5113338" cy="574675"/>
          </a:xfrm>
          <a:prstGeom prst="rect">
            <a:avLst/>
          </a:prstGeom>
          <a:noFill/>
          <a:ln w="9525">
            <a:noFill/>
          </a:ln>
        </p:spPr>
        <p:txBody>
          <a:bodyPr anchor="t" anchorCtr="0"/>
          <a:lstStyle/>
          <a:p>
            <a:pPr marL="342900" indent="-342900" algn="just" eaLnBrk="0" hangingPunct="0">
              <a:spcBef>
                <a:spcPts val="600"/>
              </a:spcBef>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肺和气管</a:t>
            </a:r>
          </a:p>
        </p:txBody>
      </p:sp>
      <p:sp>
        <p:nvSpPr>
          <p:cNvPr id="13316" name="Rectangle 7"/>
          <p:cNvSpPr/>
          <p:nvPr/>
        </p:nvSpPr>
        <p:spPr>
          <a:xfrm>
            <a:off x="1774825" y="2066925"/>
            <a:ext cx="5249863" cy="4477385"/>
          </a:xfrm>
          <a:prstGeom prst="rect">
            <a:avLst/>
          </a:prstGeom>
          <a:noFill/>
          <a:ln w="9525">
            <a:noFill/>
          </a:ln>
        </p:spPr>
        <p:txBody>
          <a:bodyPr anchor="t" anchorCtr="0">
            <a:spAutoFit/>
          </a:bodyPr>
          <a:lstStyle/>
          <a:p>
            <a:pPr eaLnBrk="0" hangingPunct="0">
              <a:spcBef>
                <a:spcPts val="600"/>
              </a:spcBef>
            </a:pPr>
            <a:r>
              <a:rPr lang="zh-CN" altLang="en-US" sz="2800" dirty="0">
                <a:latin typeface="黑体" panose="02010609060101010101" charset="-122"/>
                <a:ea typeface="黑体" panose="02010609060101010101" charset="-122"/>
              </a:rPr>
              <a:t>    </a:t>
            </a:r>
            <a:r>
              <a:rPr lang="zh-CN" altLang="en-US" sz="2800" dirty="0">
                <a:solidFill>
                  <a:schemeClr val="accent2"/>
                </a:solidFill>
                <a:latin typeface="黑体" panose="02010609060101010101" charset="-122"/>
                <a:ea typeface="黑体" panose="02010609060101010101" charset="-122"/>
              </a:rPr>
              <a:t>肺</a:t>
            </a:r>
            <a:r>
              <a:rPr lang="zh-CN" altLang="en-US" sz="2800" dirty="0">
                <a:latin typeface="黑体" panose="02010609060101010101" charset="-122"/>
                <a:ea typeface="黑体" panose="02010609060101010101" charset="-122"/>
              </a:rPr>
              <a:t>是胸腔内的一团有弹性的海绵状物质，它可以储存空气。通过正常的呼吸系统空气可以进入肺部，说话时腹肌收缩使横膈膜向上，挤出肺部的空气，形成气流。由肺部呼出的气流是语音产生的</a:t>
            </a:r>
            <a:r>
              <a:rPr lang="zh-CN" altLang="en-US" sz="2800" dirty="0">
                <a:solidFill>
                  <a:srgbClr val="FF0000"/>
                </a:solidFill>
                <a:latin typeface="黑体" panose="02010609060101010101" charset="-122"/>
                <a:ea typeface="黑体" panose="02010609060101010101" charset="-122"/>
              </a:rPr>
              <a:t>原动力</a:t>
            </a:r>
            <a:r>
              <a:rPr lang="zh-CN" altLang="en-US" sz="2800" dirty="0">
                <a:latin typeface="黑体" panose="02010609060101010101" charset="-122"/>
                <a:ea typeface="黑体" panose="02010609060101010101" charset="-122"/>
              </a:rPr>
              <a:t>。</a:t>
            </a:r>
          </a:p>
          <a:p>
            <a:pPr eaLnBrk="0" hangingPunct="0">
              <a:spcBef>
                <a:spcPts val="600"/>
              </a:spcBef>
            </a:pPr>
            <a:r>
              <a:rPr lang="zh-CN" altLang="en-US" sz="2800" dirty="0">
                <a:latin typeface="黑体" panose="02010609060101010101" charset="-122"/>
                <a:ea typeface="黑体" panose="02010609060101010101" charset="-122"/>
              </a:rPr>
              <a:t>    </a:t>
            </a:r>
            <a:r>
              <a:rPr lang="zh-CN" altLang="en-US" sz="2800" dirty="0">
                <a:solidFill>
                  <a:schemeClr val="accent2"/>
                </a:solidFill>
                <a:latin typeface="黑体" panose="02010609060101010101" charset="-122"/>
                <a:ea typeface="黑体" panose="02010609060101010101" charset="-122"/>
              </a:rPr>
              <a:t>气管</a:t>
            </a:r>
            <a:r>
              <a:rPr lang="zh-CN" altLang="en-US" sz="2800" dirty="0">
                <a:latin typeface="黑体" panose="02010609060101010101" charset="-122"/>
                <a:ea typeface="黑体" panose="02010609060101010101" charset="-122"/>
              </a:rPr>
              <a:t>将肺部呼出的气流送到咽喉，它是肺部气流的</a:t>
            </a:r>
            <a:r>
              <a:rPr lang="zh-CN" altLang="en-US" sz="2800" dirty="0">
                <a:solidFill>
                  <a:srgbClr val="FF0000"/>
                </a:solidFill>
                <a:latin typeface="黑体" panose="02010609060101010101" charset="-122"/>
                <a:ea typeface="黑体" panose="02010609060101010101" charset="-122"/>
              </a:rPr>
              <a:t>通道</a:t>
            </a:r>
            <a:r>
              <a:rPr lang="zh-CN" altLang="en-US" sz="2800" dirty="0">
                <a:latin typeface="黑体" panose="02010609060101010101" charset="-122"/>
                <a:ea typeface="黑体" panose="02010609060101010101" charset="-122"/>
              </a:rPr>
              <a:t>。气管的上端是喉部。</a:t>
            </a:r>
            <a:endParaRPr lang="en-US" altLang="zh-CN" sz="2800" dirty="0">
              <a:latin typeface="黑体" panose="02010609060101010101" charset="-122"/>
              <a:ea typeface="黑体" panose="02010609060101010101" charset="-122"/>
            </a:endParaRPr>
          </a:p>
        </p:txBody>
      </p:sp>
      <p:pic>
        <p:nvPicPr>
          <p:cNvPr id="13317" name="Picture 9" descr="c:\users\松\appdata\roaming\360se6\USERDA~1\Temp\449963~1.JPG"/>
          <p:cNvPicPr>
            <a:picLocks noChangeAspect="1"/>
          </p:cNvPicPr>
          <p:nvPr/>
        </p:nvPicPr>
        <p:blipFill>
          <a:blip r:embed="rId2"/>
          <a:srcRect l="11111" t="5162" r="9525" b="4501"/>
          <a:stretch>
            <a:fillRect/>
          </a:stretch>
        </p:blipFill>
        <p:spPr>
          <a:xfrm>
            <a:off x="7024688" y="1571625"/>
            <a:ext cx="3571875" cy="5000625"/>
          </a:xfrm>
          <a:prstGeom prst="rect">
            <a:avLst/>
          </a:prstGeom>
          <a:noFill/>
          <a:ln w="9525">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内容占位符 1"/>
          <p:cNvSpPr>
            <a:spLocks noGrp="1"/>
          </p:cNvSpPr>
          <p:nvPr>
            <p:ph idx="1"/>
          </p:nvPr>
        </p:nvSpPr>
        <p:spPr>
          <a:xfrm>
            <a:off x="1881188" y="1500188"/>
            <a:ext cx="8686800" cy="4411662"/>
          </a:xfrm>
        </p:spPr>
        <p:txBody>
          <a:bodyPr vert="horz" wrap="square" lIns="91440" tIns="45720" rIns="91440" bIns="45720" anchor="t" anchorCtr="0">
            <a:normAutofit lnSpcReduction="10000"/>
          </a:bodyPr>
          <a:lstStyle/>
          <a:p>
            <a:pPr algn="just">
              <a:spcBef>
                <a:spcPts val="300"/>
              </a:spcBef>
              <a:buFontTx/>
              <a:buChar char="•"/>
            </a:pPr>
            <a:r>
              <a:rPr lang="en-US" altLang="zh-CN" sz="2400" dirty="0">
                <a:latin typeface="黑体" panose="02010609060101010101" charset="-122"/>
                <a:ea typeface="黑体" panose="02010609060101010101" charset="-122"/>
              </a:rPr>
              <a:t>DARPA(Defense Advanced Research Projects Agency)</a:t>
            </a:r>
            <a:r>
              <a:rPr lang="zh-CN" altLang="en-US" sz="2400" dirty="0">
                <a:latin typeface="黑体" panose="02010609060101010101" charset="-122"/>
                <a:ea typeface="黑体" panose="02010609060101010101" charset="-122"/>
              </a:rPr>
              <a:t>是在</a:t>
            </a:r>
            <a:r>
              <a:rPr lang="en-US" altLang="zh-CN" sz="2400" dirty="0">
                <a:latin typeface="黑体" panose="02010609060101010101" charset="-122"/>
                <a:ea typeface="黑体" panose="02010609060101010101" charset="-122"/>
              </a:rPr>
              <a:t>70</a:t>
            </a:r>
            <a:r>
              <a:rPr lang="zh-CN" altLang="en-US" sz="2400" dirty="0">
                <a:latin typeface="黑体" panose="02010609060101010101" charset="-122"/>
                <a:ea typeface="黑体" panose="02010609060101010101" charset="-122"/>
              </a:rPr>
              <a:t>年代由美国国防部远景研究计划局资助的一项</a:t>
            </a:r>
            <a:r>
              <a:rPr lang="en-US" altLang="zh-CN" sz="2400" dirty="0">
                <a:latin typeface="黑体" panose="02010609060101010101" charset="-122"/>
                <a:ea typeface="黑体" panose="02010609060101010101" charset="-122"/>
              </a:rPr>
              <a:t>10</a:t>
            </a:r>
            <a:r>
              <a:rPr lang="zh-CN" altLang="en-US" sz="2400" dirty="0">
                <a:latin typeface="黑体" panose="02010609060101010101" charset="-122"/>
                <a:ea typeface="黑体" panose="02010609060101010101" charset="-122"/>
              </a:rPr>
              <a:t>年计划，其旨在支持</a:t>
            </a:r>
            <a:r>
              <a:rPr lang="zh-CN" altLang="en-US" sz="2400" dirty="0">
                <a:solidFill>
                  <a:srgbClr val="FF0000"/>
                </a:solidFill>
                <a:latin typeface="黑体" panose="02010609060101010101" charset="-122"/>
                <a:ea typeface="黑体" panose="02010609060101010101" charset="-122"/>
              </a:rPr>
              <a:t>语言理解系统的研究开发工作</a:t>
            </a:r>
            <a:r>
              <a:rPr lang="zh-CN" altLang="en-US" sz="2400" dirty="0">
                <a:latin typeface="黑体" panose="02010609060101010101" charset="-122"/>
                <a:ea typeface="黑体" panose="02010609060101010101" charset="-122"/>
                <a:hlinkClick r:id="rId2" action="ppaction://hlinksldjump"/>
              </a:rPr>
              <a:t>*</a:t>
            </a:r>
            <a:r>
              <a:rPr lang="zh-CN" altLang="en-US" sz="2400" dirty="0">
                <a:latin typeface="黑体" panose="02010609060101010101" charset="-122"/>
                <a:ea typeface="黑体" panose="02010609060101010101" charset="-122"/>
              </a:rPr>
              <a:t>。</a:t>
            </a:r>
          </a:p>
          <a:p>
            <a:pPr algn="just">
              <a:lnSpc>
                <a:spcPct val="0"/>
              </a:lnSpc>
              <a:spcBef>
                <a:spcPts val="300"/>
              </a:spcBef>
              <a:buFontTx/>
              <a:buChar char="•"/>
            </a:pPr>
            <a:endParaRPr lang="zh-CN" altLang="en-US" sz="2400" dirty="0">
              <a:latin typeface="黑体" panose="02010609060101010101" charset="-122"/>
              <a:ea typeface="黑体" panose="02010609060101010101" charset="-122"/>
            </a:endParaRPr>
          </a:p>
          <a:p>
            <a:pPr algn="just">
              <a:spcBef>
                <a:spcPts val="300"/>
              </a:spcBef>
              <a:buFontTx/>
              <a:buChar char="•"/>
            </a:pPr>
            <a:r>
              <a:rPr lang="zh-CN" altLang="en-US" sz="2400" dirty="0">
                <a:latin typeface="黑体" panose="02010609060101010101" charset="-122"/>
                <a:ea typeface="黑体" panose="02010609060101010101" charset="-122"/>
              </a:rPr>
              <a:t>到了</a:t>
            </a:r>
            <a:r>
              <a:rPr lang="en-US" altLang="zh-CN" sz="2400" dirty="0">
                <a:latin typeface="黑体" panose="02010609060101010101" charset="-122"/>
                <a:ea typeface="黑体" panose="02010609060101010101" charset="-122"/>
              </a:rPr>
              <a:t>80</a:t>
            </a:r>
            <a:r>
              <a:rPr lang="zh-CN" altLang="en-US" sz="2400" dirty="0">
                <a:latin typeface="黑体" panose="02010609060101010101" charset="-122"/>
                <a:ea typeface="黑体" panose="02010609060101010101" charset="-122"/>
              </a:rPr>
              <a:t>年代，美国国防部远景研究计划局又资助了一项为期</a:t>
            </a:r>
            <a:r>
              <a:rPr lang="en-US" altLang="zh-CN" sz="2400" dirty="0">
                <a:latin typeface="黑体" panose="02010609060101010101" charset="-122"/>
                <a:ea typeface="黑体" panose="02010609060101010101" charset="-122"/>
              </a:rPr>
              <a:t>10</a:t>
            </a:r>
            <a:r>
              <a:rPr lang="zh-CN" altLang="en-US" sz="2400" dirty="0">
                <a:latin typeface="黑体" panose="02010609060101010101" charset="-122"/>
                <a:ea typeface="黑体" panose="02010609060101010101" charset="-122"/>
              </a:rPr>
              <a:t>年的</a:t>
            </a:r>
            <a:r>
              <a:rPr lang="en-US" altLang="zh-CN" sz="2400" dirty="0">
                <a:latin typeface="黑体" panose="02010609060101010101" charset="-122"/>
                <a:ea typeface="黑体" panose="02010609060101010101" charset="-122"/>
              </a:rPr>
              <a:t>DARPA</a:t>
            </a:r>
            <a:r>
              <a:rPr lang="zh-CN" altLang="en-US" sz="2400" dirty="0">
                <a:latin typeface="黑体" panose="02010609060101010101" charset="-122"/>
                <a:ea typeface="黑体" panose="02010609060101010101" charset="-122"/>
              </a:rPr>
              <a:t>战略计划，其中包括</a:t>
            </a:r>
            <a:r>
              <a:rPr lang="zh-CN" altLang="en-US" sz="2400" dirty="0">
                <a:solidFill>
                  <a:srgbClr val="FF0000"/>
                </a:solidFill>
                <a:latin typeface="黑体" panose="02010609060101010101" charset="-122"/>
                <a:ea typeface="黑体" panose="02010609060101010101" charset="-122"/>
              </a:rPr>
              <a:t>噪声下的语音识别和会话（口语）识别系统</a:t>
            </a:r>
            <a:r>
              <a:rPr lang="zh-CN" altLang="en-US" sz="2400" dirty="0">
                <a:latin typeface="黑体" panose="02010609060101010101" charset="-122"/>
                <a:ea typeface="黑体" panose="02010609060101010101" charset="-122"/>
              </a:rPr>
              <a:t>，识别任务设定为“</a:t>
            </a:r>
            <a:r>
              <a:rPr lang="zh-CN" altLang="en-US" sz="2400" dirty="0">
                <a:solidFill>
                  <a:srgbClr val="FF0000"/>
                </a:solidFill>
                <a:latin typeface="黑体" panose="02010609060101010101" charset="-122"/>
                <a:ea typeface="黑体" panose="02010609060101010101" charset="-122"/>
              </a:rPr>
              <a:t>（</a:t>
            </a:r>
            <a:r>
              <a:rPr lang="en-US" altLang="zh-CN" sz="2400" dirty="0">
                <a:solidFill>
                  <a:srgbClr val="FF0000"/>
                </a:solidFill>
                <a:latin typeface="黑体" panose="02010609060101010101" charset="-122"/>
                <a:ea typeface="黑体" panose="02010609060101010101" charset="-122"/>
              </a:rPr>
              <a:t>1000</a:t>
            </a:r>
            <a:r>
              <a:rPr lang="zh-CN" altLang="en-US" sz="2400" dirty="0">
                <a:solidFill>
                  <a:srgbClr val="FF0000"/>
                </a:solidFill>
                <a:latin typeface="黑体" panose="02010609060101010101" charset="-122"/>
                <a:ea typeface="黑体" panose="02010609060101010101" charset="-122"/>
              </a:rPr>
              <a:t>单词）连续语音数据库管理</a:t>
            </a:r>
            <a:r>
              <a:rPr lang="zh-CN" altLang="en-US" sz="2400" dirty="0">
                <a:latin typeface="黑体" panose="02010609060101010101" charset="-122"/>
                <a:ea typeface="黑体" panose="02010609060101010101" charset="-122"/>
              </a:rPr>
              <a:t>”。到了</a:t>
            </a:r>
            <a:r>
              <a:rPr lang="en-US" altLang="zh-CN" sz="2400" dirty="0">
                <a:latin typeface="黑体" panose="02010609060101010101" charset="-122"/>
                <a:ea typeface="黑体" panose="02010609060101010101" charset="-122"/>
              </a:rPr>
              <a:t>90</a:t>
            </a:r>
            <a:r>
              <a:rPr lang="zh-CN" altLang="en-US" sz="2400" dirty="0">
                <a:latin typeface="黑体" panose="02010609060101010101" charset="-122"/>
                <a:ea typeface="黑体" panose="02010609060101010101" charset="-122"/>
              </a:rPr>
              <a:t>年代，这一</a:t>
            </a:r>
            <a:r>
              <a:rPr lang="en-US" altLang="zh-CN" sz="2400" dirty="0">
                <a:latin typeface="黑体" panose="02010609060101010101" charset="-122"/>
                <a:ea typeface="黑体" panose="02010609060101010101" charset="-122"/>
              </a:rPr>
              <a:t>DARPA</a:t>
            </a:r>
            <a:r>
              <a:rPr lang="zh-CN" altLang="en-US" sz="2400" dirty="0">
                <a:latin typeface="黑体" panose="02010609060101010101" charset="-122"/>
                <a:ea typeface="黑体" panose="02010609060101010101" charset="-122"/>
              </a:rPr>
              <a:t>计划仍在持续进行中。其研究重点已转向</a:t>
            </a:r>
            <a:r>
              <a:rPr lang="zh-CN" altLang="en-US" sz="2400" dirty="0">
                <a:solidFill>
                  <a:srgbClr val="FF0000"/>
                </a:solidFill>
                <a:latin typeface="黑体" panose="02010609060101010101" charset="-122"/>
                <a:ea typeface="黑体" panose="02010609060101010101" charset="-122"/>
              </a:rPr>
              <a:t>识别装置中的自然语言处理部分</a:t>
            </a:r>
            <a:r>
              <a:rPr lang="zh-CN" altLang="en-US" sz="2400" dirty="0">
                <a:latin typeface="黑体" panose="02010609060101010101" charset="-122"/>
                <a:ea typeface="黑体" panose="02010609060101010101" charset="-122"/>
              </a:rPr>
              <a:t>，识别任务设定为“</a:t>
            </a:r>
            <a:r>
              <a:rPr lang="zh-CN" altLang="en-US" sz="2400" dirty="0">
                <a:solidFill>
                  <a:srgbClr val="FF0000"/>
                </a:solidFill>
                <a:latin typeface="黑体" panose="02010609060101010101" charset="-122"/>
                <a:ea typeface="黑体" panose="02010609060101010101" charset="-122"/>
              </a:rPr>
              <a:t>航空旅行信息检索</a:t>
            </a:r>
            <a:r>
              <a:rPr lang="zh-CN" altLang="en-US" sz="2400" dirty="0">
                <a:latin typeface="黑体" panose="02010609060101010101" charset="-122"/>
                <a:ea typeface="黑体" panose="02010609060101010101" charset="-122"/>
              </a:rPr>
              <a:t>”。</a:t>
            </a:r>
          </a:p>
          <a:p>
            <a:pPr algn="just">
              <a:lnSpc>
                <a:spcPct val="0"/>
              </a:lnSpc>
              <a:spcBef>
                <a:spcPts val="300"/>
              </a:spcBef>
            </a:pPr>
            <a:r>
              <a:rPr lang="zh-CN" altLang="en-US" sz="2400" dirty="0">
                <a:latin typeface="黑体" panose="02010609060101010101" charset="-122"/>
                <a:ea typeface="黑体" panose="02010609060101010101" charset="-122"/>
              </a:rPr>
              <a:t> </a:t>
            </a:r>
          </a:p>
          <a:p>
            <a:pPr algn="just">
              <a:spcBef>
                <a:spcPts val="300"/>
              </a:spcBef>
              <a:buFontTx/>
              <a:buChar char="•"/>
            </a:pPr>
            <a:r>
              <a:rPr lang="zh-CN" altLang="en-US" sz="2400" dirty="0">
                <a:latin typeface="黑体" panose="02010609060101010101" charset="-122"/>
                <a:ea typeface="黑体" panose="02010609060101010101" charset="-122"/>
              </a:rPr>
              <a:t>日本也在</a:t>
            </a:r>
            <a:r>
              <a:rPr lang="en-US" altLang="zh-CN" sz="2400" dirty="0">
                <a:latin typeface="黑体" panose="02010609060101010101" charset="-122"/>
                <a:ea typeface="黑体" panose="02010609060101010101" charset="-122"/>
              </a:rPr>
              <a:t>1981</a:t>
            </a:r>
            <a:r>
              <a:rPr lang="zh-CN" altLang="en-US" sz="2400" dirty="0">
                <a:latin typeface="黑体" panose="02010609060101010101" charset="-122"/>
                <a:ea typeface="黑体" panose="02010609060101010101" charset="-122"/>
              </a:rPr>
              <a:t>年的第五代计算机计划中提出了有关</a:t>
            </a:r>
            <a:r>
              <a:rPr lang="zh-CN" altLang="en-US" sz="2400" dirty="0">
                <a:solidFill>
                  <a:srgbClr val="FF0000"/>
                </a:solidFill>
                <a:latin typeface="黑体" panose="02010609060101010101" charset="-122"/>
                <a:ea typeface="黑体" panose="02010609060101010101" charset="-122"/>
              </a:rPr>
              <a:t>语音识别输入</a:t>
            </a:r>
            <a:r>
              <a:rPr lang="en-US" altLang="zh-CN" sz="2400" dirty="0">
                <a:solidFill>
                  <a:srgbClr val="FF0000"/>
                </a:solidFill>
                <a:latin typeface="黑体" panose="02010609060101010101" charset="-122"/>
                <a:ea typeface="黑体" panose="02010609060101010101" charset="-122"/>
              </a:rPr>
              <a:t>-</a:t>
            </a:r>
            <a:r>
              <a:rPr lang="zh-CN" altLang="en-US" sz="2400" dirty="0">
                <a:solidFill>
                  <a:srgbClr val="FF0000"/>
                </a:solidFill>
                <a:latin typeface="黑体" panose="02010609060101010101" charset="-122"/>
                <a:ea typeface="黑体" panose="02010609060101010101" charset="-122"/>
              </a:rPr>
              <a:t>输出自然语言</a:t>
            </a:r>
            <a:r>
              <a:rPr lang="zh-CN" altLang="en-US" sz="2400" dirty="0">
                <a:latin typeface="黑体" panose="02010609060101010101" charset="-122"/>
                <a:ea typeface="黑体" panose="02010609060101010101" charset="-122"/>
              </a:rPr>
              <a:t>的宏伟目标，虽然没能实现预期目标，但是有关语音识别技术的研究有了大幅度的加强和进展。</a:t>
            </a:r>
            <a:r>
              <a:rPr lang="en-US" altLang="zh-CN" sz="2400" dirty="0">
                <a:latin typeface="黑体" panose="02010609060101010101" charset="-122"/>
                <a:ea typeface="黑体" panose="02010609060101010101" charset="-122"/>
              </a:rPr>
              <a:t>1987</a:t>
            </a:r>
            <a:r>
              <a:rPr lang="zh-CN" altLang="en-US" sz="2400" dirty="0">
                <a:latin typeface="黑体" panose="02010609060101010101" charset="-122"/>
                <a:ea typeface="黑体" panose="02010609060101010101" charset="-122"/>
              </a:rPr>
              <a:t>年起，日本又拟出新的国家项目</a:t>
            </a:r>
            <a:r>
              <a:rPr lang="en-US" altLang="zh-CN" sz="2400" dirty="0">
                <a:latin typeface="黑体" panose="02010609060101010101" charset="-122"/>
                <a:ea typeface="黑体" panose="02010609060101010101" charset="-122"/>
              </a:rPr>
              <a:t>---</a:t>
            </a:r>
            <a:r>
              <a:rPr lang="zh-CN" altLang="en-US" sz="2400" dirty="0">
                <a:solidFill>
                  <a:srgbClr val="FF0000"/>
                </a:solidFill>
                <a:latin typeface="黑体" panose="02010609060101010101" charset="-122"/>
                <a:ea typeface="黑体" panose="02010609060101010101" charset="-122"/>
              </a:rPr>
              <a:t>高级人机口语接口和自动电话翻译系统</a:t>
            </a:r>
            <a:r>
              <a:rPr lang="zh-CN" altLang="en-US" sz="2400" dirty="0">
                <a:latin typeface="黑体" panose="02010609060101010101" charset="-122"/>
                <a:ea typeface="黑体" panose="02010609060101010101" charset="-122"/>
              </a:rPr>
              <a:t>。</a:t>
            </a:r>
          </a:p>
        </p:txBody>
      </p:sp>
      <p:sp>
        <p:nvSpPr>
          <p:cNvPr id="115714" name="标题 2"/>
          <p:cNvSpPr>
            <a:spLocks noGrp="1"/>
          </p:cNvSpPr>
          <p:nvPr>
            <p:ph type="title"/>
          </p:nvPr>
        </p:nvSpPr>
        <p:spPr/>
        <p:txBody>
          <a:bodyPr vert="horz" wrap="square" lIns="91440" tIns="45720" rIns="91440" bIns="45720" anchor="b" anchorCtr="0"/>
          <a:lstStyle/>
          <a:p>
            <a:r>
              <a:rPr lang="en-US" altLang="zh-CN" sz="3200" dirty="0">
                <a:latin typeface="幼圆" panose="02010509060101010101" pitchFamily="49" charset="-122"/>
                <a:ea typeface="幼圆" panose="02010509060101010101" pitchFamily="49" charset="-122"/>
              </a:rPr>
              <a:t>2.3.1 </a:t>
            </a:r>
            <a:r>
              <a:rPr lang="zh-CN" altLang="en-US" sz="3200" dirty="0">
                <a:latin typeface="幼圆" panose="02010509060101010101" pitchFamily="49" charset="-122"/>
                <a:ea typeface="幼圆" panose="02010509060101010101" pitchFamily="49" charset="-122"/>
              </a:rPr>
              <a:t>国外语音识别研究的历史（</a:t>
            </a:r>
            <a:r>
              <a:rPr lang="en-US" altLang="zh-CN" sz="3200" dirty="0">
                <a:latin typeface="幼圆" panose="02010509060101010101" pitchFamily="49" charset="-122"/>
                <a:ea typeface="幼圆" panose="02010509060101010101" pitchFamily="49" charset="-122"/>
              </a:rPr>
              <a:t>2</a:t>
            </a:r>
            <a:r>
              <a:rPr lang="zh-CN" altLang="en-US" sz="3200" dirty="0">
                <a:latin typeface="幼圆" panose="02010509060101010101" pitchFamily="49" charset="-122"/>
                <a:ea typeface="幼圆" panose="02010509060101010101" pitchFamily="49" charset="-122"/>
              </a:rPr>
              <a:t>）</a:t>
            </a:r>
            <a:endParaRPr lang="zh-CN" altLang="en-US" sz="3200" dirty="0">
              <a:ea typeface="宋体" panose="02010600030101010101" pitchFamily="2"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内容占位符 1"/>
          <p:cNvSpPr>
            <a:spLocks noGrp="1"/>
          </p:cNvSpPr>
          <p:nvPr>
            <p:ph idx="1"/>
          </p:nvPr>
        </p:nvSpPr>
        <p:spPr/>
        <p:txBody>
          <a:bodyPr vert="horz" wrap="square" lIns="91440" tIns="45720" rIns="91440" bIns="45720" anchor="t" anchorCtr="0"/>
          <a:lstStyle/>
          <a:p>
            <a:pPr algn="just">
              <a:buFontTx/>
              <a:buChar char="•"/>
            </a:pPr>
            <a:r>
              <a:rPr lang="en-US" altLang="zh-CN" sz="2400" dirty="0">
                <a:latin typeface="黑体" panose="02010609060101010101" charset="-122"/>
                <a:ea typeface="黑体" panose="02010609060101010101" charset="-122"/>
              </a:rPr>
              <a:t>CMU</a:t>
            </a:r>
            <a:r>
              <a:rPr lang="zh-CN" altLang="en-US" sz="2400" dirty="0">
                <a:latin typeface="黑体" panose="02010609060101010101" charset="-122"/>
                <a:ea typeface="黑体" panose="02010609060101010101" charset="-122"/>
              </a:rPr>
              <a:t>（卡内基梅龙大学）、</a:t>
            </a:r>
            <a:r>
              <a:rPr lang="en-US" altLang="zh-CN" sz="2400" dirty="0">
                <a:latin typeface="黑体" panose="02010609060101010101" charset="-122"/>
                <a:ea typeface="黑体" panose="02010609060101010101" charset="-122"/>
              </a:rPr>
              <a:t>MIT</a:t>
            </a:r>
            <a:r>
              <a:rPr lang="zh-CN" altLang="en-US" sz="2400" dirty="0">
                <a:latin typeface="黑体" panose="02010609060101010101" charset="-122"/>
                <a:ea typeface="黑体" panose="02010609060101010101" charset="-122"/>
              </a:rPr>
              <a:t>（麻省理工学院）、</a:t>
            </a:r>
            <a:r>
              <a:rPr lang="en-US" altLang="zh-CN" sz="2400" dirty="0">
                <a:latin typeface="黑体" panose="02010609060101010101" charset="-122"/>
                <a:ea typeface="黑体" panose="02010609060101010101" charset="-122"/>
              </a:rPr>
              <a:t>IBM</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AT&amp;T</a:t>
            </a:r>
            <a:r>
              <a:rPr lang="zh-CN" altLang="en-US" sz="2400" dirty="0">
                <a:latin typeface="黑体" panose="02010609060101010101" charset="-122"/>
                <a:ea typeface="黑体" panose="02010609060101010101" charset="-122"/>
              </a:rPr>
              <a:t>等都参 与了这一计划的开发工作。</a:t>
            </a:r>
          </a:p>
          <a:p>
            <a:pPr algn="just">
              <a:lnSpc>
                <a:spcPct val="10000"/>
              </a:lnSpc>
              <a:buFontTx/>
              <a:buChar char="•"/>
            </a:pPr>
            <a:endParaRPr lang="zh-CN" altLang="en-US" sz="2400" dirty="0">
              <a:latin typeface="黑体" panose="02010609060101010101" charset="-122"/>
              <a:ea typeface="黑体" panose="02010609060101010101" charset="-122"/>
            </a:endParaRPr>
          </a:p>
          <a:p>
            <a:pPr algn="just">
              <a:buFontTx/>
              <a:buChar char="•"/>
            </a:pPr>
            <a:r>
              <a:rPr lang="zh-CN" altLang="en-US" sz="2400" dirty="0">
                <a:latin typeface="黑体" panose="02010609060101010101" charset="-122"/>
                <a:ea typeface="黑体" panose="02010609060101010101" charset="-122"/>
              </a:rPr>
              <a:t>该计划执行的结果是</a:t>
            </a:r>
            <a:r>
              <a:rPr lang="en-US" altLang="zh-CN" sz="2400" dirty="0">
                <a:latin typeface="黑体" panose="02010609060101010101" charset="-122"/>
                <a:ea typeface="黑体" panose="02010609060101010101" charset="-122"/>
              </a:rPr>
              <a:t>1976</a:t>
            </a:r>
            <a:r>
              <a:rPr lang="zh-CN" altLang="en-US" sz="2400" dirty="0">
                <a:latin typeface="黑体" panose="02010609060101010101" charset="-122"/>
                <a:ea typeface="黑体" panose="02010609060101010101" charset="-122"/>
              </a:rPr>
              <a:t>年推出了</a:t>
            </a:r>
            <a:r>
              <a:rPr lang="en-US" altLang="zh-CN" sz="2400" dirty="0">
                <a:solidFill>
                  <a:srgbClr val="FF0000"/>
                </a:solidFill>
                <a:latin typeface="黑体" panose="02010609060101010101" charset="-122"/>
                <a:ea typeface="黑体" panose="02010609060101010101" charset="-122"/>
              </a:rPr>
              <a:t>HARPY(CMU)</a:t>
            </a:r>
            <a:r>
              <a:rPr lang="zh-CN" altLang="en-US" sz="2400" dirty="0">
                <a:solidFill>
                  <a:srgbClr val="FF0000"/>
                </a:solidFill>
                <a:latin typeface="黑体" panose="02010609060101010101" charset="-122"/>
                <a:ea typeface="黑体" panose="02010609060101010101" charset="-122"/>
              </a:rPr>
              <a:t>系统</a:t>
            </a:r>
            <a:r>
              <a:rPr lang="zh-CN" altLang="en-US" sz="2400" dirty="0">
                <a:latin typeface="黑体" panose="02010609060101010101" charset="-122"/>
                <a:ea typeface="黑体" panose="02010609060101010101" charset="-122"/>
              </a:rPr>
              <a:t>。虽然，这是有限词汇和限定领域的识别系统，但改变了原来只利用声学信息的状况， 开始应用高层次语言学知识（如构词、句法、语义、对话背景等）。</a:t>
            </a:r>
          </a:p>
          <a:p>
            <a:pPr algn="just">
              <a:lnSpc>
                <a:spcPct val="20000"/>
              </a:lnSpc>
              <a:buFontTx/>
              <a:buChar char="•"/>
            </a:pPr>
            <a:endParaRPr lang="zh-CN" altLang="en-US" sz="2400" dirty="0">
              <a:latin typeface="黑体" panose="02010609060101010101" charset="-122"/>
              <a:ea typeface="黑体" panose="02010609060101010101" charset="-122"/>
            </a:endParaRPr>
          </a:p>
          <a:p>
            <a:pPr algn="just">
              <a:buFontTx/>
              <a:buChar char="•"/>
            </a:pPr>
            <a:r>
              <a:rPr lang="zh-CN" altLang="en-US" sz="2400" dirty="0">
                <a:latin typeface="黑体" panose="02010609060101010101" charset="-122"/>
                <a:ea typeface="黑体" panose="02010609060101010101" charset="-122"/>
              </a:rPr>
              <a:t>在这为期</a:t>
            </a:r>
            <a:r>
              <a:rPr lang="en-US" altLang="zh-CN" sz="2400" dirty="0">
                <a:latin typeface="黑体" panose="02010609060101010101" charset="-122"/>
                <a:ea typeface="黑体" panose="02010609060101010101" charset="-122"/>
              </a:rPr>
              <a:t>10</a:t>
            </a:r>
            <a:r>
              <a:rPr lang="zh-CN" altLang="en-US" sz="2400" dirty="0">
                <a:latin typeface="黑体" panose="02010609060101010101" charset="-122"/>
                <a:ea typeface="黑体" panose="02010609060101010101" charset="-122"/>
              </a:rPr>
              <a:t>年的阶段中尽管所有的研究计划均未能达到预期目标，但它对语音识别和理解研究的发展起了重要的推动作用。通过这一阶段的研究使人们认识到语音识别任务的艰巨性，总结出许多有意义的经验教训，并且从此对语音识别提出了许多基础性的研究课题。这些课题主要涉及到</a:t>
            </a:r>
            <a:r>
              <a:rPr lang="zh-CN" altLang="en-US" sz="2400" dirty="0">
                <a:solidFill>
                  <a:srgbClr val="FF0000"/>
                </a:solidFill>
                <a:latin typeface="黑体" panose="02010609060101010101" charset="-122"/>
                <a:ea typeface="黑体" panose="02010609060101010101" charset="-122"/>
              </a:rPr>
              <a:t>语音信号和自然语言的多变性和复杂性</a:t>
            </a:r>
            <a:r>
              <a:rPr lang="zh-CN" altLang="en-US" sz="2400" dirty="0">
                <a:latin typeface="黑体" panose="02010609060101010101" charset="-122"/>
                <a:ea typeface="黑体" panose="02010609060101010101" charset="-122"/>
              </a:rPr>
              <a:t>。</a:t>
            </a:r>
          </a:p>
        </p:txBody>
      </p:sp>
      <p:sp>
        <p:nvSpPr>
          <p:cNvPr id="116738" name="标题 2"/>
          <p:cNvSpPr>
            <a:spLocks noGrp="1"/>
          </p:cNvSpPr>
          <p:nvPr>
            <p:ph type="title"/>
          </p:nvPr>
        </p:nvSpPr>
        <p:spPr/>
        <p:txBody>
          <a:bodyPr vert="horz" wrap="square" lIns="91440" tIns="45720" rIns="91440" bIns="45720" anchor="b" anchorCtr="0"/>
          <a:lstStyle/>
          <a:p>
            <a:pPr algn="ctr"/>
            <a:r>
              <a:rPr lang="en-US" altLang="zh-CN" sz="3600" dirty="0">
                <a:latin typeface="幼圆" panose="02010509060101010101" pitchFamily="49" charset="-122"/>
                <a:ea typeface="幼圆" panose="02010509060101010101" pitchFamily="49" charset="-122"/>
              </a:rPr>
              <a:t>70</a:t>
            </a:r>
            <a:r>
              <a:rPr lang="zh-CN" altLang="en-US" sz="3600" dirty="0">
                <a:latin typeface="幼圆" panose="02010509060101010101" pitchFamily="49" charset="-122"/>
                <a:ea typeface="幼圆" panose="02010509060101010101" pitchFamily="49" charset="-122"/>
              </a:rPr>
              <a:t>年代美国</a:t>
            </a:r>
            <a:r>
              <a:rPr lang="en-US" altLang="zh-CN" sz="3600" dirty="0">
                <a:latin typeface="幼圆" panose="02010509060101010101" pitchFamily="49" charset="-122"/>
                <a:ea typeface="幼圆" panose="02010509060101010101" pitchFamily="49" charset="-122"/>
              </a:rPr>
              <a:t>DARPA</a:t>
            </a:r>
            <a:br>
              <a:rPr lang="en-US" altLang="zh-CN" sz="3600" dirty="0">
                <a:latin typeface="幼圆" panose="02010509060101010101" pitchFamily="49" charset="-122"/>
                <a:ea typeface="幼圆" panose="02010509060101010101" pitchFamily="49" charset="-122"/>
              </a:rPr>
            </a:br>
            <a:r>
              <a:rPr lang="en-US" altLang="zh-CN" sz="3600" dirty="0">
                <a:latin typeface="幼圆" panose="02010509060101010101" pitchFamily="49" charset="-122"/>
                <a:ea typeface="幼圆" panose="02010509060101010101" pitchFamily="49" charset="-122"/>
              </a:rPr>
              <a:t>(</a:t>
            </a:r>
            <a:r>
              <a:rPr lang="zh-CN" altLang="en-US" sz="3600" dirty="0">
                <a:latin typeface="幼圆" panose="02010509060101010101" pitchFamily="49" charset="-122"/>
                <a:ea typeface="幼圆" panose="02010509060101010101" pitchFamily="49" charset="-122"/>
              </a:rPr>
              <a:t>美国国防部高级计划局</a:t>
            </a:r>
            <a:r>
              <a:rPr lang="en-US" altLang="zh-CN" sz="3600" dirty="0">
                <a:latin typeface="幼圆" panose="02010509060101010101" pitchFamily="49" charset="-122"/>
                <a:ea typeface="幼圆" panose="02010509060101010101" pitchFamily="49" charset="-122"/>
              </a:rPr>
              <a:t>)</a:t>
            </a:r>
            <a:r>
              <a:rPr lang="zh-CN" altLang="en-US" sz="3600" dirty="0">
                <a:latin typeface="幼圆" panose="02010509060101010101" pitchFamily="49" charset="-122"/>
                <a:ea typeface="幼圆" panose="02010509060101010101" pitchFamily="49" charset="-122"/>
              </a:rPr>
              <a:t>计划</a:t>
            </a:r>
            <a:endParaRPr lang="zh-CN" altLang="en-US" sz="3600" dirty="0">
              <a:ea typeface="宋体" panose="02010600030101010101" pitchFamily="2"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内容占位符 1"/>
          <p:cNvSpPr>
            <a:spLocks noGrp="1"/>
          </p:cNvSpPr>
          <p:nvPr>
            <p:ph idx="1"/>
          </p:nvPr>
        </p:nvSpPr>
        <p:spPr>
          <a:xfrm>
            <a:off x="1981200" y="1571625"/>
            <a:ext cx="8472488" cy="4411663"/>
          </a:xfrm>
        </p:spPr>
        <p:txBody>
          <a:bodyPr vert="horz" wrap="square" lIns="91440" tIns="45720" rIns="91440" bIns="45720" anchor="t" anchorCtr="0">
            <a:normAutofit fontScale="92500" lnSpcReduction="10000"/>
          </a:bodyPr>
          <a:lstStyle/>
          <a:p>
            <a:pPr>
              <a:spcBef>
                <a:spcPct val="50000"/>
              </a:spcBef>
              <a:buClr>
                <a:schemeClr val="accent2"/>
              </a:buClr>
              <a:buSzPct val="80000"/>
              <a:buNone/>
            </a:pPr>
            <a:r>
              <a:rPr lang="en-US" altLang="zh-CN" sz="2400" b="1" dirty="0">
                <a:latin typeface="黑体" panose="02010609060101010101" charset="-122"/>
                <a:ea typeface="黑体" panose="02010609060101010101" charset="-122"/>
              </a:rPr>
              <a:t>(1) </a:t>
            </a:r>
            <a:r>
              <a:rPr lang="zh-CN" altLang="en-US" sz="2400" b="1" dirty="0">
                <a:latin typeface="黑体" panose="02010609060101010101" charset="-122"/>
                <a:ea typeface="黑体" panose="02010609060101010101" charset="-122"/>
              </a:rPr>
              <a:t>连续语音词与词之间没有明显的停顿，词与词之间的</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分割比较困难； </a:t>
            </a:r>
          </a:p>
          <a:p>
            <a:pPr>
              <a:spcBef>
                <a:spcPct val="50000"/>
              </a:spcBef>
              <a:buClr>
                <a:schemeClr val="accent2"/>
              </a:buClr>
              <a:buSzPct val="80000"/>
              <a:buNone/>
            </a:pPr>
            <a:r>
              <a:rPr lang="en-US" altLang="zh-CN" sz="2400" b="1" dirty="0">
                <a:latin typeface="黑体" panose="02010609060101010101" charset="-122"/>
                <a:ea typeface="黑体" panose="02010609060101010101" charset="-122"/>
              </a:rPr>
              <a:t>(2) </a:t>
            </a:r>
            <a:r>
              <a:rPr lang="zh-CN" altLang="en-US" sz="2400" b="1" dirty="0">
                <a:latin typeface="黑体" panose="02010609060101010101" charset="-122"/>
                <a:ea typeface="黑体" panose="02010609060101010101" charset="-122"/>
              </a:rPr>
              <a:t>每一个基本的声学识别基元（如音素）受前后音素发</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音方式的影响（协同发音）使特征变得不稳定 </a:t>
            </a:r>
          </a:p>
          <a:p>
            <a:pPr>
              <a:spcBef>
                <a:spcPct val="50000"/>
              </a:spcBef>
              <a:buClr>
                <a:schemeClr val="accent2"/>
              </a:buClr>
              <a:buSzPct val="80000"/>
              <a:buNone/>
            </a:pPr>
            <a:r>
              <a:rPr lang="en-US" altLang="zh-CN" sz="2400" b="1" dirty="0">
                <a:latin typeface="黑体" panose="02010609060101010101" charset="-122"/>
                <a:ea typeface="黑体" panose="02010609060101010101" charset="-122"/>
              </a:rPr>
              <a:t>(3) </a:t>
            </a:r>
            <a:r>
              <a:rPr lang="zh-CN" altLang="en-US" sz="2400" b="1" dirty="0">
                <a:latin typeface="黑体" panose="02010609060101010101" charset="-122"/>
                <a:ea typeface="黑体" panose="02010609060101010101" charset="-122"/>
              </a:rPr>
              <a:t>不同人、不同心理和生理以及在不同的说话环境下说</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同一词时，声学信号特征会发生变化； </a:t>
            </a:r>
          </a:p>
          <a:p>
            <a:pPr>
              <a:spcBef>
                <a:spcPct val="50000"/>
              </a:spcBef>
              <a:buClr>
                <a:schemeClr val="accent2"/>
              </a:buClr>
              <a:buSzPct val="80000"/>
              <a:buNone/>
            </a:pPr>
            <a:r>
              <a:rPr lang="en-US" altLang="zh-CN" sz="2400" b="1" dirty="0">
                <a:latin typeface="黑体" panose="02010609060101010101" charset="-122"/>
                <a:ea typeface="黑体" panose="02010609060101010101" charset="-122"/>
              </a:rPr>
              <a:t>(4) </a:t>
            </a:r>
            <a:r>
              <a:rPr lang="zh-CN" altLang="en-US" sz="2400" b="1" dirty="0">
                <a:latin typeface="黑体" panose="02010609060101010101" charset="-122"/>
                <a:ea typeface="黑体" panose="02010609060101010101" charset="-122"/>
              </a:rPr>
              <a:t>一个词的读音不仅包含了词义特征，而且还包含了说</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话人性别、年龄、情绪等大量与词义无关的信息，而</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这些信息的分离是不容易的。 </a:t>
            </a:r>
          </a:p>
          <a:p>
            <a:pPr>
              <a:spcBef>
                <a:spcPct val="50000"/>
              </a:spcBef>
              <a:buClr>
                <a:schemeClr val="accent2"/>
              </a:buClr>
              <a:buSzPct val="80000"/>
              <a:buNone/>
            </a:pPr>
            <a:r>
              <a:rPr lang="en-US" altLang="zh-CN" sz="2400" b="1" dirty="0">
                <a:latin typeface="黑体" panose="02010609060101010101" charset="-122"/>
                <a:ea typeface="黑体" panose="02010609060101010101" charset="-122"/>
              </a:rPr>
              <a:t>(5) </a:t>
            </a:r>
            <a:r>
              <a:rPr lang="zh-CN" altLang="en-US" sz="2400" b="1" dirty="0">
                <a:latin typeface="黑体" panose="02010609060101010101" charset="-122"/>
                <a:ea typeface="黑体" panose="02010609060101010101" charset="-122"/>
              </a:rPr>
              <a:t>自然语言的多变性难以借助于一些基本语法规则进行</a:t>
            </a:r>
          </a:p>
          <a:p>
            <a:pPr>
              <a:lnSpc>
                <a:spcPct val="60000"/>
              </a:lnSpc>
              <a:spcBef>
                <a:spcPct val="50000"/>
              </a:spcBef>
              <a:buClr>
                <a:schemeClr val="accent2"/>
              </a:buClr>
              <a:buSzPct val="80000"/>
              <a:buNone/>
            </a:pPr>
            <a:r>
              <a:rPr lang="zh-CN" altLang="en-US" sz="2400" b="1" dirty="0">
                <a:latin typeface="黑体" panose="02010609060101010101" charset="-122"/>
                <a:ea typeface="黑体" panose="02010609060101010101" charset="-122"/>
              </a:rPr>
              <a:t>    描述，因而使计算机编程变得困难。</a:t>
            </a:r>
            <a:endParaRPr lang="zh-CN" altLang="en-US" sz="2400" dirty="0">
              <a:latin typeface="黑体" panose="02010609060101010101" charset="-122"/>
              <a:ea typeface="黑体" panose="02010609060101010101" charset="-122"/>
            </a:endParaRPr>
          </a:p>
        </p:txBody>
      </p:sp>
      <p:sp>
        <p:nvSpPr>
          <p:cNvPr id="117762" name="标题 2"/>
          <p:cNvSpPr>
            <a:spLocks noGrp="1"/>
          </p:cNvSpPr>
          <p:nvPr>
            <p:ph type="title"/>
          </p:nvPr>
        </p:nvSpPr>
        <p:spPr/>
        <p:txBody>
          <a:bodyPr vert="horz" wrap="square" lIns="91440" tIns="45720" rIns="91440" bIns="45720" anchor="b" anchorCtr="0"/>
          <a:lstStyle/>
          <a:p>
            <a:pPr algn="ctr"/>
            <a:r>
              <a:rPr lang="zh-CN" altLang="en-US" sz="3200" dirty="0">
                <a:latin typeface="幼圆" panose="02010509060101010101" pitchFamily="49" charset="-122"/>
                <a:ea typeface="幼圆" panose="02010509060101010101" pitchFamily="49" charset="-122"/>
              </a:rPr>
              <a:t>语音信号和自然语言的多变性和复杂性</a:t>
            </a:r>
            <a:endParaRPr lang="zh-CN" altLang="en-US" sz="3200" dirty="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内容占位符 1"/>
          <p:cNvSpPr>
            <a:spLocks noGrp="1"/>
          </p:cNvSpPr>
          <p:nvPr>
            <p:ph idx="1"/>
          </p:nvPr>
        </p:nvSpPr>
        <p:spPr>
          <a:xfrm>
            <a:off x="1809750" y="1500188"/>
            <a:ext cx="8786813" cy="4411662"/>
          </a:xfrm>
        </p:spPr>
        <p:txBody>
          <a:bodyPr vert="horz" wrap="square" lIns="91440" tIns="45720" rIns="91440" bIns="45720" anchor="t" anchorCtr="0">
            <a:normAutofit fontScale="92500" lnSpcReduction="10000"/>
          </a:bodyPr>
          <a:lstStyle/>
          <a:p>
            <a:pPr algn="just">
              <a:buFontTx/>
              <a:buChar char="•"/>
            </a:pPr>
            <a:r>
              <a:rPr lang="zh-CN" altLang="en-US" sz="2400" dirty="0">
                <a:latin typeface="黑体" panose="02010609060101010101" charset="-122"/>
                <a:ea typeface="黑体" panose="02010609060101010101" charset="-122"/>
              </a:rPr>
              <a:t>我国的语音识别研究起始于</a:t>
            </a:r>
            <a:r>
              <a:rPr lang="en-US" altLang="zh-CN" sz="2400" dirty="0">
                <a:solidFill>
                  <a:srgbClr val="FF0000"/>
                </a:solidFill>
                <a:latin typeface="黑体" panose="02010609060101010101" charset="-122"/>
                <a:ea typeface="黑体" panose="02010609060101010101" charset="-122"/>
              </a:rPr>
              <a:t>1958</a:t>
            </a:r>
            <a:r>
              <a:rPr lang="zh-CN" altLang="en-US" sz="2400" dirty="0">
                <a:solidFill>
                  <a:srgbClr val="FF0000"/>
                </a:solidFill>
                <a:latin typeface="黑体" panose="02010609060101010101" charset="-122"/>
                <a:ea typeface="黑体" panose="02010609060101010101" charset="-122"/>
              </a:rPr>
              <a:t>年</a:t>
            </a:r>
            <a:r>
              <a:rPr lang="zh-CN" altLang="en-US" sz="2400" dirty="0">
                <a:latin typeface="黑体" panose="02010609060101010101" charset="-122"/>
                <a:ea typeface="黑体" panose="02010609060101010101" charset="-122"/>
              </a:rPr>
              <a:t>，由</a:t>
            </a:r>
            <a:r>
              <a:rPr lang="zh-CN" altLang="en-US" sz="2400" dirty="0">
                <a:solidFill>
                  <a:srgbClr val="FF0000"/>
                </a:solidFill>
                <a:latin typeface="黑体" panose="02010609060101010101" charset="-122"/>
                <a:ea typeface="黑体" panose="02010609060101010101" charset="-122"/>
              </a:rPr>
              <a:t>中国科学院声学所</a:t>
            </a:r>
            <a:r>
              <a:rPr lang="zh-CN" altLang="en-US" sz="2400" dirty="0">
                <a:latin typeface="黑体" panose="02010609060101010101" charset="-122"/>
                <a:ea typeface="黑体" panose="02010609060101010101" charset="-122"/>
              </a:rPr>
              <a:t>利用电子管电路识别</a:t>
            </a:r>
            <a:r>
              <a:rPr lang="en-US" altLang="zh-CN" sz="2400" dirty="0">
                <a:latin typeface="黑体" panose="02010609060101010101" charset="-122"/>
                <a:ea typeface="黑体" panose="02010609060101010101" charset="-122"/>
              </a:rPr>
              <a:t>10</a:t>
            </a:r>
            <a:r>
              <a:rPr lang="zh-CN" altLang="en-US" sz="2400" dirty="0">
                <a:latin typeface="黑体" panose="02010609060101010101" charset="-122"/>
                <a:ea typeface="黑体" panose="02010609060101010101" charset="-122"/>
              </a:rPr>
              <a:t>个元音。直至</a:t>
            </a:r>
            <a:r>
              <a:rPr lang="en-US" altLang="zh-CN" sz="2400" dirty="0">
                <a:latin typeface="黑体" panose="02010609060101010101" charset="-122"/>
                <a:ea typeface="黑体" panose="02010609060101010101" charset="-122"/>
              </a:rPr>
              <a:t>1973</a:t>
            </a:r>
            <a:r>
              <a:rPr lang="zh-CN" altLang="en-US" sz="2400" dirty="0">
                <a:latin typeface="黑体" panose="02010609060101010101" charset="-122"/>
                <a:ea typeface="黑体" panose="02010609060101010101" charset="-122"/>
              </a:rPr>
              <a:t>年才由中国科学院声学所开始计算机语音识别。由于当时条件的限制，我国的语音识别研究工作一直处于缓慢发展的阶段。</a:t>
            </a:r>
          </a:p>
          <a:p>
            <a:pPr algn="just">
              <a:buFontTx/>
              <a:buChar char="•"/>
            </a:pPr>
            <a:r>
              <a:rPr lang="zh-CN" altLang="en-US" sz="2400" dirty="0">
                <a:latin typeface="黑体" panose="02010609060101010101" charset="-122"/>
                <a:ea typeface="黑体" panose="02010609060101010101" charset="-122"/>
              </a:rPr>
              <a:t>进入</a:t>
            </a:r>
            <a:r>
              <a:rPr lang="en-US" altLang="zh-CN" sz="2400" dirty="0">
                <a:latin typeface="黑体" panose="02010609060101010101" charset="-122"/>
                <a:ea typeface="黑体" panose="02010609060101010101" charset="-122"/>
              </a:rPr>
              <a:t>80</a:t>
            </a:r>
            <a:r>
              <a:rPr lang="zh-CN" altLang="en-US" sz="2400" dirty="0">
                <a:latin typeface="黑体" panose="02010609060101010101" charset="-122"/>
                <a:ea typeface="黑体" panose="02010609060101010101" charset="-122"/>
              </a:rPr>
              <a:t>年代以后，随着计算机应用技术在我国逐渐普及和应用以及数字信号技术的进一步发展，国内许多单位具备了研究语音技术的基本条件。与此同时，国际上语音识别技术在经过了多年的沉寂之后重又成为研究的热点，发展迅速。就在这种形式下，国内许多单位纷纷投入到这项研究工作中去</a:t>
            </a:r>
            <a:r>
              <a:rPr lang="zh-CN" altLang="en-US" sz="2400" dirty="0">
                <a:latin typeface="黑体" panose="02010609060101010101" charset="-122"/>
                <a:ea typeface="黑体" panose="02010609060101010101" charset="-122"/>
                <a:hlinkClick r:id="rId2" action="ppaction://hlinksldjump"/>
              </a:rPr>
              <a:t>*</a:t>
            </a:r>
            <a:r>
              <a:rPr lang="zh-CN" altLang="en-US" sz="2400" dirty="0">
                <a:latin typeface="黑体" panose="02010609060101010101" charset="-122"/>
                <a:ea typeface="黑体" panose="02010609060101010101" charset="-122"/>
              </a:rPr>
              <a:t>。 </a:t>
            </a:r>
          </a:p>
          <a:p>
            <a:pPr algn="just">
              <a:buFontTx/>
              <a:buChar char="•"/>
            </a:pPr>
            <a:r>
              <a:rPr lang="en-US" altLang="zh-CN" sz="2400" dirty="0">
                <a:latin typeface="黑体" panose="02010609060101010101" charset="-122"/>
                <a:ea typeface="黑体" panose="02010609060101010101" charset="-122"/>
              </a:rPr>
              <a:t>1986</a:t>
            </a:r>
            <a:r>
              <a:rPr lang="zh-CN" altLang="en-US" sz="2400" dirty="0">
                <a:latin typeface="黑体" panose="02010609060101010101" charset="-122"/>
                <a:ea typeface="黑体" panose="02010609060101010101" charset="-122"/>
              </a:rPr>
              <a:t>年</a:t>
            </a:r>
            <a:r>
              <a:rPr lang="en-US" altLang="zh-CN" sz="2400" dirty="0">
                <a:latin typeface="黑体" panose="02010609060101010101" charset="-122"/>
                <a:ea typeface="黑体" panose="02010609060101010101" charset="-122"/>
              </a:rPr>
              <a:t>3</a:t>
            </a:r>
            <a:r>
              <a:rPr lang="zh-CN" altLang="en-US" sz="2400" dirty="0">
                <a:latin typeface="黑体" panose="02010609060101010101" charset="-122"/>
                <a:ea typeface="黑体" panose="02010609060101010101" charset="-122"/>
              </a:rPr>
              <a:t>月我国</a:t>
            </a:r>
            <a:r>
              <a:rPr lang="zh-CN" altLang="en-US" sz="2400" dirty="0">
                <a:solidFill>
                  <a:srgbClr val="FF0000"/>
                </a:solidFill>
                <a:latin typeface="黑体" panose="02010609060101010101" charset="-122"/>
                <a:ea typeface="黑体" panose="02010609060101010101" charset="-122"/>
              </a:rPr>
              <a:t>高科技发展计划</a:t>
            </a:r>
            <a:r>
              <a:rPr lang="en-US" altLang="zh-CN" sz="2400" dirty="0">
                <a:solidFill>
                  <a:srgbClr val="FF0000"/>
                </a:solidFill>
                <a:latin typeface="黑体" panose="02010609060101010101" charset="-122"/>
                <a:ea typeface="黑体" panose="02010609060101010101" charset="-122"/>
              </a:rPr>
              <a:t>(863</a:t>
            </a:r>
            <a:r>
              <a:rPr lang="zh-CN" altLang="en-US" sz="2400" dirty="0">
                <a:solidFill>
                  <a:srgbClr val="FF0000"/>
                </a:solidFill>
                <a:latin typeface="黑体" panose="02010609060101010101" charset="-122"/>
                <a:ea typeface="黑体" panose="02010609060101010101" charset="-122"/>
              </a:rPr>
              <a:t>计划</a:t>
            </a:r>
            <a:r>
              <a:rPr lang="en-US" altLang="zh-CN" sz="2400" dirty="0">
                <a:solidFill>
                  <a:srgbClr val="FF0000"/>
                </a:solidFill>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启动，语音识别作为智能计算机系统研究的一个重要组成部分而被专门列为研究课题。在</a:t>
            </a:r>
            <a:r>
              <a:rPr lang="en-US" altLang="zh-CN" sz="2400" dirty="0">
                <a:latin typeface="黑体" panose="02010609060101010101" charset="-122"/>
                <a:ea typeface="黑体" panose="02010609060101010101" charset="-122"/>
              </a:rPr>
              <a:t>863</a:t>
            </a:r>
            <a:r>
              <a:rPr lang="zh-CN" altLang="en-US" sz="2400" dirty="0">
                <a:latin typeface="黑体" panose="02010609060101010101" charset="-122"/>
                <a:ea typeface="黑体" panose="02010609060101010101" charset="-122"/>
              </a:rPr>
              <a:t>计划的支持下，我国开始了有组织的语音识别技术的研究，并决定了每隔两年召开一次语音识别的专题会议。从此我国的语音识别技术进入了一个前所未有的发展阶段。 </a:t>
            </a:r>
          </a:p>
        </p:txBody>
      </p:sp>
      <p:sp>
        <p:nvSpPr>
          <p:cNvPr id="118786" name="标题 2"/>
          <p:cNvSpPr>
            <a:spLocks noGrp="1"/>
          </p:cNvSpPr>
          <p:nvPr>
            <p:ph type="title"/>
          </p:nvPr>
        </p:nvSpPr>
        <p:spPr/>
        <p:txBody>
          <a:bodyPr vert="horz" wrap="square" lIns="91440" tIns="45720" rIns="91440" bIns="45720" anchor="b" anchorCtr="0"/>
          <a:lstStyle/>
          <a:p>
            <a:pPr algn="ctr"/>
            <a:r>
              <a:rPr lang="en-US" altLang="zh-CN" sz="3600" dirty="0">
                <a:latin typeface="幼圆" panose="02010509060101010101" pitchFamily="49" charset="-122"/>
                <a:ea typeface="幼圆" panose="02010509060101010101" pitchFamily="49" charset="-122"/>
              </a:rPr>
              <a:t>2.</a:t>
            </a:r>
            <a:r>
              <a:rPr lang="zh-CN" altLang="en-US" sz="3600" dirty="0">
                <a:latin typeface="幼圆" panose="02010509060101010101" pitchFamily="49" charset="-122"/>
                <a:ea typeface="幼圆" panose="02010509060101010101" pitchFamily="49" charset="-122"/>
              </a:rPr>
              <a:t>３</a:t>
            </a:r>
            <a:r>
              <a:rPr lang="en-US" altLang="zh-CN" sz="3600" dirty="0">
                <a:latin typeface="幼圆" panose="02010509060101010101" pitchFamily="49" charset="-122"/>
                <a:ea typeface="幼圆" panose="02010509060101010101" pitchFamily="49" charset="-122"/>
              </a:rPr>
              <a:t>.2 </a:t>
            </a:r>
            <a:r>
              <a:rPr lang="zh-CN" altLang="en-US" sz="3600" dirty="0">
                <a:latin typeface="幼圆" panose="02010509060101010101" pitchFamily="49" charset="-122"/>
                <a:ea typeface="幼圆" panose="02010509060101010101" pitchFamily="49" charset="-122"/>
              </a:rPr>
              <a:t>我国语音识别研究的历史</a:t>
            </a:r>
            <a:endParaRPr lang="zh-CN" altLang="en-US" sz="3600" dirty="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内容占位符 1"/>
          <p:cNvSpPr>
            <a:spLocks noGrp="1"/>
          </p:cNvSpPr>
          <p:nvPr>
            <p:ph idx="1"/>
          </p:nvPr>
        </p:nvSpPr>
        <p:spPr>
          <a:xfrm>
            <a:off x="1981200" y="1571625"/>
            <a:ext cx="8472488" cy="4411663"/>
          </a:xfrm>
        </p:spPr>
        <p:txBody>
          <a:bodyPr vert="horz" wrap="square" lIns="91440" tIns="45720" rIns="91440" bIns="45720" anchor="t" anchorCtr="0">
            <a:normAutofit lnSpcReduction="10000"/>
          </a:bodyPr>
          <a:lstStyle/>
          <a:p>
            <a:pPr>
              <a:spcBef>
                <a:spcPct val="50000"/>
              </a:spcBef>
              <a:buClr>
                <a:schemeClr val="accent2"/>
              </a:buClr>
              <a:buSzPct val="80000"/>
              <a:buNone/>
            </a:pPr>
            <a:r>
              <a:rPr lang="en-US" altLang="zh-CN" sz="2400" dirty="0">
                <a:latin typeface="黑体" panose="02010609060101010101" charset="-122"/>
                <a:ea typeface="黑体" panose="02010609060101010101" charset="-122"/>
              </a:rPr>
              <a:t>(1) </a:t>
            </a:r>
            <a:r>
              <a:rPr lang="zh-CN" altLang="en-US" sz="2400" dirty="0">
                <a:latin typeface="黑体" panose="02010609060101010101" charset="-122"/>
                <a:ea typeface="黑体" panose="02010609060101010101" charset="-122"/>
              </a:rPr>
              <a:t>在北京有中科院声学所、自动化所、清华大学、北方交通大学等科研机构和高等院校。另外，还有哈尔滨工业大学、中国科技大学、四川大学等也纷纷行动起来。</a:t>
            </a:r>
          </a:p>
          <a:p>
            <a:pPr>
              <a:spcBef>
                <a:spcPct val="50000"/>
              </a:spcBef>
              <a:buClr>
                <a:schemeClr val="accent2"/>
              </a:buClr>
              <a:buSzPct val="80000"/>
              <a:buNone/>
            </a:pPr>
            <a:r>
              <a:rPr lang="en-US" altLang="zh-CN" sz="2400" dirty="0">
                <a:latin typeface="黑体" panose="02010609060101010101" charset="-122"/>
                <a:ea typeface="黑体" panose="02010609060101010101" charset="-122"/>
              </a:rPr>
              <a:t>(2) </a:t>
            </a:r>
            <a:r>
              <a:rPr lang="zh-CN" altLang="en-US" sz="2400" dirty="0">
                <a:latin typeface="黑体" panose="02010609060101010101" charset="-122"/>
                <a:ea typeface="黑体" panose="02010609060101010101" charset="-122"/>
              </a:rPr>
              <a:t>现在，国内有不少语音识别系统已研制成功。这些系统的性能各具特色。</a:t>
            </a:r>
          </a:p>
          <a:p>
            <a:pPr>
              <a:spcBef>
                <a:spcPct val="10000"/>
              </a:spcBef>
              <a:buClr>
                <a:schemeClr val="accent2"/>
              </a:buClr>
              <a:buSzPct val="80000"/>
              <a:buNone/>
            </a:pP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在孤立字大词汇量语音识别方面，最具代表性的要数</a:t>
            </a:r>
            <a:r>
              <a:rPr lang="en-US" altLang="zh-CN" sz="2400" dirty="0">
                <a:latin typeface="黑体" panose="02010609060101010101" charset="-122"/>
                <a:ea typeface="黑体" panose="02010609060101010101" charset="-122"/>
              </a:rPr>
              <a:t>92</a:t>
            </a:r>
            <a:r>
              <a:rPr lang="zh-CN" altLang="en-US" sz="2400" dirty="0">
                <a:latin typeface="黑体" panose="02010609060101010101" charset="-122"/>
                <a:ea typeface="黑体" panose="02010609060101010101" charset="-122"/>
              </a:rPr>
              <a:t>年清华大学电子工程系与中国电子器件公司合作研制成功的</a:t>
            </a:r>
            <a:r>
              <a:rPr lang="en-US" altLang="zh-CN" sz="2400" dirty="0">
                <a:latin typeface="黑体" panose="02010609060101010101" charset="-122"/>
                <a:ea typeface="黑体" panose="02010609060101010101" charset="-122"/>
              </a:rPr>
              <a:t>THED-919</a:t>
            </a:r>
            <a:r>
              <a:rPr lang="zh-CN" altLang="en-US" sz="2400" dirty="0">
                <a:latin typeface="黑体" panose="02010609060101010101" charset="-122"/>
                <a:ea typeface="黑体" panose="02010609060101010101" charset="-122"/>
              </a:rPr>
              <a:t>特定人语音识别与理解实时系统。</a:t>
            </a:r>
          </a:p>
          <a:p>
            <a:pPr>
              <a:spcBef>
                <a:spcPct val="10000"/>
              </a:spcBef>
              <a:buClr>
                <a:schemeClr val="accent2"/>
              </a:buClr>
              <a:buSzPct val="80000"/>
              <a:buNone/>
            </a:pP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在连续语音识别方面，</a:t>
            </a:r>
            <a:r>
              <a:rPr lang="en-US" altLang="zh-CN" sz="2400" dirty="0">
                <a:latin typeface="黑体" panose="02010609060101010101" charset="-122"/>
                <a:ea typeface="黑体" panose="02010609060101010101" charset="-122"/>
              </a:rPr>
              <a:t>91</a:t>
            </a:r>
            <a:r>
              <a:rPr lang="zh-CN" altLang="en-US" sz="2400" dirty="0">
                <a:latin typeface="黑体" panose="02010609060101010101" charset="-122"/>
                <a:ea typeface="黑体" panose="02010609060101010101" charset="-122"/>
              </a:rPr>
              <a:t>年</a:t>
            </a:r>
            <a:r>
              <a:rPr lang="en-US" altLang="zh-CN" sz="2400" dirty="0">
                <a:latin typeface="黑体" panose="02010609060101010101" charset="-122"/>
                <a:ea typeface="黑体" panose="02010609060101010101" charset="-122"/>
              </a:rPr>
              <a:t>12</a:t>
            </a:r>
            <a:r>
              <a:rPr lang="zh-CN" altLang="en-US" sz="2400" dirty="0">
                <a:latin typeface="黑体" panose="02010609060101010101" charset="-122"/>
                <a:ea typeface="黑体" panose="02010609060101010101" charset="-122"/>
              </a:rPr>
              <a:t>月四川大学计算机中心在微机上实现了一个主题受限的特定人连续英语</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汉语语音翻译演示系统。</a:t>
            </a:r>
          </a:p>
          <a:p>
            <a:pPr>
              <a:spcBef>
                <a:spcPct val="10000"/>
              </a:spcBef>
              <a:buClr>
                <a:schemeClr val="accent2"/>
              </a:buClr>
              <a:buSzPct val="80000"/>
              <a:buNone/>
            </a:pP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在非特定人语音识别方面，有清华大学计算机科学与技术系在</a:t>
            </a:r>
            <a:r>
              <a:rPr lang="en-US" altLang="zh-CN" sz="2400" dirty="0">
                <a:latin typeface="黑体" panose="02010609060101010101" charset="-122"/>
                <a:ea typeface="黑体" panose="02010609060101010101" charset="-122"/>
              </a:rPr>
              <a:t>87</a:t>
            </a:r>
            <a:r>
              <a:rPr lang="zh-CN" altLang="en-US" sz="2400" dirty="0">
                <a:latin typeface="黑体" panose="02010609060101010101" charset="-122"/>
                <a:ea typeface="黑体" panose="02010609060101010101" charset="-122"/>
              </a:rPr>
              <a:t>年研制的声控电话查号系统并投入实际使用。</a:t>
            </a:r>
          </a:p>
        </p:txBody>
      </p:sp>
      <p:sp>
        <p:nvSpPr>
          <p:cNvPr id="119810"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我国的语音识别技术的发展</a:t>
            </a:r>
            <a:endParaRPr lang="zh-CN" altLang="en-US" dirty="0">
              <a:ea typeface="宋体" panose="02010600030101010101" pitchFamily="2"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内容占位符 2"/>
          <p:cNvSpPr>
            <a:spLocks noGrp="1"/>
          </p:cNvSpPr>
          <p:nvPr>
            <p:ph idx="1"/>
          </p:nvPr>
        </p:nvSpPr>
        <p:spPr>
          <a:xfrm>
            <a:off x="1981200" y="1719263"/>
            <a:ext cx="8472488" cy="4411662"/>
          </a:xfrm>
        </p:spPr>
        <p:txBody>
          <a:bodyPr vert="horz" wrap="square" lIns="91440" tIns="45720" rIns="91440" bIns="45720" anchor="t" anchorCtr="0"/>
          <a:lstStyle/>
          <a:p>
            <a:r>
              <a:rPr lang="zh-CN" altLang="en-US" sz="2800" b="1" dirty="0">
                <a:latin typeface="黑体" panose="02010609060101010101" charset="-122"/>
                <a:ea typeface="黑体" panose="02010609060101010101" charset="-122"/>
              </a:rPr>
              <a:t>语音信号处理是</a:t>
            </a:r>
            <a:r>
              <a:rPr lang="zh-CN" altLang="en-US" sz="2800" b="1" dirty="0">
                <a:solidFill>
                  <a:srgbClr val="FF0000"/>
                </a:solidFill>
                <a:latin typeface="黑体" panose="02010609060101010101" charset="-122"/>
                <a:ea typeface="黑体" panose="02010609060101010101" charset="-122"/>
              </a:rPr>
              <a:t>研究用数字信号处理技术对语音信号进行处理的一门学科。</a:t>
            </a:r>
            <a:endParaRPr lang="en-US" altLang="zh-CN" sz="2800" b="1" dirty="0">
              <a:solidFill>
                <a:srgbClr val="FF0000"/>
              </a:solidFill>
              <a:latin typeface="黑体" panose="02010609060101010101" charset="-122"/>
              <a:ea typeface="黑体" panose="02010609060101010101" charset="-122"/>
            </a:endParaRPr>
          </a:p>
          <a:p>
            <a:endParaRPr lang="en-US" altLang="zh-CN" sz="1200" b="1" u="sng" dirty="0">
              <a:latin typeface="黑体" panose="02010609060101010101" charset="-122"/>
              <a:ea typeface="黑体" panose="02010609060101010101" charset="-122"/>
            </a:endParaRPr>
          </a:p>
          <a:p>
            <a:r>
              <a:rPr lang="zh-CN" altLang="en-US" sz="2800" b="1" dirty="0">
                <a:solidFill>
                  <a:srgbClr val="FF0000"/>
                </a:solidFill>
                <a:latin typeface="黑体" panose="02010609060101010101" charset="-122"/>
                <a:ea typeface="黑体" panose="02010609060101010101" charset="-122"/>
              </a:rPr>
              <a:t>语音信号处理的目的</a:t>
            </a:r>
            <a:r>
              <a:rPr lang="en-US" altLang="zh-CN" sz="2800" b="1" dirty="0">
                <a:latin typeface="黑体" panose="02010609060101010101" charset="-122"/>
                <a:ea typeface="黑体" panose="02010609060101010101" charset="-122"/>
              </a:rPr>
              <a:t>: ①</a:t>
            </a:r>
            <a:r>
              <a:rPr lang="zh-CN" altLang="en-US" sz="2800" b="1" dirty="0">
                <a:latin typeface="黑体" panose="02010609060101010101" charset="-122"/>
                <a:ea typeface="黑体" panose="02010609060101010101" charset="-122"/>
              </a:rPr>
              <a:t>得到某些参数以便高效传输或存储； ②或者是用于某种应用，如人工合成出语音、辨识出讲话者、识别出讲话内容、进行语音增强等 。</a:t>
            </a:r>
            <a:endParaRPr lang="en-US" altLang="zh-CN" sz="2800" b="1" dirty="0">
              <a:latin typeface="黑体" panose="02010609060101010101" charset="-122"/>
              <a:ea typeface="黑体" panose="02010609060101010101" charset="-122"/>
            </a:endParaRPr>
          </a:p>
          <a:p>
            <a:endParaRPr lang="en-US" altLang="zh-CN" sz="1200" b="1" dirty="0">
              <a:latin typeface="黑体" panose="02010609060101010101" charset="-122"/>
              <a:ea typeface="黑体" panose="02010609060101010101" charset="-122"/>
            </a:endParaRPr>
          </a:p>
          <a:p>
            <a:r>
              <a:rPr lang="zh-CN" altLang="en-US" sz="2800" b="1" dirty="0">
                <a:solidFill>
                  <a:srgbClr val="FF0000"/>
                </a:solidFill>
                <a:latin typeface="隶书" panose="02010509060101010101" pitchFamily="49" charset="-122"/>
                <a:ea typeface="隶书" panose="02010509060101010101" pitchFamily="49" charset="-122"/>
              </a:rPr>
              <a:t>语音信号处理的目标</a:t>
            </a:r>
            <a:r>
              <a:rPr lang="zh-CN" altLang="en-US" sz="2800" b="1" dirty="0">
                <a:latin typeface="隶书" panose="02010509060101010101" pitchFamily="49" charset="-122"/>
                <a:ea typeface="隶书" panose="02010509060101010101" pitchFamily="49" charset="-122"/>
              </a:rPr>
              <a:t>：保障现代通信领域中人与人之间、人与机器之间的信息交换的顺畅和自然。</a:t>
            </a:r>
            <a:endParaRPr lang="zh-CN" altLang="en-US" sz="2800" dirty="0">
              <a:latin typeface="黑体" panose="02010609060101010101" charset="-122"/>
              <a:ea typeface="黑体" panose="02010609060101010101" charset="-122"/>
            </a:endParaRPr>
          </a:p>
        </p:txBody>
      </p:sp>
      <p:sp>
        <p:nvSpPr>
          <p:cNvPr id="120834" name="标题 1"/>
          <p:cNvSpPr>
            <a:spLocks noGrp="1"/>
          </p:cNvSpPr>
          <p:nvPr>
            <p:ph type="title"/>
          </p:nvPr>
        </p:nvSpPr>
        <p:spPr/>
        <p:txBody>
          <a:bodyPr vert="horz" wrap="square" lIns="91440" tIns="45720" rIns="91440" bIns="45720" anchor="b" anchorCtr="0"/>
          <a:lstStyle/>
          <a:p>
            <a:pPr marL="342900" indent="-342900" algn="ctr">
              <a:spcBef>
                <a:spcPct val="20000"/>
              </a:spcBef>
              <a:spcAft>
                <a:spcPct val="20000"/>
              </a:spcAft>
            </a:pPr>
            <a:r>
              <a:rPr lang="en-US" altLang="zh-CN" sz="4400" b="0" dirty="0">
                <a:solidFill>
                  <a:schemeClr val="tx1"/>
                </a:solidFill>
                <a:latin typeface="隶书" panose="02010509060101010101" pitchFamily="49" charset="-122"/>
                <a:ea typeface="隶书" panose="02010509060101010101" pitchFamily="49" charset="-122"/>
              </a:rPr>
              <a:t>2.4 </a:t>
            </a:r>
            <a:r>
              <a:rPr lang="zh-CN" altLang="en-US" sz="4400" b="0" dirty="0">
                <a:solidFill>
                  <a:schemeClr val="tx1"/>
                </a:solidFill>
                <a:latin typeface="隶书" panose="02010509060101010101" pitchFamily="49" charset="-122"/>
                <a:ea typeface="隶书" panose="02010509060101010101" pitchFamily="49" charset="-122"/>
              </a:rPr>
              <a:t>语音信号处理简介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标题 2"/>
          <p:cNvSpPr>
            <a:spLocks noGrp="1"/>
          </p:cNvSpPr>
          <p:nvPr>
            <p:ph type="title"/>
          </p:nvPr>
        </p:nvSpPr>
        <p:spPr/>
        <p:txBody>
          <a:bodyPr vert="horz" wrap="square" lIns="91440" tIns="45720" rIns="91440" bIns="45720" anchor="b" anchorCtr="0"/>
          <a:lstStyle/>
          <a:p>
            <a:pPr algn="ctr"/>
            <a:r>
              <a:rPr lang="zh-CN" altLang="en-US" sz="4000" dirty="0">
                <a:ea typeface="宋体" panose="02010600030101010101" pitchFamily="2" charset="-122"/>
              </a:rPr>
              <a:t>语音信号处理</a:t>
            </a:r>
            <a:endParaRPr lang="zh-CN" altLang="en-US" dirty="0">
              <a:ea typeface="宋体" panose="02010600030101010101" pitchFamily="2" charset="-122"/>
            </a:endParaRPr>
          </a:p>
        </p:txBody>
      </p:sp>
      <p:sp>
        <p:nvSpPr>
          <p:cNvPr id="5" name="Text Box 3"/>
          <p:cNvSpPr txBox="1"/>
          <p:nvPr/>
        </p:nvSpPr>
        <p:spPr>
          <a:xfrm>
            <a:off x="1905000" y="1285875"/>
            <a:ext cx="8610600" cy="2501900"/>
          </a:xfrm>
          <a:prstGeom prst="rect">
            <a:avLst/>
          </a:prstGeom>
          <a:noFill/>
          <a:ln w="22225" cap="sq" cmpd="sng">
            <a:solidFill>
              <a:srgbClr val="FFFF00"/>
            </a:solidFill>
            <a:prstDash val="solid"/>
            <a:miter/>
            <a:headEnd type="none" w="med" len="med"/>
            <a:tailEnd type="none" w="med" len="med"/>
          </a:ln>
        </p:spPr>
        <p:txBody>
          <a:bodyPr anchor="t" anchorCtr="0">
            <a:spAutoFit/>
          </a:bodyPr>
          <a:lstStyle/>
          <a:p>
            <a:pPr eaLnBrk="0" hangingPunct="0">
              <a:lnSpc>
                <a:spcPct val="140000"/>
              </a:lnSpc>
              <a:spcBef>
                <a:spcPct val="50000"/>
              </a:spcBef>
            </a:pPr>
            <a:r>
              <a:rPr lang="en-US" altLang="zh-CN" sz="2800" b="1" dirty="0">
                <a:latin typeface="Arial" panose="020B0604020202020204" pitchFamily="34" charset="0"/>
              </a:rPr>
              <a:t>     </a:t>
            </a:r>
            <a:r>
              <a:rPr lang="zh-CN" altLang="en-US" sz="2800" b="1" dirty="0">
                <a:latin typeface="Arial" panose="020B0604020202020204" pitchFamily="34" charset="0"/>
                <a:ea typeface="MS PGothic" panose="020B0600070205080204" pitchFamily="34" charset="-128"/>
              </a:rPr>
              <a:t>语音信号处理涉及语言学、声学、认知科学、生理学、心理学和数理统计等多学科知识。</a:t>
            </a:r>
            <a:r>
              <a:rPr lang="zh-CN" altLang="en-US" sz="2800" b="1" dirty="0">
                <a:solidFill>
                  <a:srgbClr val="FF33CC"/>
                </a:solidFill>
                <a:latin typeface="Arial" panose="020B0604020202020204" pitchFamily="34" charset="0"/>
                <a:ea typeface="方正姚体" panose="02010601030101010101" pitchFamily="2" charset="-122"/>
              </a:rPr>
              <a:t>用数字化的方法进行语音的传送、存储、合成、识别和增强等技术是整个数字化通信网中最重要最基本的组成部分。</a:t>
            </a:r>
            <a:endParaRPr lang="zh-CN" altLang="en-US" sz="2800" b="1" dirty="0">
              <a:latin typeface="Arial" panose="020B0604020202020204" pitchFamily="34" charset="0"/>
              <a:ea typeface="MS PGothic" panose="020B0600070205080204" pitchFamily="34" charset="-128"/>
            </a:endParaRPr>
          </a:p>
        </p:txBody>
      </p:sp>
      <p:sp>
        <p:nvSpPr>
          <p:cNvPr id="6" name="Text Box 4"/>
          <p:cNvSpPr txBox="1"/>
          <p:nvPr/>
        </p:nvSpPr>
        <p:spPr>
          <a:xfrm>
            <a:off x="1905000" y="4029075"/>
            <a:ext cx="8610600" cy="2676525"/>
          </a:xfrm>
          <a:prstGeom prst="rect">
            <a:avLst/>
          </a:prstGeom>
          <a:noFill/>
          <a:ln w="25400" cap="sq" cmpd="sng">
            <a:solidFill>
              <a:srgbClr val="FFFF00"/>
            </a:solidFill>
            <a:prstDash val="solid"/>
            <a:miter/>
            <a:headEnd type="none" w="med" len="med"/>
            <a:tailEnd type="none" w="med" len="med"/>
          </a:ln>
        </p:spPr>
        <p:txBody>
          <a:bodyPr anchor="t" anchorCtr="0">
            <a:spAutoFit/>
          </a:bodyPr>
          <a:lstStyle/>
          <a:p>
            <a:pPr eaLnBrk="0" hangingPunct="0">
              <a:lnSpc>
                <a:spcPct val="150000"/>
              </a:lnSpc>
              <a:spcBef>
                <a:spcPct val="50000"/>
              </a:spcBef>
            </a:pPr>
            <a:r>
              <a:rPr lang="en-US" altLang="zh-CN" sz="2800" b="1" dirty="0">
                <a:latin typeface="Arial" panose="020B0604020202020204" pitchFamily="34" charset="0"/>
              </a:rPr>
              <a:t>     </a:t>
            </a:r>
            <a:r>
              <a:rPr lang="zh-CN" altLang="en-US" sz="2800" b="1" dirty="0">
                <a:latin typeface="Arial" panose="020B0604020202020204" pitchFamily="34" charset="0"/>
                <a:ea typeface="MS PGothic" panose="020B0600070205080204" pitchFamily="34" charset="-128"/>
              </a:rPr>
              <a:t>语音技术应用广泛，包括工业、军事、交通和民用等各个领域。目前语音信号处理处于蓬勃发展时期，出现了</a:t>
            </a:r>
            <a:r>
              <a:rPr lang="zh-CN" altLang="en-US" sz="2800" b="1" dirty="0">
                <a:latin typeface="Arial" panose="020B0604020202020204" pitchFamily="34" charset="0"/>
                <a:ea typeface="_x000B__x000C_"/>
              </a:rPr>
              <a:t>许多新算法和高性能的系统</a:t>
            </a:r>
            <a:r>
              <a:rPr lang="zh-CN" altLang="en-US" sz="2800" b="1" dirty="0">
                <a:latin typeface="Arial" panose="020B0604020202020204" pitchFamily="34" charset="0"/>
                <a:ea typeface="MS PGothic" panose="020B0600070205080204" pitchFamily="34" charset="-128"/>
              </a:rPr>
              <a:t>，不断有产品开发研制成功。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a:t>
            </a:r>
          </a:p>
        </p:txBody>
      </p:sp>
      <p:sp>
        <p:nvSpPr>
          <p:cNvPr id="122882" name="Rectangle 4"/>
          <p:cNvSpPr txBox="1"/>
          <p:nvPr/>
        </p:nvSpPr>
        <p:spPr>
          <a:xfrm>
            <a:off x="2238375" y="1671638"/>
            <a:ext cx="7772400" cy="4114800"/>
          </a:xfrm>
          <a:prstGeom prst="rect">
            <a:avLst/>
          </a:prstGeom>
          <a:noFill/>
          <a:ln w="9525">
            <a:noFill/>
          </a:ln>
        </p:spPr>
        <p:txBody>
          <a:bodyPr anchor="t" anchorCtr="0"/>
          <a:lstStyle/>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语音信号处理为多边学科的综合。包括：</a:t>
            </a:r>
          </a:p>
          <a:p>
            <a:pPr marL="342900" indent="-342900" eaLnBrk="0" hangingPunct="0">
              <a:spcBef>
                <a:spcPct val="20000"/>
              </a:spcBef>
              <a:buClr>
                <a:schemeClr val="tx2"/>
              </a:buClr>
              <a:buSzPct val="70000"/>
            </a:pPr>
            <a:endParaRPr lang="zh-CN" altLang="en-US" sz="1200" b="1" dirty="0">
              <a:latin typeface="黑体" panose="02010609060101010101" charset="-122"/>
              <a:ea typeface="黑体" panose="02010609060101010101" charset="-122"/>
            </a:endParaRP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声学 </a:t>
            </a:r>
            <a:r>
              <a:rPr lang="en-US" altLang="zh-CN" sz="2800" b="1" dirty="0">
                <a:latin typeface="黑体" panose="02010609060101010101" charset="-122"/>
                <a:ea typeface="黑体" panose="02010609060101010101" charset="-122"/>
              </a:rPr>
              <a:t>(Acoustics)</a:t>
            </a: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语言学</a:t>
            </a:r>
            <a:r>
              <a:rPr lang="en-US" altLang="zh-CN" sz="2800" b="1" dirty="0">
                <a:latin typeface="黑体" panose="02010609060101010101" charset="-122"/>
                <a:ea typeface="黑体" panose="02010609060101010101" charset="-122"/>
              </a:rPr>
              <a:t>(linguistics)</a:t>
            </a: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语音学</a:t>
            </a:r>
            <a:r>
              <a:rPr lang="en-US" altLang="zh-CN" sz="2800" b="1" dirty="0">
                <a:latin typeface="黑体" panose="02010609060101010101" charset="-122"/>
                <a:ea typeface="黑体" panose="02010609060101010101" charset="-122"/>
              </a:rPr>
              <a:t>(phonetics)</a:t>
            </a: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生理学</a:t>
            </a:r>
            <a:r>
              <a:rPr lang="en-US" altLang="zh-CN" sz="2800" b="1" dirty="0">
                <a:latin typeface="黑体" panose="02010609060101010101" charset="-122"/>
                <a:ea typeface="黑体" panose="02010609060101010101" charset="-122"/>
              </a:rPr>
              <a:t>(physiology)</a:t>
            </a: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心理学</a:t>
            </a:r>
            <a:r>
              <a:rPr lang="en-US" altLang="zh-CN" sz="2800" b="1" dirty="0">
                <a:latin typeface="黑体" panose="02010609060101010101" charset="-122"/>
                <a:ea typeface="黑体" panose="02010609060101010101" charset="-122"/>
              </a:rPr>
              <a:t>(psychology)</a:t>
            </a:r>
          </a:p>
          <a:p>
            <a:pPr marL="342900" indent="-342900" eaLnBrk="0" hangingPunct="0">
              <a:spcBef>
                <a:spcPct val="20000"/>
              </a:spcBef>
              <a:buClr>
                <a:schemeClr val="tx2"/>
              </a:buClr>
              <a:buSzPct val="70000"/>
            </a:pPr>
            <a:r>
              <a:rPr lang="zh-CN" altLang="en-US" sz="2800" b="1" dirty="0">
                <a:latin typeface="黑体" panose="02010609060101010101" charset="-122"/>
                <a:ea typeface="黑体" panose="02010609060101010101" charset="-122"/>
              </a:rPr>
              <a:t>人工智能</a:t>
            </a:r>
            <a:r>
              <a:rPr lang="en-US" altLang="zh-CN" sz="2800" b="1" dirty="0">
                <a:latin typeface="黑体" panose="02010609060101010101" charset="-122"/>
                <a:ea typeface="黑体" panose="02010609060101010101" charset="-122"/>
              </a:rPr>
              <a:t>(Artificial Intellections)</a:t>
            </a:r>
            <a:r>
              <a:rPr lang="zh-CN" altLang="en-US" sz="2800" b="1" dirty="0">
                <a:latin typeface="黑体" panose="02010609060101010101" charset="-122"/>
                <a:ea typeface="黑体" panose="02010609060101010101" charset="-122"/>
              </a:rPr>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内容占位符 2"/>
          <p:cNvSpPr>
            <a:spLocks noGrp="1"/>
          </p:cNvSpPr>
          <p:nvPr>
            <p:ph idx="1"/>
          </p:nvPr>
        </p:nvSpPr>
        <p:spPr>
          <a:xfrm>
            <a:off x="1595438" y="4357688"/>
            <a:ext cx="9001125" cy="1773237"/>
          </a:xfrm>
        </p:spPr>
        <p:txBody>
          <a:bodyPr vert="horz" wrap="square" lIns="91440" tIns="45720" rIns="91440" bIns="45720" anchor="t" anchorCtr="0"/>
          <a:lstStyle/>
          <a:p>
            <a:pPr marL="0" indent="0">
              <a:lnSpc>
                <a:spcPct val="120000"/>
              </a:lnSpc>
              <a:spcBef>
                <a:spcPts val="1200"/>
              </a:spcBef>
              <a:buFontTx/>
              <a:buNone/>
            </a:pPr>
            <a:r>
              <a:rPr lang="en-US" altLang="zh-CN" sz="1800" b="1" dirty="0">
                <a:ea typeface="宋体" panose="02010600030101010101" pitchFamily="2" charset="-122"/>
              </a:rPr>
              <a:t> </a:t>
            </a:r>
            <a:r>
              <a:rPr lang="zh-CN" altLang="en-US" sz="2000" b="1" dirty="0">
                <a:ea typeface="仿宋_GB2312" pitchFamily="49" charset="-122"/>
              </a:rPr>
              <a:t>语音技术的研究目标就是使信息时代的各种信息机器象人一样“能听会说”。</a:t>
            </a:r>
            <a:endParaRPr lang="en-US" altLang="zh-CN" sz="2000" b="1" dirty="0">
              <a:ea typeface="仿宋_GB2312" pitchFamily="49" charset="-122"/>
            </a:endParaRPr>
          </a:p>
        </p:txBody>
      </p:sp>
      <p:sp>
        <p:nvSpPr>
          <p:cNvPr id="123906" name="标题 1"/>
          <p:cNvSpPr>
            <a:spLocks noGrp="1"/>
          </p:cNvSpPr>
          <p:nvPr>
            <p:ph type="title"/>
          </p:nvPr>
        </p:nvSpPr>
        <p:spPr/>
        <p:txBody>
          <a:bodyPr vert="horz" wrap="square" lIns="91440" tIns="45720" rIns="91440" bIns="45720" anchor="b" anchorCtr="0"/>
          <a:lstStyle/>
          <a:p>
            <a:pPr marL="342900" indent="-342900" algn="ctr">
              <a:spcBef>
                <a:spcPct val="20000"/>
              </a:spcBef>
              <a:spcAft>
                <a:spcPct val="20000"/>
              </a:spcAft>
            </a:pPr>
            <a:r>
              <a:rPr lang="en-US" altLang="zh-CN" sz="4400" b="0" dirty="0">
                <a:solidFill>
                  <a:schemeClr val="tx1"/>
                </a:solidFill>
                <a:latin typeface="隶书" panose="02010509060101010101" pitchFamily="49" charset="-122"/>
                <a:ea typeface="隶书" panose="02010509060101010101" pitchFamily="49" charset="-122"/>
              </a:rPr>
              <a:t>2.5 </a:t>
            </a:r>
            <a:r>
              <a:rPr lang="zh-CN" altLang="en-US" sz="4400" b="0" dirty="0">
                <a:solidFill>
                  <a:schemeClr val="tx1"/>
                </a:solidFill>
                <a:latin typeface="隶书" panose="02010509060101010101" pitchFamily="49" charset="-122"/>
                <a:ea typeface="隶书" panose="02010509060101010101" pitchFamily="49" charset="-122"/>
              </a:rPr>
              <a:t>语音技术概述</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pic>
        <p:nvPicPr>
          <p:cNvPr id="123908" name="Picture 4"/>
          <p:cNvPicPr>
            <a:picLocks noChangeAspect="1"/>
          </p:cNvPicPr>
          <p:nvPr/>
        </p:nvPicPr>
        <p:blipFill>
          <a:blip r:embed="rId2"/>
          <a:stretch>
            <a:fillRect/>
          </a:stretch>
        </p:blipFill>
        <p:spPr>
          <a:xfrm>
            <a:off x="1952625" y="1571625"/>
            <a:ext cx="8286750" cy="2803525"/>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内容占位符 2"/>
          <p:cNvSpPr>
            <a:spLocks noGrp="1"/>
          </p:cNvSpPr>
          <p:nvPr>
            <p:ph idx="1"/>
          </p:nvPr>
        </p:nvSpPr>
        <p:spPr>
          <a:xfrm>
            <a:off x="1981200" y="1571625"/>
            <a:ext cx="8229600" cy="4411663"/>
          </a:xfrm>
        </p:spPr>
        <p:txBody>
          <a:bodyPr vert="horz" wrap="square" lIns="91440" tIns="45720" rIns="91440" bIns="45720" anchor="t" anchorCtr="0">
            <a:normAutofit lnSpcReduction="10000"/>
          </a:bodyPr>
          <a:lstStyle/>
          <a:p>
            <a:pPr>
              <a:spcBef>
                <a:spcPts val="1800"/>
              </a:spcBef>
            </a:pPr>
            <a:r>
              <a:rPr lang="zh-CN" altLang="en-US" sz="2400" dirty="0">
                <a:solidFill>
                  <a:srgbClr val="FF0000"/>
                </a:solidFill>
                <a:latin typeface="黑体" panose="02010609060101010101" charset="-122"/>
                <a:ea typeface="黑体" panose="02010609060101010101" charset="-122"/>
              </a:rPr>
              <a:t>①语音识别（</a:t>
            </a:r>
            <a:r>
              <a:rPr lang="en-US" altLang="zh-CN" sz="2400" dirty="0">
                <a:solidFill>
                  <a:srgbClr val="FF0000"/>
                </a:solidFill>
                <a:latin typeface="黑体" panose="02010609060101010101" charset="-122"/>
                <a:ea typeface="黑体" panose="02010609060101010101" charset="-122"/>
              </a:rPr>
              <a:t>ASR</a:t>
            </a:r>
            <a:r>
              <a:rPr lang="zh-CN" altLang="en-US" sz="2400" dirty="0">
                <a:solidFill>
                  <a:srgbClr val="FF0000"/>
                </a:solidFill>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 把声音变成文字</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耳朵的功能</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，相当于给机器装上了人工的耳朵。包括：孤立词识别技术；连续语音识别；关键词识别技术；话者识别技术。</a:t>
            </a:r>
            <a:endParaRPr lang="en-US" altLang="zh-CN" sz="2400" dirty="0">
              <a:latin typeface="黑体" panose="02010609060101010101" charset="-122"/>
              <a:ea typeface="黑体" panose="02010609060101010101" charset="-122"/>
            </a:endParaRPr>
          </a:p>
          <a:p>
            <a:pPr>
              <a:spcBef>
                <a:spcPts val="1800"/>
              </a:spcBef>
            </a:pPr>
            <a:r>
              <a:rPr lang="zh-CN" altLang="en-US" sz="2400" dirty="0">
                <a:solidFill>
                  <a:srgbClr val="FF3300"/>
                </a:solidFill>
                <a:latin typeface="黑体" panose="02010609060101010101" charset="-122"/>
                <a:ea typeface="黑体" panose="02010609060101010101" charset="-122"/>
              </a:rPr>
              <a:t>②语音合成（</a:t>
            </a:r>
            <a:r>
              <a:rPr lang="en-US" altLang="zh-CN" sz="2400" dirty="0">
                <a:solidFill>
                  <a:srgbClr val="FF3300"/>
                </a:solidFill>
                <a:latin typeface="黑体" panose="02010609060101010101" charset="-122"/>
                <a:ea typeface="黑体" panose="02010609060101010101" charset="-122"/>
              </a:rPr>
              <a:t>TTS</a:t>
            </a:r>
            <a:r>
              <a:rPr lang="zh-CN" altLang="en-US" sz="2400" dirty="0">
                <a:solidFill>
                  <a:srgbClr val="FF3300"/>
                </a:solidFill>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 把文字变成声音</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嘴巴的功能</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；相当于给机器装上了人工的嘴巴；包括：语音应答系统；自动报站；信息查询；语言学习软件；</a:t>
            </a:r>
            <a:r>
              <a:rPr lang="en-US" altLang="zh-CN" sz="2400" dirty="0">
                <a:latin typeface="黑体" panose="02010609060101010101" charset="-122"/>
                <a:ea typeface="黑体" panose="02010609060101010101" charset="-122"/>
              </a:rPr>
              <a:t>TTS</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Text to Speech</a:t>
            </a:r>
            <a:r>
              <a:rPr lang="zh-CN" altLang="en-US" sz="2400" dirty="0">
                <a:latin typeface="黑体" panose="02010609060101010101" charset="-122"/>
                <a:ea typeface="黑体" panose="02010609060101010101" charset="-122"/>
              </a:rPr>
              <a:t>）技术</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语音自动转换系统</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a:t>
            </a:r>
            <a:endParaRPr lang="en-US" altLang="zh-CN" sz="2400" dirty="0">
              <a:latin typeface="黑体" panose="02010609060101010101" charset="-122"/>
              <a:ea typeface="黑体" panose="02010609060101010101" charset="-122"/>
            </a:endParaRPr>
          </a:p>
          <a:p>
            <a:pPr>
              <a:spcBef>
                <a:spcPts val="1800"/>
              </a:spcBef>
            </a:pPr>
            <a:r>
              <a:rPr lang="zh-CN" altLang="en-US" sz="2400" dirty="0">
                <a:solidFill>
                  <a:srgbClr val="FF3300"/>
                </a:solidFill>
                <a:latin typeface="黑体" panose="02010609060101010101" charset="-122"/>
                <a:ea typeface="黑体" panose="02010609060101010101" charset="-122"/>
              </a:rPr>
              <a:t>③语音编码：</a:t>
            </a:r>
            <a:r>
              <a:rPr lang="zh-CN" altLang="en-US" sz="2400" dirty="0">
                <a:latin typeface="黑体" panose="02010609060101010101" charset="-122"/>
                <a:ea typeface="黑体" panose="02010609060101010101" charset="-122"/>
              </a:rPr>
              <a:t>在保持可以接受的失真的情况下，采用尽可能少的比特数表示语音。包括：脉冲编码调制；自适应预测编码；自适应变换编码；线性预测编码；线性预测声码器；共振峰声码器；相位声码器。</a:t>
            </a:r>
            <a:endParaRPr lang="en-US" altLang="zh-CN" sz="2400" dirty="0">
              <a:latin typeface="黑体" panose="02010609060101010101" charset="-122"/>
              <a:ea typeface="黑体" panose="02010609060101010101" charset="-122"/>
            </a:endParaRPr>
          </a:p>
          <a:p>
            <a:pPr>
              <a:spcBef>
                <a:spcPts val="1800"/>
              </a:spcBef>
            </a:pPr>
            <a:r>
              <a:rPr lang="en-US" altLang="zh-CN" sz="2400" b="1" dirty="0">
                <a:solidFill>
                  <a:srgbClr val="FF0000"/>
                </a:solidFill>
                <a:latin typeface="黑体" panose="02010609060101010101" charset="-122"/>
                <a:ea typeface="黑体" panose="02010609060101010101" charset="-122"/>
              </a:rPr>
              <a:t>……</a:t>
            </a:r>
            <a:endParaRPr lang="en-US" altLang="zh-CN" sz="2400" b="1" dirty="0">
              <a:solidFill>
                <a:srgbClr val="FF0000"/>
              </a:solidFill>
              <a:latin typeface="仿宋_GB2312" pitchFamily="49" charset="-122"/>
              <a:ea typeface="仿宋_GB2312" pitchFamily="49" charset="-122"/>
            </a:endParaRPr>
          </a:p>
        </p:txBody>
      </p:sp>
      <p:sp>
        <p:nvSpPr>
          <p:cNvPr id="124930" name="标题 1"/>
          <p:cNvSpPr>
            <a:spLocks noGrp="1"/>
          </p:cNvSpPr>
          <p:nvPr>
            <p:ph type="title"/>
          </p:nvPr>
        </p:nvSpPr>
        <p:spPr/>
        <p:txBody>
          <a:bodyPr vert="horz" wrap="square" lIns="91440" tIns="45720" rIns="91440" bIns="45720" anchor="b" anchorCtr="0"/>
          <a:lstStyle/>
          <a:p>
            <a:pPr algn="ctr"/>
            <a:r>
              <a:rPr lang="zh-CN" altLang="en-US" sz="3200" dirty="0">
                <a:ea typeface="仿宋_GB2312" pitchFamily="49" charset="-122"/>
              </a:rPr>
              <a:t>语音技术的内容</a:t>
            </a:r>
            <a:endParaRPr lang="zh-CN" altLang="en-US" sz="3200" b="0" dirty="0">
              <a:solidFill>
                <a:schemeClr val="accent2"/>
              </a:solidFill>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
          <p:cNvSpPr>
            <a:spLocks noGrp="1"/>
          </p:cNvSpPr>
          <p:nvPr>
            <p:ph type="title"/>
          </p:nvPr>
        </p:nvSpPr>
        <p:spPr>
          <a:xfrm>
            <a:off x="838200" y="365126"/>
            <a:ext cx="10515600" cy="1070462"/>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grpSp>
        <p:nvGrpSpPr>
          <p:cNvPr id="14339" name="Group 46"/>
          <p:cNvGrpSpPr/>
          <p:nvPr/>
        </p:nvGrpSpPr>
        <p:grpSpPr>
          <a:xfrm>
            <a:off x="7032625" y="2282825"/>
            <a:ext cx="3600450" cy="3549399"/>
            <a:chOff x="204" y="1470"/>
            <a:chExt cx="2496" cy="2349"/>
          </a:xfrm>
        </p:grpSpPr>
        <p:sp>
          <p:nvSpPr>
            <p:cNvPr id="14340" name="Text Box 24"/>
            <p:cNvSpPr txBox="1"/>
            <p:nvPr/>
          </p:nvSpPr>
          <p:spPr>
            <a:xfrm>
              <a:off x="1643" y="1710"/>
              <a:ext cx="1057"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甲状软骨</a:t>
              </a:r>
            </a:p>
          </p:txBody>
        </p:sp>
        <p:grpSp>
          <p:nvGrpSpPr>
            <p:cNvPr id="14341" name="Group 44"/>
            <p:cNvGrpSpPr/>
            <p:nvPr/>
          </p:nvGrpSpPr>
          <p:grpSpPr>
            <a:xfrm>
              <a:off x="204" y="1470"/>
              <a:ext cx="2462" cy="2349"/>
              <a:chOff x="370" y="1470"/>
              <a:chExt cx="2462" cy="2349"/>
            </a:xfrm>
          </p:grpSpPr>
          <p:sp>
            <p:nvSpPr>
              <p:cNvPr id="14342" name="Text Box 6"/>
              <p:cNvSpPr txBox="1"/>
              <p:nvPr/>
            </p:nvSpPr>
            <p:spPr>
              <a:xfrm>
                <a:off x="432" y="3575"/>
                <a:ext cx="2400"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喉的生理结构</a:t>
                </a:r>
              </a:p>
            </p:txBody>
          </p:sp>
          <p:sp>
            <p:nvSpPr>
              <p:cNvPr id="14343" name="AutoShape 9"/>
              <p:cNvSpPr/>
              <p:nvPr/>
            </p:nvSpPr>
            <p:spPr>
              <a:xfrm>
                <a:off x="610" y="1950"/>
                <a:ext cx="912" cy="624"/>
              </a:xfrm>
              <a:custGeom>
                <a:avLst/>
                <a:gdLst/>
                <a:ahLst/>
                <a:cxnLst>
                  <a:cxn ang="0">
                    <a:pos x="0" y="0"/>
                  </a:cxn>
                  <a:cxn ang="0">
                    <a:pos x="0" y="0"/>
                  </a:cxn>
                  <a:cxn ang="0">
                    <a:pos x="0" y="0"/>
                  </a:cxn>
                  <a:cxn ang="0">
                    <a:pos x="0" y="0"/>
                  </a:cxn>
                </a:cxnLst>
                <a:rect l="0" t="0" r="0" b="0"/>
                <a:pathLst>
                  <a:path w="21600" h="21600">
                    <a:moveTo>
                      <a:pt x="2297" y="7500"/>
                    </a:moveTo>
                    <a:cubicBezTo>
                      <a:pt x="3659" y="3991"/>
                      <a:pt x="7036" y="1679"/>
                      <a:pt x="10800" y="1680"/>
                    </a:cubicBezTo>
                    <a:cubicBezTo>
                      <a:pt x="14563" y="1680"/>
                      <a:pt x="17940" y="3991"/>
                      <a:pt x="19302" y="7500"/>
                    </a:cubicBezTo>
                    <a:lnTo>
                      <a:pt x="20868" y="6892"/>
                    </a:lnTo>
                    <a:cubicBezTo>
                      <a:pt x="19255" y="2737"/>
                      <a:pt x="15256" y="-1"/>
                      <a:pt x="10799" y="0"/>
                    </a:cubicBezTo>
                    <a:cubicBezTo>
                      <a:pt x="6343" y="0"/>
                      <a:pt x="2344" y="2737"/>
                      <a:pt x="731" y="6892"/>
                    </a:cubicBezTo>
                    <a:lnTo>
                      <a:pt x="2297" y="7500"/>
                    </a:lnTo>
                    <a:close/>
                  </a:path>
                </a:pathLst>
              </a:custGeom>
              <a:solidFill>
                <a:schemeClr val="accent1"/>
              </a:solidFill>
              <a:ln w="28575" cap="flat" cmpd="sng">
                <a:solidFill>
                  <a:schemeClr val="tx1"/>
                </a:solidFill>
                <a:prstDash val="solid"/>
                <a:miter/>
                <a:headEnd type="none" w="med" len="med"/>
                <a:tailEnd type="none" w="med" len="med"/>
              </a:ln>
            </p:spPr>
            <p:txBody>
              <a:bodyPr/>
              <a:lstStyle/>
              <a:p>
                <a:endParaRPr lang="zh-CN" altLang="en-US"/>
              </a:p>
            </p:txBody>
          </p:sp>
          <p:sp>
            <p:nvSpPr>
              <p:cNvPr id="14344" name="Freeform 10"/>
              <p:cNvSpPr/>
              <p:nvPr/>
            </p:nvSpPr>
            <p:spPr>
              <a:xfrm>
                <a:off x="658" y="2142"/>
                <a:ext cx="240" cy="432"/>
              </a:xfrm>
              <a:custGeom>
                <a:avLst/>
                <a:gdLst/>
                <a:ahLst/>
                <a:cxnLst>
                  <a:cxn ang="0">
                    <a:pos x="0" y="0"/>
                  </a:cxn>
                  <a:cxn ang="0">
                    <a:pos x="11" y="45"/>
                  </a:cxn>
                  <a:cxn ang="0">
                    <a:pos x="15" y="56"/>
                  </a:cxn>
                </a:cxnLst>
                <a:rect l="0" t="0" r="0" b="0"/>
                <a:pathLst>
                  <a:path w="480" h="720">
                    <a:moveTo>
                      <a:pt x="0" y="0"/>
                    </a:moveTo>
                    <a:cubicBezTo>
                      <a:pt x="128" y="228"/>
                      <a:pt x="256" y="456"/>
                      <a:pt x="336" y="576"/>
                    </a:cubicBezTo>
                    <a:cubicBezTo>
                      <a:pt x="416" y="696"/>
                      <a:pt x="456" y="696"/>
                      <a:pt x="480" y="72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14345" name="Oval 11"/>
              <p:cNvSpPr/>
              <p:nvPr/>
            </p:nvSpPr>
            <p:spPr>
              <a:xfrm>
                <a:off x="898" y="2478"/>
                <a:ext cx="384" cy="144"/>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14346" name="Freeform 12"/>
              <p:cNvSpPr/>
              <p:nvPr/>
            </p:nvSpPr>
            <p:spPr>
              <a:xfrm>
                <a:off x="1258" y="2142"/>
                <a:ext cx="240" cy="432"/>
              </a:xfrm>
              <a:custGeom>
                <a:avLst/>
                <a:gdLst/>
                <a:ahLst/>
                <a:cxnLst>
                  <a:cxn ang="0">
                    <a:pos x="0" y="284"/>
                  </a:cxn>
                  <a:cxn ang="0">
                    <a:pos x="26" y="56"/>
                  </a:cxn>
                  <a:cxn ang="0">
                    <a:pos x="30" y="0"/>
                  </a:cxn>
                </a:cxnLst>
                <a:rect l="0" t="0" r="0" b="0"/>
                <a:pathLst>
                  <a:path w="400" h="480">
                    <a:moveTo>
                      <a:pt x="0" y="480"/>
                    </a:moveTo>
                    <a:cubicBezTo>
                      <a:pt x="136" y="328"/>
                      <a:pt x="272" y="176"/>
                      <a:pt x="336" y="96"/>
                    </a:cubicBezTo>
                    <a:cubicBezTo>
                      <a:pt x="400" y="16"/>
                      <a:pt x="392" y="8"/>
                      <a:pt x="38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grpSp>
            <p:nvGrpSpPr>
              <p:cNvPr id="14347" name="Group 13"/>
              <p:cNvGrpSpPr/>
              <p:nvPr/>
            </p:nvGrpSpPr>
            <p:grpSpPr>
              <a:xfrm>
                <a:off x="898" y="1998"/>
                <a:ext cx="144" cy="480"/>
                <a:chOff x="1152" y="2592"/>
                <a:chExt cx="288" cy="576"/>
              </a:xfrm>
            </p:grpSpPr>
            <p:sp>
              <p:nvSpPr>
                <p:cNvPr id="14348" name="Line 14"/>
                <p:cNvSpPr/>
                <p:nvPr/>
              </p:nvSpPr>
              <p:spPr>
                <a:xfrm flipH="1">
                  <a:off x="1200" y="2592"/>
                  <a:ext cx="192" cy="432"/>
                </a:xfrm>
                <a:prstGeom prst="line">
                  <a:avLst/>
                </a:prstGeom>
                <a:ln w="28575" cap="flat" cmpd="sng">
                  <a:solidFill>
                    <a:schemeClr val="tx1"/>
                  </a:solidFill>
                  <a:prstDash val="solid"/>
                  <a:round/>
                  <a:headEnd type="none" w="med" len="med"/>
                  <a:tailEnd type="none" w="med" len="med"/>
                </a:ln>
              </p:spPr>
            </p:sp>
            <p:sp>
              <p:nvSpPr>
                <p:cNvPr id="14349" name="Line 15"/>
                <p:cNvSpPr/>
                <p:nvPr/>
              </p:nvSpPr>
              <p:spPr>
                <a:xfrm flipH="1">
                  <a:off x="1248" y="2640"/>
                  <a:ext cx="192" cy="432"/>
                </a:xfrm>
                <a:prstGeom prst="line">
                  <a:avLst/>
                </a:prstGeom>
                <a:ln w="28575" cap="flat" cmpd="sng">
                  <a:solidFill>
                    <a:schemeClr val="tx1"/>
                  </a:solidFill>
                  <a:prstDash val="solid"/>
                  <a:round/>
                  <a:headEnd type="none" w="med" len="med"/>
                  <a:tailEnd type="none" w="med" len="med"/>
                </a:ln>
              </p:spPr>
            </p:sp>
            <p:sp>
              <p:nvSpPr>
                <p:cNvPr id="14350" name="Line 16"/>
                <p:cNvSpPr/>
                <p:nvPr/>
              </p:nvSpPr>
              <p:spPr>
                <a:xfrm>
                  <a:off x="1392" y="2592"/>
                  <a:ext cx="48" cy="48"/>
                </a:xfrm>
                <a:prstGeom prst="line">
                  <a:avLst/>
                </a:prstGeom>
                <a:ln w="28575" cap="flat" cmpd="sng">
                  <a:solidFill>
                    <a:schemeClr val="tx1"/>
                  </a:solidFill>
                  <a:prstDash val="solid"/>
                  <a:round/>
                  <a:headEnd type="none" w="med" len="med"/>
                  <a:tailEnd type="none" w="med" len="med"/>
                </a:ln>
              </p:spPr>
            </p:sp>
            <p:sp>
              <p:nvSpPr>
                <p:cNvPr id="14351" name="Oval 17"/>
                <p:cNvSpPr/>
                <p:nvPr/>
              </p:nvSpPr>
              <p:spPr>
                <a:xfrm>
                  <a:off x="1152" y="3024"/>
                  <a:ext cx="96" cy="144"/>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grpSp>
          <p:grpSp>
            <p:nvGrpSpPr>
              <p:cNvPr id="14352" name="Group 18"/>
              <p:cNvGrpSpPr/>
              <p:nvPr/>
            </p:nvGrpSpPr>
            <p:grpSpPr>
              <a:xfrm>
                <a:off x="1145" y="1993"/>
                <a:ext cx="146" cy="479"/>
                <a:chOff x="1152" y="2112"/>
                <a:chExt cx="336" cy="432"/>
              </a:xfrm>
            </p:grpSpPr>
            <p:sp>
              <p:nvSpPr>
                <p:cNvPr id="14353" name="Line 19"/>
                <p:cNvSpPr/>
                <p:nvPr/>
              </p:nvSpPr>
              <p:spPr>
                <a:xfrm>
                  <a:off x="1200" y="2112"/>
                  <a:ext cx="240" cy="336"/>
                </a:xfrm>
                <a:prstGeom prst="line">
                  <a:avLst/>
                </a:prstGeom>
                <a:ln w="28575" cap="flat" cmpd="sng">
                  <a:solidFill>
                    <a:schemeClr val="tx1"/>
                  </a:solidFill>
                  <a:prstDash val="solid"/>
                  <a:round/>
                  <a:headEnd type="none" w="med" len="med"/>
                  <a:tailEnd type="none" w="med" len="med"/>
                </a:ln>
              </p:spPr>
            </p:sp>
            <p:sp>
              <p:nvSpPr>
                <p:cNvPr id="14354" name="Line 20"/>
                <p:cNvSpPr/>
                <p:nvPr/>
              </p:nvSpPr>
              <p:spPr>
                <a:xfrm>
                  <a:off x="1152" y="2160"/>
                  <a:ext cx="240" cy="336"/>
                </a:xfrm>
                <a:prstGeom prst="line">
                  <a:avLst/>
                </a:prstGeom>
                <a:ln w="28575" cap="flat" cmpd="sng">
                  <a:solidFill>
                    <a:schemeClr val="tx1"/>
                  </a:solidFill>
                  <a:prstDash val="solid"/>
                  <a:round/>
                  <a:headEnd type="none" w="med" len="med"/>
                  <a:tailEnd type="none" w="med" len="med"/>
                </a:ln>
              </p:spPr>
            </p:sp>
            <p:sp>
              <p:nvSpPr>
                <p:cNvPr id="14355" name="Line 21"/>
                <p:cNvSpPr/>
                <p:nvPr/>
              </p:nvSpPr>
              <p:spPr>
                <a:xfrm flipH="1">
                  <a:off x="1152" y="2112"/>
                  <a:ext cx="48" cy="48"/>
                </a:xfrm>
                <a:prstGeom prst="line">
                  <a:avLst/>
                </a:prstGeom>
                <a:ln w="28575" cap="flat" cmpd="sng">
                  <a:solidFill>
                    <a:schemeClr val="tx1"/>
                  </a:solidFill>
                  <a:prstDash val="solid"/>
                  <a:round/>
                  <a:headEnd type="none" w="med" len="med"/>
                  <a:tailEnd type="none" w="med" len="med"/>
                </a:ln>
              </p:spPr>
            </p:sp>
            <p:sp>
              <p:nvSpPr>
                <p:cNvPr id="14356" name="Oval 22"/>
                <p:cNvSpPr/>
                <p:nvPr/>
              </p:nvSpPr>
              <p:spPr>
                <a:xfrm>
                  <a:off x="1392" y="2448"/>
                  <a:ext cx="96" cy="96"/>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algn="ctr" eaLnBrk="0" hangingPunct="0"/>
                  <a:endParaRPr lang="zh-CN" altLang="en-US" dirty="0">
                    <a:latin typeface="黑体" panose="02010609060101010101" charset="-122"/>
                    <a:ea typeface="黑体" panose="02010609060101010101" charset="-122"/>
                  </a:endParaRPr>
                </a:p>
              </p:txBody>
            </p:sp>
          </p:grpSp>
          <p:sp>
            <p:nvSpPr>
              <p:cNvPr id="14357" name="Line 23"/>
              <p:cNvSpPr/>
              <p:nvPr/>
            </p:nvSpPr>
            <p:spPr>
              <a:xfrm flipV="1">
                <a:off x="1186" y="1902"/>
                <a:ext cx="672" cy="96"/>
              </a:xfrm>
              <a:prstGeom prst="line">
                <a:avLst/>
              </a:prstGeom>
              <a:ln w="28575" cap="flat" cmpd="sng">
                <a:solidFill>
                  <a:schemeClr val="tx1"/>
                </a:solidFill>
                <a:prstDash val="solid"/>
                <a:round/>
                <a:headEnd type="none" w="med" len="med"/>
                <a:tailEnd type="triangle" w="med" len="med"/>
              </a:ln>
            </p:spPr>
          </p:sp>
          <p:sp>
            <p:nvSpPr>
              <p:cNvPr id="14358" name="Line 25"/>
              <p:cNvSpPr/>
              <p:nvPr/>
            </p:nvSpPr>
            <p:spPr>
              <a:xfrm>
                <a:off x="1042" y="2190"/>
                <a:ext cx="768" cy="144"/>
              </a:xfrm>
              <a:prstGeom prst="line">
                <a:avLst/>
              </a:prstGeom>
              <a:ln w="28575" cap="flat" cmpd="sng">
                <a:solidFill>
                  <a:schemeClr val="tx1"/>
                </a:solidFill>
                <a:prstDash val="solid"/>
                <a:round/>
                <a:headEnd type="none" w="med" len="med"/>
                <a:tailEnd type="triangle" w="med" len="med"/>
              </a:ln>
            </p:spPr>
          </p:sp>
          <p:sp>
            <p:nvSpPr>
              <p:cNvPr id="14359" name="Text Box 26"/>
              <p:cNvSpPr txBox="1"/>
              <p:nvPr/>
            </p:nvSpPr>
            <p:spPr>
              <a:xfrm>
                <a:off x="1858" y="2190"/>
                <a:ext cx="816"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声门</a:t>
                </a:r>
              </a:p>
            </p:txBody>
          </p:sp>
          <p:sp>
            <p:nvSpPr>
              <p:cNvPr id="14360" name="Line 27"/>
              <p:cNvSpPr/>
              <p:nvPr/>
            </p:nvSpPr>
            <p:spPr>
              <a:xfrm>
                <a:off x="1234" y="2334"/>
                <a:ext cx="480" cy="336"/>
              </a:xfrm>
              <a:prstGeom prst="line">
                <a:avLst/>
              </a:prstGeom>
              <a:ln w="28575" cap="flat" cmpd="sng">
                <a:solidFill>
                  <a:schemeClr val="tx1"/>
                </a:solidFill>
                <a:prstDash val="solid"/>
                <a:round/>
                <a:headEnd type="none" w="med" len="med"/>
                <a:tailEnd type="triangle" w="med" len="med"/>
              </a:ln>
            </p:spPr>
          </p:sp>
          <p:sp>
            <p:nvSpPr>
              <p:cNvPr id="14361" name="Text Box 28"/>
              <p:cNvSpPr txBox="1"/>
              <p:nvPr/>
            </p:nvSpPr>
            <p:spPr>
              <a:xfrm>
                <a:off x="1810" y="2670"/>
                <a:ext cx="960"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声带</a:t>
                </a:r>
              </a:p>
            </p:txBody>
          </p:sp>
          <p:sp>
            <p:nvSpPr>
              <p:cNvPr id="14362" name="Line 29"/>
              <p:cNvSpPr/>
              <p:nvPr/>
            </p:nvSpPr>
            <p:spPr>
              <a:xfrm>
                <a:off x="1138" y="2526"/>
                <a:ext cx="288" cy="624"/>
              </a:xfrm>
              <a:prstGeom prst="line">
                <a:avLst/>
              </a:prstGeom>
              <a:ln w="28575" cap="flat" cmpd="sng">
                <a:solidFill>
                  <a:schemeClr val="tx1"/>
                </a:solidFill>
                <a:prstDash val="solid"/>
                <a:round/>
                <a:headEnd type="none" w="med" len="med"/>
                <a:tailEnd type="triangle" w="med" len="med"/>
              </a:ln>
            </p:spPr>
          </p:sp>
          <p:sp>
            <p:nvSpPr>
              <p:cNvPr id="14363" name="Text Box 30"/>
              <p:cNvSpPr txBox="1"/>
              <p:nvPr/>
            </p:nvSpPr>
            <p:spPr>
              <a:xfrm>
                <a:off x="1186" y="3150"/>
                <a:ext cx="1056"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环形软骨</a:t>
                </a:r>
              </a:p>
            </p:txBody>
          </p:sp>
          <p:sp>
            <p:nvSpPr>
              <p:cNvPr id="14364" name="Line 31"/>
              <p:cNvSpPr/>
              <p:nvPr/>
            </p:nvSpPr>
            <p:spPr>
              <a:xfrm flipV="1">
                <a:off x="418" y="1998"/>
                <a:ext cx="0" cy="768"/>
              </a:xfrm>
              <a:prstGeom prst="line">
                <a:avLst/>
              </a:prstGeom>
              <a:ln w="28575" cap="flat" cmpd="sng">
                <a:solidFill>
                  <a:schemeClr val="tx1"/>
                </a:solidFill>
                <a:prstDash val="solid"/>
                <a:round/>
                <a:headEnd type="none" w="med" len="med"/>
                <a:tailEnd type="triangle" w="med" len="med"/>
              </a:ln>
            </p:spPr>
          </p:sp>
          <p:sp>
            <p:nvSpPr>
              <p:cNvPr id="14365" name="Text Box 32"/>
              <p:cNvSpPr txBox="1"/>
              <p:nvPr/>
            </p:nvSpPr>
            <p:spPr>
              <a:xfrm>
                <a:off x="370" y="1470"/>
                <a:ext cx="1104" cy="244"/>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人的前方</a:t>
                </a:r>
              </a:p>
            </p:txBody>
          </p:sp>
          <p:grpSp>
            <p:nvGrpSpPr>
              <p:cNvPr id="14366" name="Group 33"/>
              <p:cNvGrpSpPr/>
              <p:nvPr/>
            </p:nvGrpSpPr>
            <p:grpSpPr>
              <a:xfrm>
                <a:off x="802" y="2142"/>
                <a:ext cx="96" cy="240"/>
                <a:chOff x="624" y="2160"/>
                <a:chExt cx="96" cy="240"/>
              </a:xfrm>
            </p:grpSpPr>
            <p:sp>
              <p:nvSpPr>
                <p:cNvPr id="14367" name="Line 34"/>
                <p:cNvSpPr/>
                <p:nvPr/>
              </p:nvSpPr>
              <p:spPr>
                <a:xfrm flipH="1">
                  <a:off x="624" y="2256"/>
                  <a:ext cx="48" cy="144"/>
                </a:xfrm>
                <a:prstGeom prst="line">
                  <a:avLst/>
                </a:prstGeom>
                <a:ln w="28575" cap="flat" cmpd="sng">
                  <a:solidFill>
                    <a:schemeClr val="tx1"/>
                  </a:solidFill>
                  <a:prstDash val="solid"/>
                  <a:round/>
                  <a:headEnd type="none" w="med" len="med"/>
                  <a:tailEnd type="none" w="med" len="med"/>
                </a:ln>
              </p:spPr>
            </p:sp>
            <p:sp>
              <p:nvSpPr>
                <p:cNvPr id="14368" name="Line 35"/>
                <p:cNvSpPr/>
                <p:nvPr/>
              </p:nvSpPr>
              <p:spPr>
                <a:xfrm flipH="1">
                  <a:off x="672" y="2160"/>
                  <a:ext cx="48" cy="96"/>
                </a:xfrm>
                <a:prstGeom prst="line">
                  <a:avLst/>
                </a:prstGeom>
                <a:ln w="28575" cap="flat" cmpd="sng">
                  <a:solidFill>
                    <a:schemeClr val="tx1"/>
                  </a:solidFill>
                  <a:prstDash val="solid"/>
                  <a:round/>
                  <a:headEnd type="none" w="med" len="med"/>
                  <a:tailEnd type="none" w="med" len="med"/>
                </a:ln>
              </p:spPr>
            </p:sp>
          </p:grpSp>
          <p:grpSp>
            <p:nvGrpSpPr>
              <p:cNvPr id="14369" name="Group 36"/>
              <p:cNvGrpSpPr/>
              <p:nvPr/>
            </p:nvGrpSpPr>
            <p:grpSpPr>
              <a:xfrm>
                <a:off x="1234" y="2094"/>
                <a:ext cx="96" cy="240"/>
                <a:chOff x="1056" y="3264"/>
                <a:chExt cx="96" cy="336"/>
              </a:xfrm>
            </p:grpSpPr>
            <p:sp>
              <p:nvSpPr>
                <p:cNvPr id="14370" name="Line 37"/>
                <p:cNvSpPr/>
                <p:nvPr/>
              </p:nvSpPr>
              <p:spPr>
                <a:xfrm>
                  <a:off x="1056" y="3264"/>
                  <a:ext cx="48" cy="144"/>
                </a:xfrm>
                <a:prstGeom prst="line">
                  <a:avLst/>
                </a:prstGeom>
                <a:ln w="28575" cap="flat" cmpd="sng">
                  <a:solidFill>
                    <a:schemeClr val="tx1"/>
                  </a:solidFill>
                  <a:prstDash val="solid"/>
                  <a:round/>
                  <a:headEnd type="none" w="med" len="med"/>
                  <a:tailEnd type="none" w="med" len="med"/>
                </a:ln>
              </p:spPr>
            </p:sp>
            <p:sp>
              <p:nvSpPr>
                <p:cNvPr id="14371" name="Line 38"/>
                <p:cNvSpPr/>
                <p:nvPr/>
              </p:nvSpPr>
              <p:spPr>
                <a:xfrm>
                  <a:off x="1104" y="3408"/>
                  <a:ext cx="48" cy="192"/>
                </a:xfrm>
                <a:prstGeom prst="line">
                  <a:avLst/>
                </a:prstGeom>
                <a:ln w="28575" cap="flat" cmpd="sng">
                  <a:solidFill>
                    <a:schemeClr val="tx1"/>
                  </a:solidFill>
                  <a:prstDash val="solid"/>
                  <a:round/>
                  <a:headEnd type="none" w="med" len="med"/>
                  <a:tailEnd type="none" w="med" len="med"/>
                </a:ln>
              </p:spPr>
            </p:sp>
          </p:grpSp>
        </p:grpSp>
      </p:grpSp>
      <p:sp>
        <p:nvSpPr>
          <p:cNvPr id="14372" name="Rectangle 45"/>
          <p:cNvSpPr/>
          <p:nvPr/>
        </p:nvSpPr>
        <p:spPr>
          <a:xfrm>
            <a:off x="1774825" y="2139950"/>
            <a:ext cx="5003800" cy="2538095"/>
          </a:xfrm>
          <a:prstGeom prst="rect">
            <a:avLst/>
          </a:prstGeom>
          <a:noFill/>
          <a:ln w="9525">
            <a:noFill/>
          </a:ln>
        </p:spPr>
        <p:txBody>
          <a:bodyPr anchor="t" anchorCtr="0">
            <a:spAutoFit/>
          </a:bodyPr>
          <a:lstStyle/>
          <a:p>
            <a:pPr eaLnBrk="0" hangingPunct="0">
              <a:spcBef>
                <a:spcPts val="1800"/>
              </a:spcBef>
            </a:pPr>
            <a:r>
              <a:rPr lang="zh-CN" altLang="en-US" dirty="0">
                <a:latin typeface="黑体" panose="02010609060101010101" charset="-122"/>
                <a:ea typeface="黑体" panose="02010609060101010101" charset="-122"/>
              </a:rPr>
              <a:t>    喉位于气管的上端，实际上是气管末端一圈软骨构成的一个框架：前方稍高处的软骨称为甲状软骨，前后方环成一圈的称为喉部环形软骨，喉中两片肌肉称为</a:t>
            </a:r>
            <a:r>
              <a:rPr lang="zh-CN" altLang="en-US" dirty="0">
                <a:solidFill>
                  <a:schemeClr val="accent2"/>
                </a:solidFill>
                <a:latin typeface="黑体" panose="02010609060101010101" charset="-122"/>
                <a:ea typeface="黑体" panose="02010609060101010101" charset="-122"/>
              </a:rPr>
              <a:t>声带</a:t>
            </a:r>
            <a:r>
              <a:rPr lang="zh-CN" altLang="en-US" dirty="0">
                <a:latin typeface="黑体" panose="02010609060101010101" charset="-122"/>
                <a:ea typeface="黑体" panose="02010609060101010101" charset="-122"/>
              </a:rPr>
              <a:t>，声带之间的空隙为</a:t>
            </a:r>
            <a:r>
              <a:rPr lang="zh-CN" altLang="en-US" dirty="0">
                <a:solidFill>
                  <a:schemeClr val="accent2"/>
                </a:solidFill>
                <a:latin typeface="黑体" panose="02010609060101010101" charset="-122"/>
                <a:ea typeface="黑体" panose="02010609060101010101" charset="-122"/>
              </a:rPr>
              <a:t>声门</a:t>
            </a:r>
            <a:r>
              <a:rPr lang="zh-CN" altLang="en-US" dirty="0">
                <a:latin typeface="黑体" panose="02010609060101010101" charset="-122"/>
                <a:ea typeface="黑体" panose="02010609060101010101" charset="-122"/>
              </a:rPr>
              <a:t>。</a:t>
            </a:r>
          </a:p>
          <a:p>
            <a:pPr eaLnBrk="0" hangingPunct="0">
              <a:spcBef>
                <a:spcPts val="1800"/>
              </a:spcBef>
            </a:pPr>
            <a:r>
              <a:rPr lang="zh-CN" altLang="en-US" dirty="0">
                <a:latin typeface="黑体" panose="02010609060101010101" charset="-122"/>
                <a:ea typeface="黑体" panose="02010609060101010101" charset="-122"/>
              </a:rPr>
              <a:t>    当声带张开时，声门打开，空气可自由呼出，正常呼吸就处于这种情况；当声带闭合，声门关闭。</a:t>
            </a:r>
          </a:p>
        </p:txBody>
      </p:sp>
      <p:sp>
        <p:nvSpPr>
          <p:cNvPr id="14373" name="Rectangle 47"/>
          <p:cNvSpPr/>
          <p:nvPr/>
        </p:nvSpPr>
        <p:spPr>
          <a:xfrm>
            <a:off x="2063750" y="1563688"/>
            <a:ext cx="2592388" cy="36830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声门和声带</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p:cNvSpPr>
            <a:spLocks noGrp="1"/>
          </p:cNvSpPr>
          <p:nvPr>
            <p:ph idx="1"/>
          </p:nvPr>
        </p:nvSpPr>
        <p:spPr/>
        <p:txBody>
          <a:bodyPr vert="horz" wrap="square" lIns="91440" tIns="45720" rIns="91440" bIns="45720" anchor="t" anchorCtr="0"/>
          <a:lstStyle/>
          <a:p>
            <a:r>
              <a:rPr lang="en-US" altLang="zh-CN" b="1" dirty="0">
                <a:latin typeface="楷体_GB2312" pitchFamily="49" charset="-122"/>
                <a:ea typeface="楷体_GB2312" pitchFamily="49" charset="-122"/>
              </a:rPr>
              <a:t>60</a:t>
            </a:r>
            <a:r>
              <a:rPr lang="zh-CN" altLang="en-US" b="1" dirty="0">
                <a:latin typeface="楷体_GB2312" pitchFamily="49" charset="-122"/>
                <a:ea typeface="楷体_GB2312" pitchFamily="49" charset="-122"/>
              </a:rPr>
              <a:t>年代前：</a:t>
            </a:r>
          </a:p>
          <a:p>
            <a:pPr lvl="1" indent="-347345">
              <a:buFont typeface="Wingdings" panose="05000000000000000000" pitchFamily="2" charset="2"/>
              <a:buChar char="p"/>
            </a:pPr>
            <a:r>
              <a:rPr lang="en-US" altLang="zh-CN" dirty="0">
                <a:ea typeface="华文新魏" panose="02010800040101010101" pitchFamily="2" charset="-122"/>
              </a:rPr>
              <a:t>1876</a:t>
            </a:r>
            <a:r>
              <a:rPr lang="zh-CN" altLang="en-US" dirty="0">
                <a:ea typeface="华文新魏" panose="02010800040101010101" pitchFamily="2" charset="-122"/>
              </a:rPr>
              <a:t>年</a:t>
            </a:r>
            <a:r>
              <a:rPr lang="en-US" altLang="zh-CN" dirty="0">
                <a:ea typeface="华文新魏" panose="02010800040101010101" pitchFamily="2" charset="-122"/>
              </a:rPr>
              <a:t>Bell</a:t>
            </a:r>
            <a:r>
              <a:rPr lang="zh-CN" altLang="en-US" dirty="0">
                <a:ea typeface="华文新魏" panose="02010800040101010101" pitchFamily="2" charset="-122"/>
              </a:rPr>
              <a:t>发明电话。</a:t>
            </a:r>
            <a:endParaRPr lang="en-US" altLang="zh-CN" dirty="0">
              <a:ea typeface="华文新魏" panose="02010800040101010101" pitchFamily="2" charset="-122"/>
            </a:endParaRPr>
          </a:p>
          <a:p>
            <a:pPr lvl="1" indent="-347345">
              <a:buFont typeface="Wingdings" panose="05000000000000000000" pitchFamily="2" charset="2"/>
              <a:buChar char="p"/>
            </a:pPr>
            <a:r>
              <a:rPr lang="en-US" altLang="zh-CN" dirty="0">
                <a:ea typeface="华文新魏" panose="02010800040101010101" pitchFamily="2" charset="-122"/>
              </a:rPr>
              <a:t>1939</a:t>
            </a:r>
            <a:r>
              <a:rPr lang="zh-CN" altLang="en-US" dirty="0">
                <a:ea typeface="华文新魏" panose="02010800040101010101" pitchFamily="2" charset="-122"/>
              </a:rPr>
              <a:t>年</a:t>
            </a:r>
            <a:r>
              <a:rPr lang="en-US" altLang="zh-CN" dirty="0">
                <a:ea typeface="华文新魏" panose="02010800040101010101" pitchFamily="2" charset="-122"/>
              </a:rPr>
              <a:t>H.Dudley</a:t>
            </a:r>
            <a:r>
              <a:rPr lang="zh-CN" altLang="en-US" dirty="0">
                <a:ea typeface="华文新魏" panose="02010800040101010101" pitchFamily="2" charset="-122"/>
              </a:rPr>
              <a:t>研制成功第一个声码器。</a:t>
            </a:r>
            <a:endParaRPr lang="en-US" altLang="zh-CN" dirty="0">
              <a:ea typeface="华文新魏" panose="02010800040101010101" pitchFamily="2" charset="-122"/>
            </a:endParaRPr>
          </a:p>
          <a:p>
            <a:pPr lvl="1" indent="-347345">
              <a:buFont typeface="Wingdings" panose="05000000000000000000" pitchFamily="2" charset="2"/>
              <a:buChar char="p"/>
            </a:pPr>
            <a:r>
              <a:rPr lang="en-US" altLang="zh-CN" dirty="0">
                <a:ea typeface="华文新魏" panose="02010800040101010101" pitchFamily="2" charset="-122"/>
              </a:rPr>
              <a:t>1942</a:t>
            </a:r>
            <a:r>
              <a:rPr lang="zh-CN" altLang="en-US" dirty="0">
                <a:ea typeface="华文新魏" panose="02010800040101010101" pitchFamily="2" charset="-122"/>
              </a:rPr>
              <a:t>年</a:t>
            </a:r>
            <a:r>
              <a:rPr lang="en-US" altLang="zh-CN" dirty="0">
                <a:ea typeface="华文新魏" panose="02010800040101010101" pitchFamily="2" charset="-122"/>
              </a:rPr>
              <a:t>Bell</a:t>
            </a:r>
            <a:r>
              <a:rPr lang="zh-CN" altLang="en-US" dirty="0">
                <a:ea typeface="华文新魏" panose="02010800040101010101" pitchFamily="2" charset="-122"/>
              </a:rPr>
              <a:t>实验室发明了语谱仪。</a:t>
            </a:r>
            <a:endParaRPr lang="en-US" altLang="zh-CN" dirty="0">
              <a:ea typeface="华文新魏" panose="02010800040101010101" pitchFamily="2" charset="-122"/>
            </a:endParaRPr>
          </a:p>
          <a:p>
            <a:pPr lvl="1" indent="-347345">
              <a:buFont typeface="Wingdings" panose="05000000000000000000" pitchFamily="2" charset="2"/>
              <a:buChar char="p"/>
            </a:pPr>
            <a:r>
              <a:rPr lang="en-US" altLang="zh-CN" dirty="0">
                <a:ea typeface="华文新魏" panose="02010800040101010101" pitchFamily="2" charset="-122"/>
              </a:rPr>
              <a:t>1948</a:t>
            </a:r>
            <a:r>
              <a:rPr lang="zh-CN" altLang="en-US" dirty="0">
                <a:ea typeface="华文新魏" panose="02010800040101010101" pitchFamily="2" charset="-122"/>
              </a:rPr>
              <a:t>年美国</a:t>
            </a:r>
            <a:r>
              <a:rPr lang="en-US" altLang="zh-CN" dirty="0">
                <a:ea typeface="华文新魏" panose="02010800040101010101" pitchFamily="2" charset="-122"/>
              </a:rPr>
              <a:t>Haskin</a:t>
            </a:r>
            <a:r>
              <a:rPr lang="zh-CN" altLang="en-US" dirty="0">
                <a:ea typeface="华文新魏" panose="02010800040101010101" pitchFamily="2" charset="-122"/>
              </a:rPr>
              <a:t>实验室研制成功“语图回放机”。</a:t>
            </a:r>
            <a:endParaRPr lang="en-US" altLang="zh-CN" dirty="0">
              <a:ea typeface="华文新魏" panose="02010800040101010101" pitchFamily="2" charset="-122"/>
            </a:endParaRPr>
          </a:p>
          <a:p>
            <a:pPr lvl="1" indent="-347345">
              <a:buFont typeface="Wingdings" panose="05000000000000000000" pitchFamily="2" charset="2"/>
              <a:buChar char="p"/>
            </a:pPr>
            <a:r>
              <a:rPr lang="en-US" altLang="zh-CN" dirty="0">
                <a:ea typeface="华文新魏" panose="02010800040101010101" pitchFamily="2" charset="-122"/>
              </a:rPr>
              <a:t>1952</a:t>
            </a:r>
            <a:r>
              <a:rPr lang="zh-CN" altLang="en-US" dirty="0">
                <a:ea typeface="华文新魏" panose="02010800040101010101" pitchFamily="2" charset="-122"/>
              </a:rPr>
              <a:t>年</a:t>
            </a:r>
            <a:r>
              <a:rPr lang="en-US" altLang="zh-CN" dirty="0">
                <a:ea typeface="华文新魏" panose="02010800040101010101" pitchFamily="2" charset="-122"/>
              </a:rPr>
              <a:t>Bell</a:t>
            </a:r>
            <a:r>
              <a:rPr lang="zh-CN" altLang="en-US" dirty="0">
                <a:ea typeface="华文新魏" panose="02010800040101010101" pitchFamily="2" charset="-122"/>
              </a:rPr>
              <a:t>实验室研制成能识别十个英语数字的识别器。</a:t>
            </a:r>
            <a:endParaRPr lang="en-US" altLang="zh-CN" dirty="0">
              <a:ea typeface="宋体" panose="02010600030101010101" pitchFamily="2" charset="-122"/>
            </a:endParaRPr>
          </a:p>
          <a:p>
            <a:endParaRPr lang="zh-CN" altLang="en-US" dirty="0">
              <a:ea typeface="宋体" panose="02010600030101010101" pitchFamily="2" charset="-122"/>
            </a:endParaRPr>
          </a:p>
        </p:txBody>
      </p:sp>
      <p:sp>
        <p:nvSpPr>
          <p:cNvPr id="125953" name="标题 1"/>
          <p:cNvSpPr>
            <a:spLocks noGrp="1"/>
          </p:cNvSpPr>
          <p:nvPr>
            <p:ph type="title"/>
          </p:nvPr>
        </p:nvSpPr>
        <p:spPr/>
        <p:txBody>
          <a:bodyPr vert="horz" wrap="square" lIns="91440" tIns="45720" rIns="91440" bIns="45720" anchor="b" anchorCtr="0"/>
          <a:lstStyle/>
          <a:p>
            <a:pPr algn="ctr"/>
            <a:r>
              <a:rPr lang="zh-CN" altLang="en-US" sz="4000" dirty="0">
                <a:latin typeface="华文新魏" panose="02010800040101010101" pitchFamily="2" charset="-122"/>
                <a:ea typeface="华文新魏" panose="02010800040101010101" pitchFamily="2" charset="-122"/>
              </a:rPr>
              <a:t>语音信号处理的进展</a:t>
            </a:r>
            <a:endParaRPr lang="zh-CN" altLang="en-US" dirty="0">
              <a:ea typeface="宋体" panose="02010600030101010101" pitchFamily="2"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内容占位符 1"/>
          <p:cNvSpPr>
            <a:spLocks noGrp="1"/>
          </p:cNvSpPr>
          <p:nvPr>
            <p:ph idx="1"/>
          </p:nvPr>
        </p:nvSpPr>
        <p:spPr/>
        <p:txBody>
          <a:bodyPr vert="horz" wrap="square" lIns="91440" tIns="45720" rIns="91440" bIns="45720" anchor="t" anchorCtr="0"/>
          <a:lstStyle/>
          <a:p>
            <a:r>
              <a:rPr lang="en-US" altLang="zh-CN" b="1" dirty="0">
                <a:latin typeface="楷体_GB2312" pitchFamily="49" charset="-122"/>
                <a:ea typeface="楷体_GB2312" pitchFamily="49" charset="-122"/>
              </a:rPr>
              <a:t>60</a:t>
            </a:r>
            <a:r>
              <a:rPr lang="zh-CN" altLang="en-US" b="1" dirty="0">
                <a:latin typeface="楷体_GB2312" pitchFamily="49" charset="-122"/>
                <a:ea typeface="楷体_GB2312" pitchFamily="49" charset="-122"/>
              </a:rPr>
              <a:t>年代：</a:t>
            </a:r>
          </a:p>
          <a:p>
            <a:pPr lvl="1" indent="-347345">
              <a:spcBef>
                <a:spcPts val="1800"/>
              </a:spcBef>
              <a:buFont typeface="Wingdings" panose="05000000000000000000" pitchFamily="2" charset="2"/>
              <a:buChar char="p"/>
            </a:pPr>
            <a:r>
              <a:rPr lang="en-US" altLang="zh-CN" dirty="0">
                <a:ea typeface="华文新魏" panose="02010800040101010101" pitchFamily="2" charset="-122"/>
              </a:rPr>
              <a:t>1956</a:t>
            </a:r>
            <a:r>
              <a:rPr lang="zh-CN" altLang="en-US" dirty="0">
                <a:ea typeface="华文新魏" panose="02010800040101010101" pitchFamily="2" charset="-122"/>
              </a:rPr>
              <a:t>年声控打字机。</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60</a:t>
            </a:r>
            <a:r>
              <a:rPr lang="zh-CN" altLang="en-US" dirty="0">
                <a:ea typeface="华文新魏" panose="02010800040101010101" pitchFamily="2" charset="-122"/>
              </a:rPr>
              <a:t>年代开始，随着计算机技术的发展，语音信号处理技术获得长足的进步，计算机模拟实验取代了硬件研制的传统做法。各种突破性的思想不断涌现。</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1960</a:t>
            </a:r>
            <a:r>
              <a:rPr lang="zh-CN" altLang="en-US" dirty="0">
                <a:ea typeface="华文新魏" panose="02010800040101010101" pitchFamily="2" charset="-122"/>
              </a:rPr>
              <a:t>年</a:t>
            </a:r>
            <a:r>
              <a:rPr lang="en-US" altLang="zh-CN" dirty="0">
                <a:ea typeface="华文新魏" panose="02010800040101010101" pitchFamily="2" charset="-122"/>
              </a:rPr>
              <a:t>Denes</a:t>
            </a:r>
            <a:r>
              <a:rPr lang="zh-CN" altLang="en-US" dirty="0">
                <a:ea typeface="华文新魏" panose="02010800040101010101" pitchFamily="2" charset="-122"/>
              </a:rPr>
              <a:t>等人用计算机实现自动语音识别，引入了时间归正算法改进匹配性能。</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zh-CN" altLang="en-US" dirty="0">
                <a:ea typeface="华文新魏" panose="02010800040101010101" pitchFamily="2" charset="-122"/>
              </a:rPr>
              <a:t> </a:t>
            </a:r>
            <a:r>
              <a:rPr lang="en-US" altLang="zh-CN" dirty="0">
                <a:ea typeface="华文新魏" panose="02010800040101010101" pitchFamily="2" charset="-122"/>
              </a:rPr>
              <a:t>60</a:t>
            </a:r>
            <a:r>
              <a:rPr lang="zh-CN" altLang="en-US" dirty="0">
                <a:latin typeface="宋体" panose="02010600030101010101" pitchFamily="2" charset="-122"/>
                <a:ea typeface="华文新魏" panose="02010800040101010101" pitchFamily="2" charset="-122"/>
              </a:rPr>
              <a:t>年代中期，</a:t>
            </a:r>
            <a:r>
              <a:rPr lang="en-US" altLang="zh-CN" dirty="0">
                <a:ea typeface="华文新魏" panose="02010800040101010101" pitchFamily="2" charset="-122"/>
              </a:rPr>
              <a:t>Martin</a:t>
            </a:r>
            <a:r>
              <a:rPr lang="zh-CN" altLang="en-US" dirty="0">
                <a:latin typeface="宋体" panose="02010600030101010101" pitchFamily="2" charset="-122"/>
                <a:ea typeface="华文新魏" panose="02010800040101010101" pitchFamily="2" charset="-122"/>
              </a:rPr>
              <a:t>等人为邮局研制了邮政编码阅读机</a:t>
            </a:r>
            <a:r>
              <a:rPr lang="zh-CN" altLang="en-US" dirty="0">
                <a:ea typeface="华文新魏" panose="02010800040101010101" pitchFamily="2" charset="-122"/>
              </a:rPr>
              <a:t>。</a:t>
            </a:r>
            <a:endParaRPr lang="zh-CN" altLang="en-US" dirty="0">
              <a:ea typeface="宋体" panose="02010600030101010101" pitchFamily="2" charset="-122"/>
            </a:endParaRPr>
          </a:p>
        </p:txBody>
      </p:sp>
      <p:sp>
        <p:nvSpPr>
          <p:cNvPr id="126978" name="标题 2"/>
          <p:cNvSpPr>
            <a:spLocks noGrp="1"/>
          </p:cNvSpPr>
          <p:nvPr>
            <p:ph type="title"/>
          </p:nvPr>
        </p:nvSpPr>
        <p:spPr/>
        <p:txBody>
          <a:bodyPr vert="horz" wrap="square" lIns="91440" tIns="45720" rIns="91440" bIns="45720" anchor="b" anchorCtr="0"/>
          <a:lstStyle/>
          <a:p>
            <a:pPr algn="ctr"/>
            <a:r>
              <a:rPr lang="zh-CN" altLang="en-US" sz="3600" dirty="0">
                <a:latin typeface="华文新魏" panose="02010800040101010101" pitchFamily="2" charset="-122"/>
                <a:ea typeface="华文新魏" panose="02010800040101010101" pitchFamily="2" charset="-122"/>
              </a:rPr>
              <a:t>语音信号处理的进展</a:t>
            </a:r>
            <a:endParaRPr lang="zh-CN" altLang="en-US" dirty="0">
              <a:ea typeface="宋体" panose="02010600030101010101" pitchFamily="2"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内容占位符 1"/>
          <p:cNvSpPr>
            <a:spLocks noGrp="1"/>
          </p:cNvSpPr>
          <p:nvPr>
            <p:ph idx="1"/>
          </p:nvPr>
        </p:nvSpPr>
        <p:spPr/>
        <p:txBody>
          <a:bodyPr vert="horz" wrap="square" lIns="91440" tIns="45720" rIns="91440" bIns="45720" anchor="t" anchorCtr="0"/>
          <a:lstStyle/>
          <a:p>
            <a:r>
              <a:rPr lang="en-US" altLang="zh-CN" b="1" dirty="0">
                <a:latin typeface="楷体_GB2312" pitchFamily="49" charset="-122"/>
                <a:ea typeface="楷体_GB2312" pitchFamily="49" charset="-122"/>
              </a:rPr>
              <a:t>70</a:t>
            </a:r>
            <a:r>
              <a:rPr lang="zh-CN" altLang="en-US" b="1" dirty="0">
                <a:latin typeface="楷体_GB2312" pitchFamily="49" charset="-122"/>
                <a:ea typeface="楷体_GB2312" pitchFamily="49" charset="-122"/>
              </a:rPr>
              <a:t>年代：</a:t>
            </a:r>
          </a:p>
          <a:p>
            <a:pPr lvl="1" indent="-347345">
              <a:spcBef>
                <a:spcPts val="1800"/>
              </a:spcBef>
              <a:buFont typeface="Wingdings" panose="05000000000000000000" pitchFamily="2" charset="2"/>
              <a:buChar char="p"/>
            </a:pPr>
            <a:r>
              <a:rPr lang="en-US" altLang="zh-CN" dirty="0">
                <a:ea typeface="华文新魏" panose="02010800040101010101" pitchFamily="2" charset="-122"/>
              </a:rPr>
              <a:t>70</a:t>
            </a:r>
            <a:r>
              <a:rPr lang="zh-CN" altLang="en-US" dirty="0">
                <a:ea typeface="华文新魏" panose="02010800040101010101" pitchFamily="2" charset="-122"/>
              </a:rPr>
              <a:t>年代开始，人工智能技术开始引入到语音识别中。美国国防部</a:t>
            </a:r>
            <a:r>
              <a:rPr lang="en-US" altLang="zh-CN" dirty="0">
                <a:ea typeface="华文新魏" panose="02010800040101010101" pitchFamily="2" charset="-122"/>
              </a:rPr>
              <a:t>ARPA</a:t>
            </a:r>
            <a:r>
              <a:rPr lang="zh-CN" altLang="en-US" dirty="0">
                <a:ea typeface="华文新魏" panose="02010800040101010101" pitchFamily="2" charset="-122"/>
              </a:rPr>
              <a:t>组织了有</a:t>
            </a:r>
            <a:r>
              <a:rPr lang="en-US" altLang="zh-CN" dirty="0">
                <a:ea typeface="华文新魏" panose="02010800040101010101" pitchFamily="2" charset="-122"/>
              </a:rPr>
              <a:t>CMU</a:t>
            </a:r>
            <a:r>
              <a:rPr lang="zh-CN" altLang="en-US" dirty="0">
                <a:ea typeface="华文新魏" panose="02010800040101010101" pitchFamily="2" charset="-122"/>
              </a:rPr>
              <a:t>等五个单位参加的一项大规模语音识别和理解研究计划。</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70</a:t>
            </a:r>
            <a:r>
              <a:rPr lang="zh-CN" altLang="en-US" dirty="0">
                <a:ea typeface="华文新魏" panose="02010800040101010101" pitchFamily="2" charset="-122"/>
              </a:rPr>
              <a:t>年代中，日本学者提出的动态时间弯折算法对小词表的研究获得了成功，从而掀起了语音识别的研究热潮。</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70</a:t>
            </a:r>
            <a:r>
              <a:rPr lang="zh-CN" altLang="en-US" dirty="0">
                <a:ea typeface="华文新魏" panose="02010800040101010101" pitchFamily="2" charset="-122"/>
              </a:rPr>
              <a:t>年代末，基于矢量量化码本生成的</a:t>
            </a:r>
            <a:r>
              <a:rPr lang="en-US" altLang="zh-CN" dirty="0">
                <a:ea typeface="华文新魏" panose="02010800040101010101" pitchFamily="2" charset="-122"/>
              </a:rPr>
              <a:t>LBG</a:t>
            </a:r>
            <a:r>
              <a:rPr lang="zh-CN" altLang="en-US" dirty="0">
                <a:ea typeface="华文新魏" panose="02010800040101010101" pitchFamily="2" charset="-122"/>
              </a:rPr>
              <a:t>算法被提出，从而使矢量量化技术广泛地应用于语音识别、语音编码和说话人识别中。</a:t>
            </a:r>
            <a:endParaRPr lang="zh-CN" altLang="en-US" dirty="0">
              <a:ea typeface="宋体" panose="02010600030101010101" pitchFamily="2" charset="-122"/>
            </a:endParaRPr>
          </a:p>
        </p:txBody>
      </p:sp>
      <p:sp>
        <p:nvSpPr>
          <p:cNvPr id="128002" name="标题 2"/>
          <p:cNvSpPr>
            <a:spLocks noGrp="1"/>
          </p:cNvSpPr>
          <p:nvPr>
            <p:ph type="title"/>
          </p:nvPr>
        </p:nvSpPr>
        <p:spPr/>
        <p:txBody>
          <a:bodyPr vert="horz" wrap="square" lIns="91440" tIns="45720" rIns="91440" bIns="45720" anchor="b" anchorCtr="0"/>
          <a:lstStyle/>
          <a:p>
            <a:pPr algn="ctr"/>
            <a:r>
              <a:rPr lang="zh-CN" altLang="en-US" sz="3600" dirty="0">
                <a:latin typeface="华文新魏" panose="02010800040101010101" pitchFamily="2" charset="-122"/>
                <a:ea typeface="华文新魏" panose="02010800040101010101" pitchFamily="2" charset="-122"/>
              </a:rPr>
              <a:t>语音信号处理的进展</a:t>
            </a:r>
            <a:endParaRPr lang="zh-CN" altLang="en-US" dirty="0">
              <a:ea typeface="宋体" panose="02010600030101010101" pitchFamily="2"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内容占位符 1"/>
          <p:cNvSpPr>
            <a:spLocks noGrp="1"/>
          </p:cNvSpPr>
          <p:nvPr>
            <p:ph idx="1"/>
          </p:nvPr>
        </p:nvSpPr>
        <p:spPr>
          <a:xfrm>
            <a:off x="1809750" y="1719263"/>
            <a:ext cx="8686800" cy="4411662"/>
          </a:xfrm>
        </p:spPr>
        <p:txBody>
          <a:bodyPr vert="horz" wrap="square" lIns="91440" tIns="45720" rIns="91440" bIns="45720" anchor="t" anchorCtr="0"/>
          <a:lstStyle/>
          <a:p>
            <a:r>
              <a:rPr lang="en-US" altLang="zh-CN" b="1" dirty="0">
                <a:latin typeface="楷体_GB2312" pitchFamily="49" charset="-122"/>
                <a:ea typeface="楷体_GB2312" pitchFamily="49" charset="-122"/>
              </a:rPr>
              <a:t>70</a:t>
            </a:r>
            <a:r>
              <a:rPr lang="zh-CN" altLang="en-US" b="1" dirty="0">
                <a:latin typeface="楷体_GB2312" pitchFamily="49" charset="-122"/>
                <a:ea typeface="楷体_GB2312" pitchFamily="49" charset="-122"/>
              </a:rPr>
              <a:t>年代以后：</a:t>
            </a:r>
          </a:p>
          <a:p>
            <a:pPr lvl="1" indent="-347345">
              <a:spcBef>
                <a:spcPts val="1800"/>
              </a:spcBef>
              <a:buFont typeface="Wingdings" panose="05000000000000000000" pitchFamily="2" charset="2"/>
              <a:buChar char="p"/>
            </a:pPr>
            <a:r>
              <a:rPr lang="zh-CN" altLang="en-US" dirty="0">
                <a:ea typeface="华文新魏" panose="02010800040101010101" pitchFamily="2" charset="-122"/>
              </a:rPr>
              <a:t>从</a:t>
            </a:r>
            <a:r>
              <a:rPr lang="en-US" altLang="zh-CN" dirty="0">
                <a:ea typeface="华文新魏" panose="02010800040101010101" pitchFamily="2" charset="-122"/>
              </a:rPr>
              <a:t>70</a:t>
            </a:r>
            <a:r>
              <a:rPr lang="zh-CN" altLang="en-US" dirty="0">
                <a:ea typeface="华文新魏" panose="02010800040101010101" pitchFamily="2" charset="-122"/>
              </a:rPr>
              <a:t>年代末</a:t>
            </a:r>
            <a:r>
              <a:rPr lang="en-US" altLang="zh-CN" dirty="0">
                <a:ea typeface="华文新魏" panose="02010800040101010101" pitchFamily="2" charset="-122"/>
              </a:rPr>
              <a:t>80</a:t>
            </a:r>
            <a:r>
              <a:rPr lang="zh-CN" altLang="en-US" dirty="0">
                <a:ea typeface="华文新魏" panose="02010800040101010101" pitchFamily="2" charset="-122"/>
              </a:rPr>
              <a:t>年代初开始，</a:t>
            </a:r>
            <a:r>
              <a:rPr lang="en-US" altLang="zh-CN" dirty="0">
                <a:ea typeface="华文新魏" panose="02010800040101010101" pitchFamily="2" charset="-122"/>
              </a:rPr>
              <a:t>HMM </a:t>
            </a:r>
            <a:r>
              <a:rPr lang="zh-CN" altLang="en-US" dirty="0">
                <a:ea typeface="华文新魏" panose="02010800040101010101" pitchFamily="2" charset="-122"/>
              </a:rPr>
              <a:t>技术被应用到语音识别中。</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zh-CN" altLang="en-US" dirty="0">
                <a:ea typeface="华文新魏" panose="02010800040101010101" pitchFamily="2" charset="-122"/>
              </a:rPr>
              <a:t> </a:t>
            </a:r>
            <a:r>
              <a:rPr lang="en-US" altLang="zh-CN" dirty="0">
                <a:ea typeface="华文新魏" panose="02010800040101010101" pitchFamily="2" charset="-122"/>
              </a:rPr>
              <a:t>1985</a:t>
            </a:r>
            <a:r>
              <a:rPr lang="zh-CN" altLang="en-US" dirty="0">
                <a:ea typeface="华文新魏" panose="02010800040101010101" pitchFamily="2" charset="-122"/>
              </a:rPr>
              <a:t>年</a:t>
            </a:r>
            <a:r>
              <a:rPr lang="en-US" altLang="zh-CN" dirty="0">
                <a:ea typeface="华文新魏" panose="02010800040101010101" pitchFamily="2" charset="-122"/>
              </a:rPr>
              <a:t>IBM</a:t>
            </a:r>
            <a:r>
              <a:rPr lang="zh-CN" altLang="en-US" dirty="0">
                <a:ea typeface="华文新魏" panose="02010800040101010101" pitchFamily="2" charset="-122"/>
              </a:rPr>
              <a:t>公司研制了</a:t>
            </a:r>
            <a:r>
              <a:rPr lang="en-US" altLang="zh-CN" dirty="0">
                <a:ea typeface="华文新魏" panose="02010800040101010101" pitchFamily="2" charset="-122"/>
              </a:rPr>
              <a:t>5000</a:t>
            </a:r>
            <a:r>
              <a:rPr lang="zh-CN" altLang="en-US" dirty="0">
                <a:ea typeface="华文新魏" panose="02010800040101010101" pitchFamily="2" charset="-122"/>
              </a:rPr>
              <a:t>词英语听写机</a:t>
            </a:r>
            <a:r>
              <a:rPr lang="en-US" altLang="zh-CN" dirty="0">
                <a:ea typeface="华文新魏" panose="02010800040101010101" pitchFamily="2" charset="-122"/>
              </a:rPr>
              <a:t>Tangora</a:t>
            </a:r>
            <a:r>
              <a:rPr lang="zh-CN" altLang="en-US" dirty="0">
                <a:ea typeface="华文新魏" panose="02010800040101010101" pitchFamily="2" charset="-122"/>
              </a:rPr>
              <a:t>。</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90</a:t>
            </a:r>
            <a:r>
              <a:rPr lang="zh-CN" altLang="en-US" dirty="0">
                <a:ea typeface="华文新魏" panose="02010800040101010101" pitchFamily="2" charset="-122"/>
              </a:rPr>
              <a:t>年代初，</a:t>
            </a:r>
            <a:r>
              <a:rPr lang="en-US" altLang="zh-CN" dirty="0">
                <a:ea typeface="华文新魏" panose="02010800040101010101" pitchFamily="2" charset="-122"/>
              </a:rPr>
              <a:t>CMU</a:t>
            </a:r>
            <a:r>
              <a:rPr lang="zh-CN" altLang="en-US" dirty="0">
                <a:ea typeface="华文新魏" panose="02010800040101010101" pitchFamily="2" charset="-122"/>
              </a:rPr>
              <a:t>的</a:t>
            </a:r>
            <a:r>
              <a:rPr lang="en-US" altLang="zh-CN" dirty="0">
                <a:ea typeface="华文新魏" panose="02010800040101010101" pitchFamily="2" charset="-122"/>
              </a:rPr>
              <a:t>Lee Kaifu</a:t>
            </a:r>
            <a:r>
              <a:rPr lang="zh-CN" altLang="en-US" dirty="0">
                <a:ea typeface="华文新魏" panose="02010800040101010101" pitchFamily="2" charset="-122"/>
              </a:rPr>
              <a:t>完成的</a:t>
            </a:r>
            <a:r>
              <a:rPr lang="en-US" altLang="zh-CN" dirty="0">
                <a:ea typeface="华文新魏" panose="02010800040101010101" pitchFamily="2" charset="-122"/>
              </a:rPr>
              <a:t>SPHINX </a:t>
            </a:r>
            <a:r>
              <a:rPr lang="zh-CN" altLang="en-US" dirty="0">
                <a:ea typeface="华文新魏" panose="02010800040101010101" pitchFamily="2" charset="-122"/>
              </a:rPr>
              <a:t>。</a:t>
            </a:r>
            <a:endParaRPr lang="en-US" altLang="zh-CN" dirty="0">
              <a:ea typeface="华文新魏" panose="02010800040101010101" pitchFamily="2" charset="-122"/>
            </a:endParaRPr>
          </a:p>
          <a:p>
            <a:pPr lvl="1" indent="-347345">
              <a:spcBef>
                <a:spcPts val="1800"/>
              </a:spcBef>
              <a:buFont typeface="Wingdings" panose="05000000000000000000" pitchFamily="2" charset="2"/>
              <a:buChar char="p"/>
            </a:pPr>
            <a:r>
              <a:rPr lang="en-US" altLang="zh-CN" dirty="0">
                <a:ea typeface="华文新魏" panose="02010800040101010101" pitchFamily="2" charset="-122"/>
              </a:rPr>
              <a:t>1997</a:t>
            </a:r>
            <a:r>
              <a:rPr lang="zh-CN" altLang="en-US" dirty="0">
                <a:ea typeface="华文新魏" panose="02010800040101010101" pitchFamily="2" charset="-122"/>
              </a:rPr>
              <a:t>年</a:t>
            </a:r>
            <a:r>
              <a:rPr lang="en-US" altLang="zh-CN" dirty="0">
                <a:ea typeface="华文新魏" panose="02010800040101010101" pitchFamily="2" charset="-122"/>
              </a:rPr>
              <a:t>IBM</a:t>
            </a:r>
            <a:r>
              <a:rPr lang="zh-CN" altLang="en-US" dirty="0">
                <a:ea typeface="华文新魏" panose="02010800040101010101" pitchFamily="2" charset="-122"/>
              </a:rPr>
              <a:t>推出的汉语听写机产品</a:t>
            </a:r>
            <a:r>
              <a:rPr lang="en-US" altLang="zh-CN" dirty="0">
                <a:ea typeface="华文新魏" panose="02010800040101010101" pitchFamily="2" charset="-122"/>
              </a:rPr>
              <a:t>Viavoice</a:t>
            </a:r>
          </a:p>
          <a:p>
            <a:pPr lvl="1" indent="-347345">
              <a:spcBef>
                <a:spcPts val="1800"/>
              </a:spcBef>
              <a:buFont typeface="Wingdings" panose="05000000000000000000" pitchFamily="2" charset="2"/>
              <a:buChar char="p"/>
            </a:pPr>
            <a:r>
              <a:rPr lang="en-US" altLang="zh-CN" dirty="0">
                <a:ea typeface="华文新魏" panose="02010800040101010101" pitchFamily="2" charset="-122"/>
              </a:rPr>
              <a:t>1999</a:t>
            </a:r>
            <a:r>
              <a:rPr lang="zh-CN" altLang="en-US" dirty="0">
                <a:ea typeface="华文新魏" panose="02010800040101010101" pitchFamily="2" charset="-122"/>
              </a:rPr>
              <a:t>年</a:t>
            </a:r>
            <a:r>
              <a:rPr lang="en-US" altLang="zh-CN" dirty="0">
                <a:ea typeface="华文新魏" panose="02010800040101010101" pitchFamily="2" charset="-122"/>
              </a:rPr>
              <a:t>Intel</a:t>
            </a:r>
            <a:r>
              <a:rPr lang="zh-CN" altLang="en-US" dirty="0">
                <a:ea typeface="华文新魏" panose="02010800040101010101" pitchFamily="2" charset="-122"/>
              </a:rPr>
              <a:t>推出语音识别软件开发包</a:t>
            </a:r>
            <a:r>
              <a:rPr lang="en-US" altLang="zh-CN" dirty="0">
                <a:ea typeface="华文新魏" panose="02010800040101010101" pitchFamily="2" charset="-122"/>
              </a:rPr>
              <a:t>Spark3.0</a:t>
            </a:r>
          </a:p>
          <a:p>
            <a:pPr lvl="1" indent="-347345">
              <a:spcBef>
                <a:spcPts val="1800"/>
              </a:spcBef>
              <a:buFont typeface="Wingdings" panose="05000000000000000000" pitchFamily="2" charset="2"/>
              <a:buChar char="p"/>
            </a:pPr>
            <a:r>
              <a:rPr lang="en-US" altLang="zh-CN" dirty="0">
                <a:ea typeface="华文新魏" panose="02010800040101010101" pitchFamily="2" charset="-122"/>
              </a:rPr>
              <a:t>Microsoft Voice</a:t>
            </a:r>
            <a:r>
              <a:rPr lang="zh-CN" altLang="en-US" dirty="0">
                <a:ea typeface="华文新魏" panose="02010800040101010101" pitchFamily="2" charset="-122"/>
              </a:rPr>
              <a:t>及基于</a:t>
            </a:r>
            <a:r>
              <a:rPr lang="en-US" altLang="zh-CN" dirty="0">
                <a:ea typeface="华文新魏" panose="02010800040101010101" pitchFamily="2" charset="-122"/>
              </a:rPr>
              <a:t>.net</a:t>
            </a:r>
            <a:r>
              <a:rPr lang="zh-CN" altLang="en-US" dirty="0">
                <a:ea typeface="华文新魏" panose="02010800040101010101" pitchFamily="2" charset="-122"/>
              </a:rPr>
              <a:t>的语音识别引擎</a:t>
            </a:r>
            <a:endParaRPr lang="zh-CN" altLang="en-US" dirty="0">
              <a:ea typeface="宋体" panose="02010600030101010101" pitchFamily="2" charset="-122"/>
            </a:endParaRPr>
          </a:p>
        </p:txBody>
      </p:sp>
      <p:sp>
        <p:nvSpPr>
          <p:cNvPr id="129026" name="标题 2"/>
          <p:cNvSpPr>
            <a:spLocks noGrp="1"/>
          </p:cNvSpPr>
          <p:nvPr>
            <p:ph type="title"/>
          </p:nvPr>
        </p:nvSpPr>
        <p:spPr/>
        <p:txBody>
          <a:bodyPr vert="horz" wrap="square" lIns="91440" tIns="45720" rIns="91440" bIns="45720" anchor="b" anchorCtr="0"/>
          <a:lstStyle/>
          <a:p>
            <a:pPr algn="ctr"/>
            <a:r>
              <a:rPr lang="zh-CN" altLang="en-US" sz="3600" dirty="0">
                <a:latin typeface="华文新魏" panose="02010800040101010101" pitchFamily="2" charset="-122"/>
                <a:ea typeface="华文新魏" panose="02010800040101010101" pitchFamily="2" charset="-122"/>
              </a:rPr>
              <a:t>语音信号处理的进展</a:t>
            </a:r>
            <a:endParaRPr lang="zh-CN" altLang="en-US" dirty="0">
              <a:ea typeface="宋体" panose="02010600030101010101" pitchFamily="2"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p:cNvSpPr>
            <a:spLocks noGrp="1"/>
          </p:cNvSpPr>
          <p:nvPr>
            <p:ph idx="1"/>
          </p:nvPr>
        </p:nvSpPr>
        <p:spPr/>
        <p:txBody>
          <a:bodyPr vert="horz" wrap="square" lIns="91440" tIns="45720" rIns="91440" bIns="45720" anchor="t" anchorCtr="0"/>
          <a:lstStyle/>
          <a:p>
            <a:pPr>
              <a:buNone/>
            </a:pPr>
            <a:r>
              <a:rPr lang="en-US" altLang="zh-CN" dirty="0">
                <a:ea typeface="华文新魏" panose="02010800040101010101" pitchFamily="2" charset="-122"/>
              </a:rPr>
              <a:t>(1) </a:t>
            </a:r>
            <a:r>
              <a:rPr lang="zh-CN" altLang="en-US" dirty="0">
                <a:ea typeface="华文新魏" panose="02010800040101010101" pitchFamily="2" charset="-122"/>
              </a:rPr>
              <a:t>从语音的产生和语音的感知进行研究</a:t>
            </a:r>
          </a:p>
          <a:p>
            <a:pPr>
              <a:buNone/>
            </a:pPr>
            <a:r>
              <a:rPr lang="en-US" altLang="zh-CN" dirty="0">
                <a:ea typeface="华文新魏" panose="02010800040101010101" pitchFamily="2" charset="-122"/>
              </a:rPr>
              <a:t>(2)</a:t>
            </a:r>
            <a:r>
              <a:rPr lang="zh-CN" altLang="en-US" dirty="0">
                <a:ea typeface="华文新魏" panose="02010800040101010101" pitchFamily="2" charset="-122"/>
              </a:rPr>
              <a:t>将语音当作一种信号进行处理</a:t>
            </a:r>
          </a:p>
          <a:p>
            <a:pPr>
              <a:buNone/>
            </a:pPr>
            <a:endParaRPr lang="zh-CN" altLang="en-US" dirty="0">
              <a:ea typeface="宋体" panose="02010600030101010101" pitchFamily="2" charset="-122"/>
            </a:endParaRPr>
          </a:p>
        </p:txBody>
      </p:sp>
      <p:sp>
        <p:nvSpPr>
          <p:cNvPr id="130049" name="标题 1"/>
          <p:cNvSpPr>
            <a:spLocks noGrp="1"/>
          </p:cNvSpPr>
          <p:nvPr>
            <p:ph type="title"/>
          </p:nvPr>
        </p:nvSpPr>
        <p:spPr/>
        <p:txBody>
          <a:bodyPr vert="horz" wrap="square" lIns="91440" tIns="45720" rIns="91440" bIns="45720" anchor="b" anchorCtr="0"/>
          <a:lstStyle/>
          <a:p>
            <a:pPr algn="ctr"/>
            <a:r>
              <a:rPr lang="zh-CN" altLang="en-US" sz="4000" dirty="0">
                <a:latin typeface="华文新魏" panose="02010800040101010101" pitchFamily="2" charset="-122"/>
                <a:ea typeface="华文新魏" panose="02010800040101010101" pitchFamily="2" charset="-122"/>
              </a:rPr>
              <a:t>语音信号处理的基础理论和算法</a:t>
            </a:r>
            <a:endParaRPr lang="zh-CN" altLang="en-US" dirty="0">
              <a:ea typeface="宋体" panose="02010600030101010101" pitchFamily="2"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内容占位符 2"/>
          <p:cNvSpPr>
            <a:spLocks noGrp="1"/>
          </p:cNvSpPr>
          <p:nvPr>
            <p:ph idx="1"/>
          </p:nvPr>
        </p:nvSpPr>
        <p:spPr/>
        <p:txBody>
          <a:bodyPr vert="horz" wrap="square" lIns="91440" tIns="45720" rIns="91440" bIns="45720" anchor="t" anchorCtr="0"/>
          <a:lstStyle/>
          <a:p>
            <a:pPr marL="457200" indent="-457200">
              <a:spcBef>
                <a:spcPct val="50000"/>
              </a:spcBef>
              <a:buFontTx/>
              <a:buAutoNum type="arabicParenBoth"/>
            </a:pPr>
            <a:r>
              <a:rPr lang="zh-CN" altLang="en-US" dirty="0">
                <a:latin typeface="华文新魏" panose="02010800040101010101" pitchFamily="2" charset="-122"/>
                <a:ea typeface="华文新魏" panose="02010800040101010101" pitchFamily="2" charset="-122"/>
              </a:rPr>
              <a:t>计算机</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数字信号处理板</a:t>
            </a:r>
          </a:p>
          <a:p>
            <a:pPr marL="457200" indent="-457200">
              <a:spcBef>
                <a:spcPct val="50000"/>
              </a:spcBef>
              <a:buFontTx/>
              <a:buAutoNum type="arabicParenBoth"/>
            </a:pPr>
            <a:r>
              <a:rPr lang="zh-CN" altLang="en-US" dirty="0">
                <a:latin typeface="华文新魏" panose="02010800040101010101" pitchFamily="2" charset="-122"/>
                <a:ea typeface="华文新魏" panose="02010800040101010101" pitchFamily="2" charset="-122"/>
              </a:rPr>
              <a:t>通用或专用</a:t>
            </a:r>
            <a:r>
              <a:rPr lang="en-US" altLang="zh-CN" dirty="0">
                <a:latin typeface="华文新魏" panose="02010800040101010101" pitchFamily="2" charset="-122"/>
                <a:ea typeface="华文新魏" panose="02010800040101010101" pitchFamily="2" charset="-122"/>
              </a:rPr>
              <a:t>DSP</a:t>
            </a:r>
            <a:r>
              <a:rPr lang="zh-CN" altLang="en-US" dirty="0">
                <a:latin typeface="华文新魏" panose="02010800040101010101" pitchFamily="2" charset="-122"/>
                <a:ea typeface="华文新魏" panose="02010800040101010101" pitchFamily="2" charset="-122"/>
              </a:rPr>
              <a:t>芯片</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辅助芯片</a:t>
            </a:r>
          </a:p>
          <a:p>
            <a:pPr marL="457200" indent="-457200">
              <a:buFont typeface="Wingdings" panose="05000000000000000000" pitchFamily="2" charset="2"/>
              <a:buAutoNum type="arabicParenBoth"/>
            </a:pPr>
            <a:endParaRPr lang="zh-CN" altLang="en-US" dirty="0">
              <a:ea typeface="宋体" panose="02010600030101010101" pitchFamily="2" charset="-122"/>
            </a:endParaRPr>
          </a:p>
        </p:txBody>
      </p:sp>
      <p:sp>
        <p:nvSpPr>
          <p:cNvPr id="131073" name="标题 1"/>
          <p:cNvSpPr>
            <a:spLocks noGrp="1"/>
          </p:cNvSpPr>
          <p:nvPr>
            <p:ph type="title"/>
          </p:nvPr>
        </p:nvSpPr>
        <p:spPr/>
        <p:txBody>
          <a:bodyPr vert="horz" wrap="square" lIns="91440" tIns="45720" rIns="91440" bIns="45720" anchor="b" anchorCtr="0"/>
          <a:lstStyle/>
          <a:p>
            <a:pPr algn="ctr"/>
            <a:r>
              <a:rPr lang="zh-CN" altLang="en-US" sz="4000" dirty="0">
                <a:latin typeface="华文新魏" panose="02010800040101010101" pitchFamily="2" charset="-122"/>
                <a:ea typeface="华文新魏" panose="02010800040101010101" pitchFamily="2" charset="-122"/>
              </a:rPr>
              <a:t>语音信号处理的硬件和实用系统</a:t>
            </a: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内容占位符 2"/>
          <p:cNvSpPr>
            <a:spLocks noGrp="1"/>
          </p:cNvSpPr>
          <p:nvPr>
            <p:ph idx="1"/>
          </p:nvPr>
        </p:nvSpPr>
        <p:spPr>
          <a:xfrm>
            <a:off x="1981200" y="1719263"/>
            <a:ext cx="8472488" cy="4411662"/>
          </a:xfrm>
        </p:spPr>
        <p:txBody>
          <a:bodyPr vert="horz" wrap="square" lIns="91440" tIns="45720" rIns="91440" bIns="45720" anchor="t" anchorCtr="0"/>
          <a:lstStyle/>
          <a:p>
            <a:r>
              <a:rPr lang="zh-CN" altLang="en-US" dirty="0">
                <a:latin typeface="华文新魏" panose="02010800040101010101" pitchFamily="2" charset="-122"/>
                <a:ea typeface="华文新魏" panose="02010800040101010101" pitchFamily="2" charset="-122"/>
              </a:rPr>
              <a:t>声卡，也叫音频卡，是</a:t>
            </a:r>
            <a:r>
              <a:rPr lang="en-US" altLang="zh-CN" dirty="0">
                <a:latin typeface="华文新魏" panose="02010800040101010101" pitchFamily="2" charset="-122"/>
                <a:ea typeface="华文新魏" panose="02010800040101010101" pitchFamily="2" charset="-122"/>
              </a:rPr>
              <a:t>MPC(</a:t>
            </a:r>
            <a:r>
              <a:rPr lang="zh-CN" altLang="en-US" dirty="0">
                <a:latin typeface="华文新魏" panose="02010800040101010101" pitchFamily="2" charset="-122"/>
                <a:ea typeface="华文新魏" panose="02010800040101010101" pitchFamily="2" charset="-122"/>
              </a:rPr>
              <a:t>多媒体个人计算机 </a:t>
            </a:r>
            <a:r>
              <a:rPr lang="en-US" altLang="zh-CN" dirty="0">
                <a:latin typeface="华文新魏" panose="02010800040101010101" pitchFamily="2" charset="-122"/>
                <a:ea typeface="华文新魏" panose="02010800040101010101" pitchFamily="2" charset="-122"/>
              </a:rPr>
              <a:t>)</a:t>
            </a:r>
            <a:r>
              <a:rPr lang="zh-CN" altLang="en-US" dirty="0">
                <a:latin typeface="华文新魏" panose="02010800040101010101" pitchFamily="2" charset="-122"/>
                <a:ea typeface="华文新魏" panose="02010800040101010101" pitchFamily="2" charset="-122"/>
              </a:rPr>
              <a:t>的必要部件，它是计算机进行声音处理的适配器。</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它有三个基本功能：一是</a:t>
            </a:r>
            <a:r>
              <a:rPr lang="zh-CN" altLang="en-US" dirty="0">
                <a:solidFill>
                  <a:srgbClr val="FF0000"/>
                </a:solidFill>
                <a:latin typeface="华文新魏" panose="02010800040101010101" pitchFamily="2" charset="-122"/>
                <a:ea typeface="华文新魏" panose="02010800040101010101" pitchFamily="2" charset="-122"/>
              </a:rPr>
              <a:t>音乐合成发音功能</a:t>
            </a:r>
            <a:r>
              <a:rPr lang="zh-CN" altLang="en-US" dirty="0">
                <a:latin typeface="华文新魏" panose="02010800040101010101" pitchFamily="2" charset="-122"/>
                <a:ea typeface="华文新魏" panose="02010800040101010101" pitchFamily="2" charset="-122"/>
              </a:rPr>
              <a:t>；二是</a:t>
            </a:r>
            <a:r>
              <a:rPr lang="zh-CN" altLang="en-US" dirty="0">
                <a:solidFill>
                  <a:srgbClr val="FF0000"/>
                </a:solidFill>
                <a:latin typeface="华文新魏" panose="02010800040101010101" pitchFamily="2" charset="-122"/>
                <a:ea typeface="华文新魏" panose="02010800040101010101" pitchFamily="2" charset="-122"/>
              </a:rPr>
              <a:t>混音器（</a:t>
            </a:r>
            <a:r>
              <a:rPr lang="en-US" altLang="zh-CN" dirty="0">
                <a:solidFill>
                  <a:srgbClr val="FF0000"/>
                </a:solidFill>
                <a:latin typeface="华文新魏" panose="02010800040101010101" pitchFamily="2" charset="-122"/>
                <a:ea typeface="华文新魏" panose="02010800040101010101" pitchFamily="2" charset="-122"/>
              </a:rPr>
              <a:t>Mixer</a:t>
            </a:r>
            <a:r>
              <a:rPr lang="zh-CN" altLang="en-US" dirty="0">
                <a:solidFill>
                  <a:srgbClr val="FF0000"/>
                </a:solidFill>
                <a:latin typeface="华文新魏" panose="02010800040101010101" pitchFamily="2" charset="-122"/>
                <a:ea typeface="华文新魏" panose="02010800040101010101" pitchFamily="2" charset="-122"/>
              </a:rPr>
              <a:t>）功能</a:t>
            </a:r>
            <a:r>
              <a:rPr lang="zh-CN" altLang="en-US" dirty="0">
                <a:latin typeface="华文新魏" panose="02010800040101010101" pitchFamily="2" charset="-122"/>
                <a:ea typeface="华文新魏" panose="02010800040101010101" pitchFamily="2" charset="-122"/>
              </a:rPr>
              <a:t>和</a:t>
            </a:r>
            <a:r>
              <a:rPr lang="zh-CN" altLang="en-US" dirty="0">
                <a:solidFill>
                  <a:srgbClr val="FF0000"/>
                </a:solidFill>
                <a:latin typeface="华文新魏" panose="02010800040101010101" pitchFamily="2" charset="-122"/>
                <a:ea typeface="华文新魏" panose="02010800040101010101" pitchFamily="2" charset="-122"/>
              </a:rPr>
              <a:t>数字声音效果处理器（</a:t>
            </a:r>
            <a:r>
              <a:rPr lang="en-US" altLang="zh-CN" dirty="0">
                <a:solidFill>
                  <a:srgbClr val="FF0000"/>
                </a:solidFill>
                <a:latin typeface="华文新魏" panose="02010800040101010101" pitchFamily="2" charset="-122"/>
                <a:ea typeface="华文新魏" panose="02010800040101010101" pitchFamily="2" charset="-122"/>
              </a:rPr>
              <a:t>DSP</a:t>
            </a:r>
            <a:r>
              <a:rPr lang="zh-CN" altLang="en-US" dirty="0">
                <a:solidFill>
                  <a:srgbClr val="FF0000"/>
                </a:solidFill>
                <a:latin typeface="华文新魏" panose="02010800040101010101" pitchFamily="2" charset="-122"/>
                <a:ea typeface="华文新魏" panose="02010800040101010101" pitchFamily="2" charset="-122"/>
              </a:rPr>
              <a:t>）功能</a:t>
            </a:r>
            <a:r>
              <a:rPr lang="zh-CN" altLang="en-US" dirty="0">
                <a:latin typeface="华文新魏" panose="02010800040101010101" pitchFamily="2" charset="-122"/>
                <a:ea typeface="华文新魏" panose="02010800040101010101" pitchFamily="2" charset="-122"/>
              </a:rPr>
              <a:t>；三是</a:t>
            </a:r>
            <a:r>
              <a:rPr lang="zh-CN" altLang="en-US" dirty="0">
                <a:solidFill>
                  <a:srgbClr val="FF0000"/>
                </a:solidFill>
                <a:latin typeface="华文新魏" panose="02010800040101010101" pitchFamily="2" charset="-122"/>
                <a:ea typeface="华文新魏" panose="02010800040101010101" pitchFamily="2" charset="-122"/>
              </a:rPr>
              <a:t>模拟声音信号的输入和输出功能</a:t>
            </a:r>
            <a:r>
              <a:rPr lang="zh-CN" altLang="en-US" dirty="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a:p>
            <a:r>
              <a:rPr lang="zh-CN" altLang="en-US" dirty="0">
                <a:latin typeface="华文新魏" panose="02010800040101010101" pitchFamily="2" charset="-122"/>
                <a:ea typeface="华文新魏" panose="02010800040101010101" pitchFamily="2" charset="-122"/>
              </a:rPr>
              <a:t>声卡处理的声音信息在计算机中以文件的形式存储。声卡工作应有相应的软件支持，包括驱动程序、混频程序（</a:t>
            </a:r>
            <a:r>
              <a:rPr lang="en-US" altLang="zh-CN" dirty="0">
                <a:latin typeface="华文新魏" panose="02010800040101010101" pitchFamily="2" charset="-122"/>
                <a:ea typeface="华文新魏" panose="02010800040101010101" pitchFamily="2" charset="-122"/>
              </a:rPr>
              <a:t>mixer</a:t>
            </a:r>
            <a:r>
              <a:rPr lang="zh-CN" altLang="en-US" dirty="0">
                <a:latin typeface="华文新魏" panose="02010800040101010101" pitchFamily="2" charset="-122"/>
                <a:ea typeface="华文新魏" panose="02010800040101010101" pitchFamily="2" charset="-122"/>
              </a:rPr>
              <a:t>）和</a:t>
            </a:r>
            <a:r>
              <a:rPr lang="en-US" altLang="zh-CN" dirty="0">
                <a:latin typeface="华文新魏" panose="02010800040101010101" pitchFamily="2" charset="-122"/>
                <a:ea typeface="华文新魏" panose="02010800040101010101" pitchFamily="2" charset="-122"/>
              </a:rPr>
              <a:t>CD</a:t>
            </a:r>
            <a:r>
              <a:rPr lang="zh-CN" altLang="en-US" dirty="0">
                <a:latin typeface="华文新魏" panose="02010800040101010101" pitchFamily="2" charset="-122"/>
                <a:ea typeface="华文新魏" panose="02010800040101010101" pitchFamily="2" charset="-122"/>
              </a:rPr>
              <a:t>播放程序等。 </a:t>
            </a:r>
          </a:p>
        </p:txBody>
      </p:sp>
      <p:sp>
        <p:nvSpPr>
          <p:cNvPr id="132097" name="标题 1"/>
          <p:cNvSpPr>
            <a:spLocks noGrp="1"/>
          </p:cNvSpPr>
          <p:nvPr>
            <p:ph type="title"/>
          </p:nvPr>
        </p:nvSpPr>
        <p:spPr/>
        <p:txBody>
          <a:bodyPr vert="horz" wrap="square" lIns="91440" tIns="45720" rIns="91440" bIns="45720" anchor="b" anchorCtr="0"/>
          <a:lstStyle/>
          <a:p>
            <a:pPr algn="ctr"/>
            <a:r>
              <a:rPr lang="zh-CN" altLang="en-US" sz="4000" dirty="0">
                <a:latin typeface="华文新魏" panose="02010800040101010101" pitchFamily="2" charset="-122"/>
                <a:ea typeface="华文新魏" panose="02010800040101010101" pitchFamily="2" charset="-122"/>
              </a:rPr>
              <a:t>声卡的功能</a:t>
            </a: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内容占位符 1"/>
          <p:cNvSpPr>
            <a:spLocks noGrp="1"/>
          </p:cNvSpPr>
          <p:nvPr>
            <p:ph idx="1"/>
          </p:nvPr>
        </p:nvSpPr>
        <p:spPr/>
        <p:txBody>
          <a:bodyPr vert="horz" wrap="square" lIns="91440" tIns="45720" rIns="91440" bIns="45720" anchor="t" anchorCtr="0"/>
          <a:lstStyle/>
          <a:p>
            <a:pPr>
              <a:buFontTx/>
              <a:buNone/>
            </a:pPr>
            <a:r>
              <a:rPr lang="en-US" altLang="zh-CN" sz="2800" b="1" dirty="0">
                <a:ea typeface="宋体" panose="02010600030101010101" pitchFamily="2" charset="-122"/>
              </a:rPr>
              <a:t>Two types of audio file formats:</a:t>
            </a:r>
          </a:p>
          <a:p>
            <a:pPr lvl="1" indent="-347345"/>
            <a:r>
              <a:rPr lang="en-US" altLang="zh-CN" sz="2400" b="1" dirty="0">
                <a:ea typeface="宋体" panose="02010600030101010101" pitchFamily="2" charset="-122"/>
              </a:rPr>
              <a:t>Raw format, no header</a:t>
            </a:r>
          </a:p>
          <a:p>
            <a:pPr lvl="2" indent="-293370"/>
            <a:r>
              <a:rPr lang="en-US" altLang="zh-CN" b="1" dirty="0">
                <a:solidFill>
                  <a:srgbClr val="FF0000"/>
                </a:solidFill>
                <a:ea typeface="宋体" panose="02010600030101010101" pitchFamily="2" charset="-122"/>
              </a:rPr>
              <a:t>raw</a:t>
            </a:r>
          </a:p>
          <a:p>
            <a:pPr lvl="1" indent="-347345"/>
            <a:r>
              <a:rPr lang="en-US" altLang="zh-CN" sz="2400" b="1" dirty="0">
                <a:ea typeface="宋体" panose="02010600030101010101" pitchFamily="2" charset="-122"/>
              </a:rPr>
              <a:t>Self-describing format, with a file header</a:t>
            </a:r>
          </a:p>
          <a:p>
            <a:pPr lvl="2" indent="-293370"/>
            <a:r>
              <a:rPr lang="en-US" altLang="zh-CN" b="1" dirty="0">
                <a:solidFill>
                  <a:srgbClr val="FF0000"/>
                </a:solidFill>
                <a:ea typeface="宋体" panose="02010600030101010101" pitchFamily="2" charset="-122"/>
              </a:rPr>
              <a:t>Wav</a:t>
            </a:r>
          </a:p>
          <a:p>
            <a:pPr lvl="2" indent="-293370"/>
            <a:r>
              <a:rPr lang="en-US" altLang="zh-CN" b="1" dirty="0">
                <a:solidFill>
                  <a:srgbClr val="FF0000"/>
                </a:solidFill>
                <a:ea typeface="宋体" panose="02010600030101010101" pitchFamily="2" charset="-122"/>
              </a:rPr>
              <a:t>Midi</a:t>
            </a:r>
          </a:p>
          <a:p>
            <a:pPr lvl="2" indent="-293370"/>
            <a:r>
              <a:rPr lang="en-US" altLang="zh-CN" b="1" dirty="0">
                <a:solidFill>
                  <a:srgbClr val="FF0000"/>
                </a:solidFill>
                <a:ea typeface="宋体" panose="02010600030101010101" pitchFamily="2" charset="-122"/>
              </a:rPr>
              <a:t>Aiff</a:t>
            </a:r>
            <a:r>
              <a:rPr lang="en-US" altLang="zh-CN" b="1" dirty="0">
                <a:ea typeface="宋体" panose="02010600030101010101" pitchFamily="2" charset="-122"/>
              </a:rPr>
              <a:t>, </a:t>
            </a:r>
            <a:r>
              <a:rPr lang="en-US" altLang="zh-CN" b="1" dirty="0">
                <a:solidFill>
                  <a:srgbClr val="FF0000"/>
                </a:solidFill>
                <a:ea typeface="宋体" panose="02010600030101010101" pitchFamily="2" charset="-122"/>
              </a:rPr>
              <a:t>au</a:t>
            </a:r>
            <a:r>
              <a:rPr lang="en-US" altLang="zh-CN" b="1" dirty="0">
                <a:ea typeface="宋体" panose="02010600030101010101" pitchFamily="2" charset="-122"/>
              </a:rPr>
              <a:t>, </a:t>
            </a:r>
            <a:r>
              <a:rPr lang="en-US" altLang="zh-CN" b="1" dirty="0">
                <a:solidFill>
                  <a:srgbClr val="FF0000"/>
                </a:solidFill>
                <a:ea typeface="宋体" panose="02010600030101010101" pitchFamily="2" charset="-122"/>
              </a:rPr>
              <a:t>voc</a:t>
            </a:r>
          </a:p>
          <a:p>
            <a:pPr lvl="2" indent="-293370"/>
            <a:r>
              <a:rPr lang="en-US" altLang="zh-CN" b="1" dirty="0">
                <a:solidFill>
                  <a:srgbClr val="FF0000"/>
                </a:solidFill>
                <a:ea typeface="宋体" panose="02010600030101010101" pitchFamily="2" charset="-122"/>
              </a:rPr>
              <a:t>Mpeg</a:t>
            </a:r>
            <a:r>
              <a:rPr lang="zh-CN" altLang="en-US" b="1" dirty="0">
                <a:ea typeface="宋体" panose="02010600030101010101" pitchFamily="2" charset="-122"/>
              </a:rPr>
              <a:t>（</a:t>
            </a:r>
            <a:r>
              <a:rPr lang="en-US" altLang="zh-CN" sz="2000" b="1" dirty="0">
                <a:ea typeface="宋体" panose="02010600030101010101" pitchFamily="2" charset="-122"/>
              </a:rPr>
              <a:t>Moving Pictures Experts Group/Motin Pictures Experts Group</a:t>
            </a:r>
            <a:r>
              <a:rPr lang="zh-CN" altLang="en-US" sz="2000" b="1" dirty="0">
                <a:ea typeface="宋体" panose="02010600030101010101" pitchFamily="2" charset="-122"/>
              </a:rPr>
              <a:t>，中文译名是动态图像专家组。</a:t>
            </a:r>
            <a:r>
              <a:rPr lang="zh-CN" altLang="en-US" sz="2000" dirty="0">
                <a:ea typeface="宋体" panose="02010600030101010101" pitchFamily="2" charset="-122"/>
              </a:rPr>
              <a:t> </a:t>
            </a:r>
            <a:r>
              <a:rPr lang="zh-CN" altLang="en-US" b="1" dirty="0">
                <a:ea typeface="宋体" panose="02010600030101010101" pitchFamily="2" charset="-122"/>
              </a:rPr>
              <a:t>）</a:t>
            </a:r>
          </a:p>
          <a:p>
            <a:pPr lvl="2" indent="-293370"/>
            <a:r>
              <a:rPr lang="en-US" altLang="zh-CN" b="1" dirty="0">
                <a:solidFill>
                  <a:srgbClr val="FF0000"/>
                </a:solidFill>
                <a:ea typeface="宋体" panose="02010600030101010101" pitchFamily="2" charset="-122"/>
              </a:rPr>
              <a:t>Rm</a:t>
            </a:r>
            <a:r>
              <a:rPr lang="en-US" altLang="zh-CN" b="1" dirty="0">
                <a:ea typeface="宋体" panose="02010600030101010101" pitchFamily="2" charset="-122"/>
              </a:rPr>
              <a:t>, </a:t>
            </a:r>
            <a:r>
              <a:rPr lang="en-US" altLang="zh-CN" b="1" dirty="0">
                <a:solidFill>
                  <a:srgbClr val="FF0000"/>
                </a:solidFill>
                <a:ea typeface="宋体" panose="02010600030101010101" pitchFamily="2" charset="-122"/>
              </a:rPr>
              <a:t>ra</a:t>
            </a:r>
            <a:r>
              <a:rPr lang="en-US" altLang="zh-CN" b="1" dirty="0">
                <a:ea typeface="宋体" panose="02010600030101010101" pitchFamily="2" charset="-122"/>
              </a:rPr>
              <a:t>, </a:t>
            </a:r>
            <a:r>
              <a:rPr lang="en-US" altLang="zh-CN" b="1" dirty="0">
                <a:solidFill>
                  <a:srgbClr val="FF0000"/>
                </a:solidFill>
                <a:ea typeface="宋体" panose="02010600030101010101" pitchFamily="2" charset="-122"/>
              </a:rPr>
              <a:t>ram</a:t>
            </a:r>
          </a:p>
          <a:p>
            <a:endParaRPr lang="zh-CN" altLang="en-US" dirty="0">
              <a:ea typeface="宋体" panose="02010600030101010101" pitchFamily="2" charset="-122"/>
            </a:endParaRPr>
          </a:p>
        </p:txBody>
      </p:sp>
      <p:sp>
        <p:nvSpPr>
          <p:cNvPr id="133122"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latin typeface="隶书" panose="02010509060101010101" pitchFamily="49" charset="-122"/>
                <a:ea typeface="隶书" panose="02010509060101010101" pitchFamily="49" charset="-122"/>
              </a:rPr>
              <a:t>常见的声音文件</a:t>
            </a:r>
            <a:endParaRPr lang="zh-CN" altLang="en-US" dirty="0">
              <a:solidFill>
                <a:schemeClr val="tx1"/>
              </a:solidFill>
              <a:ea typeface="宋体" panose="02010600030101010101" pitchFamily="2" charset="-122"/>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内容占位符 1"/>
          <p:cNvSpPr>
            <a:spLocks noGrp="1"/>
          </p:cNvSpPr>
          <p:nvPr>
            <p:ph idx="1"/>
          </p:nvPr>
        </p:nvSpPr>
        <p:spPr>
          <a:xfrm>
            <a:off x="1666875" y="1500188"/>
            <a:ext cx="8929688" cy="4411662"/>
          </a:xfrm>
        </p:spPr>
        <p:txBody>
          <a:bodyPr vert="horz" wrap="square" lIns="91440" tIns="45720" rIns="91440" bIns="45720" anchor="t" anchorCtr="0">
            <a:normAutofit fontScale="70000" lnSpcReduction="20000"/>
          </a:bodyPr>
          <a:lstStyle/>
          <a:p>
            <a:pPr>
              <a:lnSpc>
                <a:spcPts val="2400"/>
              </a:lnSpc>
              <a:spcBef>
                <a:spcPts val="1800"/>
              </a:spcBef>
            </a:pPr>
            <a:r>
              <a:rPr lang="en-US" altLang="zh-CN" sz="2400" dirty="0">
                <a:latin typeface="黑体" panose="02010609060101010101" charset="-122"/>
                <a:ea typeface="黑体" panose="02010609060101010101" charset="-122"/>
              </a:rPr>
              <a:t>RealNetworks</a:t>
            </a:r>
            <a:r>
              <a:rPr lang="zh-CN" altLang="en-US" sz="2400" dirty="0">
                <a:latin typeface="黑体" panose="02010609060101010101" charset="-122"/>
                <a:ea typeface="黑体" panose="02010609060101010101" charset="-122"/>
              </a:rPr>
              <a:t>公司所制定的音频视频压缩规范称为</a:t>
            </a:r>
            <a:r>
              <a:rPr lang="en-US" altLang="zh-CN" sz="2400" b="1" dirty="0">
                <a:latin typeface="黑体" panose="02010609060101010101" charset="-122"/>
                <a:ea typeface="黑体" panose="02010609060101010101" charset="-122"/>
              </a:rPr>
              <a:t>RealMedia</a:t>
            </a:r>
            <a:r>
              <a:rPr lang="zh-CN" altLang="en-US" sz="2400" dirty="0">
                <a:latin typeface="黑体" panose="02010609060101010101" charset="-122"/>
                <a:ea typeface="黑体" panose="02010609060101010101" charset="-122"/>
              </a:rPr>
              <a:t>，用户可以使用</a:t>
            </a:r>
            <a:r>
              <a:rPr lang="en-US" altLang="zh-CN" sz="2400" b="1" dirty="0">
                <a:latin typeface="黑体" panose="02010609060101010101" charset="-122"/>
                <a:ea typeface="黑体" panose="02010609060101010101" charset="-122"/>
              </a:rPr>
              <a:t>RealPlayer</a:t>
            </a:r>
            <a:r>
              <a:rPr lang="zh-CN" altLang="en-US" sz="2400" dirty="0">
                <a:latin typeface="黑体" panose="02010609060101010101" charset="-122"/>
                <a:ea typeface="黑体" panose="02010609060101010101" charset="-122"/>
              </a:rPr>
              <a:t>或</a:t>
            </a:r>
            <a:r>
              <a:rPr lang="en-US" altLang="zh-CN" sz="2400" b="1" dirty="0">
                <a:latin typeface="黑体" panose="02010609060101010101" charset="-122"/>
                <a:ea typeface="黑体" panose="02010609060101010101" charset="-122"/>
              </a:rPr>
              <a:t>RealOnePlayer</a:t>
            </a:r>
            <a:r>
              <a:rPr lang="zh-CN" altLang="en-US" sz="2400" dirty="0">
                <a:latin typeface="黑体" panose="02010609060101010101" charset="-122"/>
                <a:ea typeface="黑体" panose="02010609060101010101" charset="-122"/>
              </a:rPr>
              <a:t>对符合</a:t>
            </a:r>
            <a:r>
              <a:rPr lang="en-US" altLang="zh-CN" sz="2400" dirty="0">
                <a:latin typeface="黑体" panose="02010609060101010101" charset="-122"/>
                <a:ea typeface="黑体" panose="02010609060101010101" charset="-122"/>
              </a:rPr>
              <a:t>RealMedia</a:t>
            </a:r>
            <a:r>
              <a:rPr lang="zh-CN" altLang="en-US" sz="2400" dirty="0">
                <a:latin typeface="黑体" panose="02010609060101010101" charset="-122"/>
                <a:ea typeface="黑体" panose="02010609060101010101" charset="-122"/>
              </a:rPr>
              <a:t>技术规范的网络音频</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视频资源进行实况转播并且</a:t>
            </a:r>
            <a:r>
              <a:rPr lang="en-US" altLang="zh-CN" sz="2400" dirty="0">
                <a:latin typeface="黑体" panose="02010609060101010101" charset="-122"/>
                <a:ea typeface="黑体" panose="02010609060101010101" charset="-122"/>
              </a:rPr>
              <a:t>RealMedia</a:t>
            </a:r>
            <a:r>
              <a:rPr lang="zh-CN" altLang="en-US" sz="2400" dirty="0">
                <a:latin typeface="黑体" panose="02010609060101010101" charset="-122"/>
                <a:ea typeface="黑体" panose="02010609060101010101" charset="-122"/>
              </a:rPr>
              <a:t>可以根据不同的网络传输速率制定出不同的压缩比率，从而实现在低速率的网络上进行影像数据实时传送和播放。这种格式的另一个特点是用户使用</a:t>
            </a:r>
            <a:r>
              <a:rPr lang="en-US" altLang="zh-CN" sz="2400" dirty="0">
                <a:latin typeface="黑体" panose="02010609060101010101" charset="-122"/>
                <a:ea typeface="黑体" panose="02010609060101010101" charset="-122"/>
              </a:rPr>
              <a:t>RealPlayer</a:t>
            </a:r>
            <a:r>
              <a:rPr lang="zh-CN" altLang="en-US" sz="2400" dirty="0">
                <a:latin typeface="黑体" panose="02010609060101010101" charset="-122"/>
                <a:ea typeface="黑体" panose="02010609060101010101" charset="-122"/>
              </a:rPr>
              <a:t>或</a:t>
            </a:r>
            <a:r>
              <a:rPr lang="en-US" altLang="zh-CN" sz="2400" dirty="0">
                <a:latin typeface="黑体" panose="02010609060101010101" charset="-122"/>
                <a:ea typeface="黑体" panose="02010609060101010101" charset="-122"/>
              </a:rPr>
              <a:t>RealOnePlayer</a:t>
            </a:r>
            <a:r>
              <a:rPr lang="zh-CN" altLang="en-US" sz="2400" dirty="0">
                <a:latin typeface="黑体" panose="02010609060101010101" charset="-122"/>
                <a:ea typeface="黑体" panose="02010609060101010101" charset="-122"/>
              </a:rPr>
              <a:t>播放器可以在不下载音频</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视频内容的条件下实现在线播放。</a:t>
            </a:r>
          </a:p>
          <a:p>
            <a:pPr>
              <a:lnSpc>
                <a:spcPts val="2400"/>
              </a:lnSpc>
              <a:spcBef>
                <a:spcPts val="1800"/>
              </a:spcBef>
            </a:pPr>
            <a:r>
              <a:rPr lang="zh-CN" altLang="en-US" sz="2400" dirty="0">
                <a:latin typeface="黑体" panose="02010609060101010101" charset="-122"/>
                <a:ea typeface="黑体" panose="02010609060101010101" charset="-122"/>
              </a:rPr>
              <a:t>普通的</a:t>
            </a:r>
            <a:r>
              <a:rPr lang="en-US" altLang="zh-CN" sz="2400" dirty="0">
                <a:latin typeface="黑体" panose="02010609060101010101" charset="-122"/>
                <a:ea typeface="黑体" panose="02010609060101010101" charset="-122"/>
              </a:rPr>
              <a:t>rm</a:t>
            </a:r>
            <a:r>
              <a:rPr lang="zh-CN" altLang="en-US" sz="2400" dirty="0">
                <a:latin typeface="黑体" panose="02010609060101010101" charset="-122"/>
                <a:ea typeface="黑体" panose="02010609060101010101" charset="-122"/>
              </a:rPr>
              <a:t>格式是</a:t>
            </a:r>
            <a:r>
              <a:rPr lang="en-US" altLang="zh-CN" sz="2400" dirty="0">
                <a:latin typeface="黑体" panose="02010609060101010101" charset="-122"/>
                <a:ea typeface="黑体" panose="02010609060101010101" charset="-122"/>
              </a:rPr>
              <a:t>real8.0</a:t>
            </a:r>
            <a:r>
              <a:rPr lang="zh-CN" altLang="en-US" sz="2400" dirty="0">
                <a:latin typeface="黑体" panose="02010609060101010101" charset="-122"/>
                <a:ea typeface="黑体" panose="02010609060101010101" charset="-122"/>
              </a:rPr>
              <a:t>格式，采用的是固定码率编码。多见于</a:t>
            </a:r>
            <a:r>
              <a:rPr lang="en-US" altLang="zh-CN" sz="2400" dirty="0">
                <a:latin typeface="黑体" panose="02010609060101010101" charset="-122"/>
                <a:ea typeface="黑体" panose="02010609060101010101" charset="-122"/>
              </a:rPr>
              <a:t>VCD</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rm</a:t>
            </a:r>
            <a:r>
              <a:rPr lang="zh-CN" altLang="en-US" sz="2400" dirty="0">
                <a:latin typeface="黑体" panose="02010609060101010101" charset="-122"/>
                <a:ea typeface="黑体" panose="02010609060101010101" charset="-122"/>
              </a:rPr>
              <a:t>，曾流行了一段时间。但由于</a:t>
            </a:r>
            <a:r>
              <a:rPr lang="en-US" altLang="zh-CN" sz="2400" dirty="0">
                <a:latin typeface="黑体" panose="02010609060101010101" charset="-122"/>
                <a:ea typeface="黑体" panose="02010609060101010101" charset="-122"/>
              </a:rPr>
              <a:t>VCD</a:t>
            </a:r>
            <a:r>
              <a:rPr lang="zh-CN" altLang="en-US" sz="2400" dirty="0">
                <a:latin typeface="黑体" panose="02010609060101010101" charset="-122"/>
                <a:ea typeface="黑体" panose="02010609060101010101" charset="-122"/>
              </a:rPr>
              <a:t>片源的先天不足，不够清晰，所以压出来的</a:t>
            </a:r>
            <a:r>
              <a:rPr lang="en-US" altLang="zh-CN" sz="2400" dirty="0">
                <a:latin typeface="黑体" panose="02010609060101010101" charset="-122"/>
                <a:ea typeface="黑体" panose="02010609060101010101" charset="-122"/>
              </a:rPr>
              <a:t>rm</a:t>
            </a:r>
            <a:r>
              <a:rPr lang="zh-CN" altLang="en-US" sz="2400" dirty="0">
                <a:latin typeface="黑体" panose="02010609060101010101" charset="-122"/>
                <a:ea typeface="黑体" panose="02010609060101010101" charset="-122"/>
              </a:rPr>
              <a:t>也不会清晰。</a:t>
            </a:r>
          </a:p>
          <a:p>
            <a:pPr>
              <a:lnSpc>
                <a:spcPts val="2400"/>
              </a:lnSpc>
              <a:spcBef>
                <a:spcPts val="1800"/>
              </a:spcBef>
            </a:pPr>
            <a:r>
              <a:rPr lang="en-US" altLang="zh-CN" sz="2400" dirty="0">
                <a:latin typeface="黑体" panose="02010609060101010101" charset="-122"/>
                <a:ea typeface="黑体" panose="02010609060101010101" charset="-122"/>
              </a:rPr>
              <a:t>RMVB</a:t>
            </a:r>
            <a:r>
              <a:rPr lang="zh-CN" altLang="en-US" sz="2400" dirty="0">
                <a:latin typeface="黑体" panose="02010609060101010101" charset="-122"/>
                <a:ea typeface="黑体" panose="02010609060101010101" charset="-122"/>
              </a:rPr>
              <a:t>比</a:t>
            </a:r>
            <a:r>
              <a:rPr lang="en-US" altLang="zh-CN" sz="2400" dirty="0">
                <a:latin typeface="黑体" panose="02010609060101010101" charset="-122"/>
                <a:ea typeface="黑体" panose="02010609060101010101" charset="-122"/>
              </a:rPr>
              <a:t>RM</a:t>
            </a:r>
            <a:r>
              <a:rPr lang="zh-CN" altLang="en-US" sz="2400" dirty="0">
                <a:latin typeface="黑体" panose="02010609060101010101" charset="-122"/>
                <a:ea typeface="黑体" panose="02010609060101010101" charset="-122"/>
              </a:rPr>
              <a:t>多了一个</a:t>
            </a:r>
            <a:r>
              <a:rPr lang="en-US" altLang="zh-CN" sz="2400" dirty="0">
                <a:latin typeface="黑体" panose="02010609060101010101" charset="-122"/>
                <a:ea typeface="黑体" panose="02010609060101010101" charset="-122"/>
              </a:rPr>
              <a:t>VB</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VB</a:t>
            </a:r>
            <a:r>
              <a:rPr lang="zh-CN" altLang="en-US" sz="2400" dirty="0">
                <a:latin typeface="黑体" panose="02010609060101010101" charset="-122"/>
                <a:ea typeface="黑体" panose="02010609060101010101" charset="-122"/>
              </a:rPr>
              <a:t>指的就是</a:t>
            </a:r>
            <a:r>
              <a:rPr lang="en-US" altLang="zh-CN" sz="2400" dirty="0">
                <a:solidFill>
                  <a:srgbClr val="FF0000"/>
                </a:solidFill>
                <a:latin typeface="黑体" panose="02010609060101010101" charset="-122"/>
                <a:ea typeface="黑体" panose="02010609060101010101" charset="-122"/>
              </a:rPr>
              <a:t>variable bit</a:t>
            </a:r>
            <a:r>
              <a:rPr lang="zh-CN" altLang="en-US" sz="2400" dirty="0">
                <a:latin typeface="黑体" panose="02010609060101010101" charset="-122"/>
                <a:ea typeface="黑体" panose="02010609060101010101" charset="-122"/>
              </a:rPr>
              <a:t>，动态码率的意思！就是</a:t>
            </a:r>
            <a:r>
              <a:rPr lang="en-US" altLang="zh-CN" sz="2400" dirty="0">
                <a:latin typeface="黑体" panose="02010609060101010101" charset="-122"/>
                <a:ea typeface="黑体" panose="02010609060101010101" charset="-122"/>
              </a:rPr>
              <a:t>real</a:t>
            </a:r>
            <a:r>
              <a:rPr lang="zh-CN" altLang="en-US" sz="2400" dirty="0">
                <a:latin typeface="黑体" panose="02010609060101010101" charset="-122"/>
                <a:ea typeface="黑体" panose="02010609060101010101" charset="-122"/>
              </a:rPr>
              <a:t>公司的新的编码格式</a:t>
            </a:r>
            <a:r>
              <a:rPr lang="en-US" altLang="zh-CN" sz="2400" dirty="0">
                <a:latin typeface="黑体" panose="02010609060101010101" charset="-122"/>
                <a:ea typeface="黑体" panose="02010609060101010101" charset="-122"/>
              </a:rPr>
              <a:t>9.0</a:t>
            </a:r>
            <a:r>
              <a:rPr lang="zh-CN" altLang="en-US" sz="2400" dirty="0">
                <a:latin typeface="黑体" panose="02010609060101010101" charset="-122"/>
                <a:ea typeface="黑体" panose="02010609060101010101" charset="-122"/>
              </a:rPr>
              <a:t>格式。</a:t>
            </a:r>
            <a:r>
              <a:rPr lang="en-US" altLang="zh-CN" sz="2400" dirty="0">
                <a:latin typeface="黑体" panose="02010609060101010101" charset="-122"/>
                <a:ea typeface="黑体" panose="02010609060101010101" charset="-122"/>
              </a:rPr>
              <a:t>rmvb</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real9.0</a:t>
            </a:r>
            <a:r>
              <a:rPr lang="zh-CN" altLang="en-US" sz="2400" dirty="0">
                <a:latin typeface="黑体" panose="02010609060101010101" charset="-122"/>
                <a:ea typeface="黑体" panose="02010609060101010101" charset="-122"/>
              </a:rPr>
              <a:t>）和</a:t>
            </a:r>
            <a:r>
              <a:rPr lang="en-US" altLang="zh-CN" sz="2400" dirty="0">
                <a:latin typeface="黑体" panose="02010609060101010101" charset="-122"/>
                <a:ea typeface="黑体" panose="02010609060101010101" charset="-122"/>
              </a:rPr>
              <a:t>rm</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real8.0</a:t>
            </a:r>
            <a:r>
              <a:rPr lang="zh-CN" altLang="en-US" sz="2400" dirty="0">
                <a:latin typeface="黑体" panose="02010609060101010101" charset="-122"/>
                <a:ea typeface="黑体" panose="02010609060101010101" charset="-122"/>
              </a:rPr>
              <a:t>）在音频的编码上都仍旧是采用</a:t>
            </a:r>
            <a:r>
              <a:rPr lang="en-US" altLang="zh-CN" sz="2400" dirty="0">
                <a:latin typeface="黑体" panose="02010609060101010101" charset="-122"/>
                <a:ea typeface="黑体" panose="02010609060101010101" charset="-122"/>
              </a:rPr>
              <a:t>8.0</a:t>
            </a:r>
            <a:r>
              <a:rPr lang="zh-CN" altLang="en-US" sz="2400" dirty="0">
                <a:latin typeface="黑体" panose="02010609060101010101" charset="-122"/>
                <a:ea typeface="黑体" panose="02010609060101010101" charset="-122"/>
              </a:rPr>
              <a:t>格式，我们压片时至少采用</a:t>
            </a:r>
            <a:r>
              <a:rPr lang="en-US" altLang="zh-CN" sz="2400" dirty="0">
                <a:latin typeface="黑体" panose="02010609060101010101" charset="-122"/>
                <a:ea typeface="黑体" panose="02010609060101010101" charset="-122"/>
              </a:rPr>
              <a:t>32kbps stereo music</a:t>
            </a:r>
            <a:r>
              <a:rPr lang="zh-CN" altLang="en-US" sz="2400" dirty="0">
                <a:latin typeface="黑体" panose="02010609060101010101" charset="-122"/>
                <a:ea typeface="黑体" panose="02010609060101010101" charset="-122"/>
              </a:rPr>
              <a:t>，通常时</a:t>
            </a:r>
            <a:r>
              <a:rPr lang="en-US" altLang="zh-CN" sz="2400" dirty="0">
                <a:latin typeface="黑体" panose="02010609060101010101" charset="-122"/>
                <a:ea typeface="黑体" panose="02010609060101010101" charset="-122"/>
              </a:rPr>
              <a:t>44K</a:t>
            </a:r>
            <a:r>
              <a:rPr lang="zh-CN" altLang="en-US" sz="2400" dirty="0">
                <a:latin typeface="黑体" panose="02010609060101010101" charset="-122"/>
                <a:ea typeface="黑体" panose="02010609060101010101" charset="-122"/>
              </a:rPr>
              <a:t>，</a:t>
            </a:r>
            <a:r>
              <a:rPr lang="en-US" altLang="zh-CN" sz="2400" dirty="0">
                <a:latin typeface="黑体" panose="02010609060101010101" charset="-122"/>
                <a:ea typeface="黑体" panose="02010609060101010101" charset="-122"/>
              </a:rPr>
              <a:t>MTV</a:t>
            </a:r>
            <a:r>
              <a:rPr lang="zh-CN" altLang="en-US" sz="2400" dirty="0">
                <a:latin typeface="黑体" panose="02010609060101010101" charset="-122"/>
                <a:ea typeface="黑体" panose="02010609060101010101" charset="-122"/>
              </a:rPr>
              <a:t>类的有用到</a:t>
            </a:r>
            <a:r>
              <a:rPr lang="en-US" altLang="zh-CN" sz="2400" dirty="0">
                <a:latin typeface="黑体" panose="02010609060101010101" charset="-122"/>
                <a:ea typeface="黑体" panose="02010609060101010101" charset="-122"/>
              </a:rPr>
              <a:t>96K</a:t>
            </a:r>
            <a:r>
              <a:rPr lang="zh-CN" altLang="en-US" sz="2400" dirty="0">
                <a:latin typeface="黑体" panose="02010609060101010101" charset="-122"/>
                <a:ea typeface="黑体" panose="02010609060101010101" charset="-122"/>
              </a:rPr>
              <a:t>，再高就没必要压缩了！ </a:t>
            </a:r>
          </a:p>
        </p:txBody>
      </p:sp>
      <p:sp>
        <p:nvSpPr>
          <p:cNvPr id="134146"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语音格式</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内容占位符 1"/>
          <p:cNvSpPr>
            <a:spLocks noGrp="1"/>
          </p:cNvSpPr>
          <p:nvPr>
            <p:ph idx="1"/>
          </p:nvPr>
        </p:nvSpPr>
        <p:spPr/>
        <p:txBody>
          <a:bodyPr vert="horz" wrap="square" lIns="91440" tIns="45720" rIns="91440" bIns="45720" anchor="t" anchorCtr="0"/>
          <a:lstStyle/>
          <a:p>
            <a:pPr>
              <a:spcBef>
                <a:spcPct val="50000"/>
              </a:spcBef>
            </a:pPr>
            <a:r>
              <a:rPr lang="en-US" altLang="zh-CN" sz="2800" dirty="0">
                <a:ea typeface="Arial,Verdana,宋体"/>
              </a:rPr>
              <a:t> </a:t>
            </a:r>
            <a:r>
              <a:rPr lang="en-US" altLang="zh-CN" sz="2800" b="1" dirty="0">
                <a:latin typeface="仿宋_GB2312" pitchFamily="49" charset="-122"/>
                <a:ea typeface="仿宋_GB2312" pitchFamily="49" charset="-122"/>
              </a:rPr>
              <a:t>wav</a:t>
            </a:r>
            <a:r>
              <a:rPr lang="zh-CN" altLang="en-US" sz="2800" b="1" dirty="0">
                <a:latin typeface="仿宋_GB2312" pitchFamily="49" charset="-122"/>
                <a:ea typeface="仿宋_GB2312" pitchFamily="49" charset="-122"/>
              </a:rPr>
              <a:t>为</a:t>
            </a:r>
            <a:r>
              <a:rPr lang="en-US" altLang="zh-CN" sz="2800" b="1" dirty="0">
                <a:latin typeface="仿宋_GB2312" pitchFamily="49" charset="-122"/>
                <a:ea typeface="仿宋_GB2312" pitchFamily="49" charset="-122"/>
              </a:rPr>
              <a:t>wavform</a:t>
            </a:r>
            <a:r>
              <a:rPr lang="zh-CN" altLang="en-US" sz="2800" b="1" dirty="0">
                <a:latin typeface="仿宋_GB2312" pitchFamily="49" charset="-122"/>
                <a:ea typeface="仿宋_GB2312" pitchFamily="49" charset="-122"/>
              </a:rPr>
              <a:t>的缩写。 *</a:t>
            </a:r>
            <a:r>
              <a:rPr lang="en-US" altLang="zh-CN" sz="2800" b="1" dirty="0">
                <a:latin typeface="仿宋_GB2312" pitchFamily="49" charset="-122"/>
                <a:ea typeface="仿宋_GB2312" pitchFamily="49" charset="-122"/>
              </a:rPr>
              <a:t>.wav</a:t>
            </a:r>
            <a:r>
              <a:rPr lang="zh-CN" altLang="en-US" sz="2800" b="1" dirty="0">
                <a:latin typeface="仿宋_GB2312" pitchFamily="49" charset="-122"/>
                <a:ea typeface="仿宋_GB2312" pitchFamily="49" charset="-122"/>
              </a:rPr>
              <a:t>文件格式称为</a:t>
            </a:r>
            <a:r>
              <a:rPr lang="zh-CN" altLang="en-US" sz="2800" b="1" dirty="0">
                <a:solidFill>
                  <a:srgbClr val="FF0000"/>
                </a:solidFill>
                <a:latin typeface="仿宋_GB2312" pitchFamily="49" charset="-122"/>
                <a:ea typeface="仿宋_GB2312" pitchFamily="49" charset="-122"/>
              </a:rPr>
              <a:t>波形文件，它是将模拟音频信号取样、量化、编码得到音频数字文件</a:t>
            </a:r>
            <a:r>
              <a:rPr lang="zh-CN" altLang="en-US" sz="2800" b="1" dirty="0">
                <a:latin typeface="仿宋_GB2312" pitchFamily="49" charset="-122"/>
                <a:ea typeface="仿宋_GB2312" pitchFamily="49" charset="-122"/>
              </a:rPr>
              <a:t>，描述参数有：码长、取样频率、编码方式、声道数。</a:t>
            </a:r>
          </a:p>
          <a:p>
            <a:pPr>
              <a:spcBef>
                <a:spcPct val="50000"/>
              </a:spcBef>
            </a:pPr>
            <a:r>
              <a:rPr lang="zh-CN" altLang="en-US" sz="2800" b="1" dirty="0">
                <a:latin typeface="仿宋_GB2312" pitchFamily="49" charset="-122"/>
                <a:ea typeface="仿宋_GB2312" pitchFamily="49" charset="-122"/>
              </a:rPr>
              <a:t>码长决定声音的音质，码长越大音质越好，一般码长定义为</a:t>
            </a:r>
            <a:r>
              <a:rPr lang="en-US" altLang="zh-CN" sz="2800" b="1" dirty="0">
                <a:latin typeface="仿宋_GB2312" pitchFamily="49" charset="-122"/>
                <a:ea typeface="仿宋_GB2312" pitchFamily="49" charset="-122"/>
              </a:rPr>
              <a:t>8</a:t>
            </a:r>
            <a:r>
              <a:rPr lang="zh-CN" altLang="en-US" sz="2800" b="1" dirty="0">
                <a:latin typeface="仿宋_GB2312" pitchFamily="49" charset="-122"/>
                <a:ea typeface="仿宋_GB2312" pitchFamily="49" charset="-122"/>
              </a:rPr>
              <a:t>位、</a:t>
            </a:r>
            <a:r>
              <a:rPr lang="en-US" altLang="zh-CN" sz="2800" b="1" dirty="0">
                <a:latin typeface="仿宋_GB2312" pitchFamily="49" charset="-122"/>
                <a:ea typeface="仿宋_GB2312" pitchFamily="49" charset="-122"/>
              </a:rPr>
              <a:t>16</a:t>
            </a:r>
            <a:r>
              <a:rPr lang="zh-CN" altLang="en-US" sz="2800" b="1" dirty="0">
                <a:latin typeface="仿宋_GB2312" pitchFamily="49" charset="-122"/>
                <a:ea typeface="仿宋_GB2312" pitchFamily="49" charset="-122"/>
              </a:rPr>
              <a:t>位、</a:t>
            </a:r>
            <a:r>
              <a:rPr lang="en-US" altLang="zh-CN" sz="2800" b="1" dirty="0">
                <a:latin typeface="仿宋_GB2312" pitchFamily="49" charset="-122"/>
                <a:ea typeface="仿宋_GB2312" pitchFamily="49" charset="-122"/>
              </a:rPr>
              <a:t>32</a:t>
            </a:r>
            <a:r>
              <a:rPr lang="zh-CN" altLang="en-US" sz="2800" b="1" dirty="0">
                <a:latin typeface="仿宋_GB2312" pitchFamily="49" charset="-122"/>
                <a:ea typeface="仿宋_GB2312" pitchFamily="49" charset="-122"/>
              </a:rPr>
              <a:t>位等。</a:t>
            </a:r>
          </a:p>
          <a:p>
            <a:pPr>
              <a:spcBef>
                <a:spcPct val="50000"/>
              </a:spcBef>
            </a:pPr>
            <a:r>
              <a:rPr lang="zh-CN" altLang="en-US" sz="2800" b="1" dirty="0">
                <a:latin typeface="仿宋_GB2312" pitchFamily="49" charset="-122"/>
                <a:ea typeface="仿宋_GB2312" pitchFamily="49" charset="-122"/>
              </a:rPr>
              <a:t>取样频率决定录制声音的最高频率，取样频率越高录制声音频率越高，取样频率一般取</a:t>
            </a:r>
            <a:r>
              <a:rPr lang="en-US" altLang="zh-CN" sz="2800" b="1" dirty="0">
                <a:latin typeface="仿宋_GB2312" pitchFamily="49" charset="-122"/>
                <a:ea typeface="仿宋_GB2312" pitchFamily="49" charset="-122"/>
              </a:rPr>
              <a:t>8kHz</a:t>
            </a:r>
            <a:r>
              <a:rPr lang="zh-CN" altLang="en-US" sz="2800" b="1" dirty="0">
                <a:latin typeface="仿宋_GB2312" pitchFamily="49" charset="-122"/>
                <a:ea typeface="仿宋_GB2312" pitchFamily="49" charset="-122"/>
              </a:rPr>
              <a:t>、</a:t>
            </a:r>
            <a:r>
              <a:rPr lang="en-US" altLang="zh-CN" sz="2800" b="1" dirty="0">
                <a:latin typeface="仿宋_GB2312" pitchFamily="49" charset="-122"/>
                <a:ea typeface="仿宋_GB2312" pitchFamily="49" charset="-122"/>
              </a:rPr>
              <a:t>16kHz</a:t>
            </a:r>
            <a:r>
              <a:rPr lang="zh-CN" altLang="en-US" sz="2800" b="1" dirty="0">
                <a:latin typeface="仿宋_GB2312" pitchFamily="49" charset="-122"/>
                <a:ea typeface="仿宋_GB2312" pitchFamily="49" charset="-122"/>
              </a:rPr>
              <a:t>、</a:t>
            </a:r>
            <a:r>
              <a:rPr lang="en-US" altLang="zh-CN" sz="2800" b="1" dirty="0">
                <a:latin typeface="仿宋_GB2312" pitchFamily="49" charset="-122"/>
                <a:ea typeface="仿宋_GB2312" pitchFamily="49" charset="-122"/>
              </a:rPr>
              <a:t>22kHz</a:t>
            </a:r>
            <a:r>
              <a:rPr lang="zh-CN" altLang="en-US" sz="2800" b="1" dirty="0">
                <a:latin typeface="仿宋_GB2312" pitchFamily="49" charset="-122"/>
                <a:ea typeface="仿宋_GB2312" pitchFamily="49" charset="-122"/>
              </a:rPr>
              <a:t>等。</a:t>
            </a:r>
            <a:endParaRPr lang="zh-CN" altLang="en-US" sz="2800" dirty="0">
              <a:ea typeface="宋体" panose="02010600030101010101" pitchFamily="2" charset="-122"/>
            </a:endParaRPr>
          </a:p>
        </p:txBody>
      </p:sp>
      <p:sp>
        <p:nvSpPr>
          <p:cNvPr id="135170"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语音格式</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title"/>
          </p:nvPr>
        </p:nvSpPr>
        <p:spPr>
          <a:xfrm>
            <a:off x="838200" y="70643"/>
            <a:ext cx="10515600" cy="13255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15362" name="Rectangle 4"/>
          <p:cNvSpPr/>
          <p:nvPr/>
        </p:nvSpPr>
        <p:spPr>
          <a:xfrm>
            <a:off x="3473450" y="1506538"/>
            <a:ext cx="7086600" cy="1198880"/>
          </a:xfrm>
          <a:prstGeom prst="rect">
            <a:avLst/>
          </a:prstGeom>
          <a:noFill/>
          <a:ln w="28575" cap="flat" cmpd="sng">
            <a:solidFill>
              <a:schemeClr val="folHlink"/>
            </a:solidFill>
            <a:prstDash val="solid"/>
            <a:miter/>
            <a:headEnd type="none" w="med" len="med"/>
            <a:tailEnd type="none" w="med" len="med"/>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       当说话时，声带在软骨的作用下相互靠近但不完全闭合，声门变成一条窄缝。当气流通过气管经过咽喉时，收紧的声带由于气流的冲击而产生振动，不断地张开和闭合，使声门向上送出一连串喷流。</a:t>
            </a:r>
            <a:endParaRPr lang="en-US" altLang="zh-CN" dirty="0">
              <a:latin typeface="黑体" panose="02010609060101010101" charset="-122"/>
              <a:ea typeface="黑体" panose="02010609060101010101" charset="-122"/>
            </a:endParaRPr>
          </a:p>
        </p:txBody>
      </p:sp>
      <p:sp>
        <p:nvSpPr>
          <p:cNvPr id="15363" name="AutoShape 5"/>
          <p:cNvSpPr/>
          <p:nvPr/>
        </p:nvSpPr>
        <p:spPr>
          <a:xfrm>
            <a:off x="1828800" y="1808163"/>
            <a:ext cx="1447800" cy="990600"/>
          </a:xfrm>
          <a:custGeom>
            <a:avLst/>
            <a:gdLst/>
            <a:ahLst/>
            <a:cxnLst>
              <a:cxn ang="0">
                <a:pos x="2147483647" y="0"/>
              </a:cxn>
              <a:cxn ang="0">
                <a:pos x="2147483647" y="2147483647"/>
              </a:cxn>
              <a:cxn ang="0">
                <a:pos x="2147483647" y="2147483647"/>
              </a:cxn>
              <a:cxn ang="0">
                <a:pos x="2147483647" y="2147483647"/>
              </a:cxn>
            </a:cxnLst>
            <a:rect l="0" t="0" r="0" b="0"/>
            <a:pathLst>
              <a:path w="21600" h="21600">
                <a:moveTo>
                  <a:pt x="2297" y="7500"/>
                </a:moveTo>
                <a:cubicBezTo>
                  <a:pt x="3659" y="3991"/>
                  <a:pt x="7036" y="1679"/>
                  <a:pt x="10800" y="1680"/>
                </a:cubicBezTo>
                <a:cubicBezTo>
                  <a:pt x="14563" y="1680"/>
                  <a:pt x="17940" y="3991"/>
                  <a:pt x="19302" y="7500"/>
                </a:cubicBezTo>
                <a:lnTo>
                  <a:pt x="20868" y="6892"/>
                </a:lnTo>
                <a:cubicBezTo>
                  <a:pt x="19255" y="2737"/>
                  <a:pt x="15256" y="-1"/>
                  <a:pt x="10799" y="0"/>
                </a:cubicBezTo>
                <a:cubicBezTo>
                  <a:pt x="6343" y="0"/>
                  <a:pt x="2344" y="2737"/>
                  <a:pt x="731" y="6892"/>
                </a:cubicBezTo>
                <a:lnTo>
                  <a:pt x="2297" y="7500"/>
                </a:lnTo>
                <a:close/>
              </a:path>
            </a:pathLst>
          </a:custGeom>
          <a:solidFill>
            <a:schemeClr val="accent1"/>
          </a:solidFill>
          <a:ln w="28575" cap="flat" cmpd="sng">
            <a:solidFill>
              <a:schemeClr val="tx1"/>
            </a:solidFill>
            <a:prstDash val="solid"/>
            <a:miter/>
            <a:headEnd type="none" w="med" len="med"/>
            <a:tailEnd type="none" w="med" len="med"/>
          </a:ln>
        </p:spPr>
        <p:txBody>
          <a:bodyPr/>
          <a:lstStyle/>
          <a:p>
            <a:endParaRPr lang="zh-CN" altLang="en-US"/>
          </a:p>
        </p:txBody>
      </p:sp>
      <p:sp>
        <p:nvSpPr>
          <p:cNvPr id="15364" name="Freeform 6"/>
          <p:cNvSpPr/>
          <p:nvPr/>
        </p:nvSpPr>
        <p:spPr>
          <a:xfrm>
            <a:off x="1905000" y="2112963"/>
            <a:ext cx="381000" cy="685800"/>
          </a:xfrm>
          <a:custGeom>
            <a:avLst/>
            <a:gdLst/>
            <a:ahLst/>
            <a:cxnLst>
              <a:cxn ang="0">
                <a:pos x="0" y="0"/>
              </a:cxn>
              <a:cxn ang="0">
                <a:pos x="2147483647" y="2147483647"/>
              </a:cxn>
              <a:cxn ang="0">
                <a:pos x="2147483647" y="2147483647"/>
              </a:cxn>
            </a:cxnLst>
            <a:rect l="0" t="0" r="0" b="0"/>
            <a:pathLst>
              <a:path w="480" h="720">
                <a:moveTo>
                  <a:pt x="0" y="0"/>
                </a:moveTo>
                <a:cubicBezTo>
                  <a:pt x="128" y="228"/>
                  <a:pt x="256" y="456"/>
                  <a:pt x="336" y="576"/>
                </a:cubicBezTo>
                <a:cubicBezTo>
                  <a:pt x="416" y="696"/>
                  <a:pt x="456" y="696"/>
                  <a:pt x="480" y="72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15365" name="Oval 7"/>
          <p:cNvSpPr/>
          <p:nvPr/>
        </p:nvSpPr>
        <p:spPr>
          <a:xfrm>
            <a:off x="2286000" y="2646363"/>
            <a:ext cx="609600" cy="228600"/>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15366" name="Freeform 8"/>
          <p:cNvSpPr/>
          <p:nvPr/>
        </p:nvSpPr>
        <p:spPr>
          <a:xfrm>
            <a:off x="2857500" y="2112963"/>
            <a:ext cx="381000" cy="685800"/>
          </a:xfrm>
          <a:custGeom>
            <a:avLst/>
            <a:gdLst/>
            <a:ahLst/>
            <a:cxnLst>
              <a:cxn ang="0">
                <a:pos x="0" y="2147483647"/>
              </a:cxn>
              <a:cxn ang="0">
                <a:pos x="2147483647" y="2147483647"/>
              </a:cxn>
              <a:cxn ang="0">
                <a:pos x="2147483647" y="0"/>
              </a:cxn>
            </a:cxnLst>
            <a:rect l="0" t="0" r="0" b="0"/>
            <a:pathLst>
              <a:path w="400" h="480">
                <a:moveTo>
                  <a:pt x="0" y="480"/>
                </a:moveTo>
                <a:cubicBezTo>
                  <a:pt x="136" y="328"/>
                  <a:pt x="272" y="176"/>
                  <a:pt x="336" y="96"/>
                </a:cubicBezTo>
                <a:cubicBezTo>
                  <a:pt x="400" y="16"/>
                  <a:pt x="392" y="8"/>
                  <a:pt x="384" y="0"/>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grpSp>
        <p:nvGrpSpPr>
          <p:cNvPr id="15367" name="Group 9"/>
          <p:cNvGrpSpPr/>
          <p:nvPr/>
        </p:nvGrpSpPr>
        <p:grpSpPr>
          <a:xfrm>
            <a:off x="2438400" y="1884363"/>
            <a:ext cx="152400" cy="762000"/>
            <a:chOff x="2352" y="864"/>
            <a:chExt cx="96" cy="480"/>
          </a:xfrm>
        </p:grpSpPr>
        <p:sp>
          <p:nvSpPr>
            <p:cNvPr id="15368" name="Line 10"/>
            <p:cNvSpPr/>
            <p:nvPr/>
          </p:nvSpPr>
          <p:spPr>
            <a:xfrm flipH="1">
              <a:off x="2352" y="864"/>
              <a:ext cx="48" cy="432"/>
            </a:xfrm>
            <a:prstGeom prst="line">
              <a:avLst/>
            </a:prstGeom>
            <a:ln w="28575" cap="flat" cmpd="sng">
              <a:solidFill>
                <a:schemeClr val="tx1"/>
              </a:solidFill>
              <a:prstDash val="solid"/>
              <a:round/>
              <a:headEnd type="none" w="med" len="med"/>
              <a:tailEnd type="none" w="med" len="med"/>
            </a:ln>
          </p:spPr>
        </p:sp>
        <p:sp>
          <p:nvSpPr>
            <p:cNvPr id="15369" name="Line 11"/>
            <p:cNvSpPr/>
            <p:nvPr/>
          </p:nvSpPr>
          <p:spPr>
            <a:xfrm flipH="1">
              <a:off x="2379" y="864"/>
              <a:ext cx="34" cy="432"/>
            </a:xfrm>
            <a:prstGeom prst="line">
              <a:avLst/>
            </a:prstGeom>
            <a:ln w="28575" cap="flat" cmpd="sng">
              <a:solidFill>
                <a:schemeClr val="tx1"/>
              </a:solidFill>
              <a:prstDash val="solid"/>
              <a:round/>
              <a:headEnd type="none" w="med" len="med"/>
              <a:tailEnd type="none" w="med" len="med"/>
            </a:ln>
          </p:spPr>
        </p:sp>
        <p:sp>
          <p:nvSpPr>
            <p:cNvPr id="15370" name="Line 12"/>
            <p:cNvSpPr/>
            <p:nvPr/>
          </p:nvSpPr>
          <p:spPr>
            <a:xfrm>
              <a:off x="2400" y="864"/>
              <a:ext cx="48" cy="0"/>
            </a:xfrm>
            <a:prstGeom prst="line">
              <a:avLst/>
            </a:prstGeom>
            <a:ln w="28575" cap="flat" cmpd="sng">
              <a:solidFill>
                <a:schemeClr val="tx1"/>
              </a:solidFill>
              <a:prstDash val="solid"/>
              <a:round/>
              <a:headEnd type="none" w="med" len="med"/>
              <a:tailEnd type="none" w="med" len="med"/>
            </a:ln>
          </p:spPr>
        </p:sp>
        <p:sp>
          <p:nvSpPr>
            <p:cNvPr id="15371" name="Oval 13"/>
            <p:cNvSpPr/>
            <p:nvPr/>
          </p:nvSpPr>
          <p:spPr>
            <a:xfrm>
              <a:off x="2352" y="1248"/>
              <a:ext cx="48" cy="96"/>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grpSp>
      <p:grpSp>
        <p:nvGrpSpPr>
          <p:cNvPr id="15372" name="Group 14"/>
          <p:cNvGrpSpPr/>
          <p:nvPr/>
        </p:nvGrpSpPr>
        <p:grpSpPr>
          <a:xfrm>
            <a:off x="2481263" y="1884363"/>
            <a:ext cx="173037" cy="762000"/>
            <a:chOff x="1824" y="960"/>
            <a:chExt cx="109" cy="480"/>
          </a:xfrm>
        </p:grpSpPr>
        <p:sp>
          <p:nvSpPr>
            <p:cNvPr id="15373" name="Line 15"/>
            <p:cNvSpPr/>
            <p:nvPr/>
          </p:nvSpPr>
          <p:spPr>
            <a:xfrm>
              <a:off x="1872" y="960"/>
              <a:ext cx="48" cy="432"/>
            </a:xfrm>
            <a:prstGeom prst="line">
              <a:avLst/>
            </a:prstGeom>
            <a:ln w="28575" cap="flat" cmpd="sng">
              <a:solidFill>
                <a:schemeClr val="tx1"/>
              </a:solidFill>
              <a:prstDash val="solid"/>
              <a:round/>
              <a:headEnd type="none" w="med" len="med"/>
              <a:tailEnd type="none" w="med" len="med"/>
            </a:ln>
          </p:spPr>
        </p:sp>
        <p:sp>
          <p:nvSpPr>
            <p:cNvPr id="15374" name="Line 16"/>
            <p:cNvSpPr/>
            <p:nvPr/>
          </p:nvSpPr>
          <p:spPr>
            <a:xfrm>
              <a:off x="1845" y="960"/>
              <a:ext cx="48" cy="432"/>
            </a:xfrm>
            <a:prstGeom prst="line">
              <a:avLst/>
            </a:prstGeom>
            <a:ln w="28575" cap="flat" cmpd="sng">
              <a:solidFill>
                <a:schemeClr val="tx1"/>
              </a:solidFill>
              <a:prstDash val="solid"/>
              <a:round/>
              <a:headEnd type="none" w="med" len="med"/>
              <a:tailEnd type="none" w="med" len="med"/>
            </a:ln>
          </p:spPr>
        </p:sp>
        <p:sp>
          <p:nvSpPr>
            <p:cNvPr id="15375" name="Line 17"/>
            <p:cNvSpPr/>
            <p:nvPr/>
          </p:nvSpPr>
          <p:spPr>
            <a:xfrm>
              <a:off x="1824" y="960"/>
              <a:ext cx="48" cy="0"/>
            </a:xfrm>
            <a:prstGeom prst="line">
              <a:avLst/>
            </a:prstGeom>
            <a:ln w="28575" cap="flat" cmpd="sng">
              <a:solidFill>
                <a:schemeClr val="tx1"/>
              </a:solidFill>
              <a:prstDash val="solid"/>
              <a:round/>
              <a:headEnd type="none" w="med" len="med"/>
              <a:tailEnd type="none" w="med" len="med"/>
            </a:ln>
          </p:spPr>
        </p:sp>
        <p:sp>
          <p:nvSpPr>
            <p:cNvPr id="15376" name="Oval 18"/>
            <p:cNvSpPr/>
            <p:nvPr/>
          </p:nvSpPr>
          <p:spPr>
            <a:xfrm>
              <a:off x="1885" y="1344"/>
              <a:ext cx="48" cy="96"/>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grpSp>
      <p:sp>
        <p:nvSpPr>
          <p:cNvPr id="15377" name="Text Box 19"/>
          <p:cNvSpPr txBox="1"/>
          <p:nvPr/>
        </p:nvSpPr>
        <p:spPr>
          <a:xfrm>
            <a:off x="1676400" y="2951163"/>
            <a:ext cx="16764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声带靠拢</a:t>
            </a:r>
          </a:p>
        </p:txBody>
      </p:sp>
      <p:sp>
        <p:nvSpPr>
          <p:cNvPr id="15378" name="Line 20"/>
          <p:cNvSpPr/>
          <p:nvPr/>
        </p:nvSpPr>
        <p:spPr>
          <a:xfrm>
            <a:off x="1752600" y="5478463"/>
            <a:ext cx="533400" cy="0"/>
          </a:xfrm>
          <a:prstGeom prst="line">
            <a:avLst/>
          </a:prstGeom>
          <a:ln w="76200" cap="flat" cmpd="sng">
            <a:solidFill>
              <a:srgbClr val="FF6600"/>
            </a:solidFill>
            <a:prstDash val="solid"/>
            <a:round/>
            <a:headEnd type="none" w="med" len="med"/>
            <a:tailEnd type="none" w="med" len="med"/>
          </a:ln>
        </p:spPr>
      </p:sp>
      <p:sp>
        <p:nvSpPr>
          <p:cNvPr id="15379" name="Freeform 21"/>
          <p:cNvSpPr/>
          <p:nvPr/>
        </p:nvSpPr>
        <p:spPr>
          <a:xfrm>
            <a:off x="2286000" y="4779963"/>
            <a:ext cx="533400" cy="698500"/>
          </a:xfrm>
          <a:custGeom>
            <a:avLst/>
            <a:gdLst/>
            <a:ahLst/>
            <a:cxnLst>
              <a:cxn ang="0">
                <a:pos x="0" y="2147483647"/>
              </a:cxn>
              <a:cxn ang="0">
                <a:pos x="2147483647" y="2147483647"/>
              </a:cxn>
              <a:cxn ang="0">
                <a:pos x="2147483647" y="2147483647"/>
              </a:cxn>
              <a:cxn ang="0">
                <a:pos x="2147483647" y="2147483647"/>
              </a:cxn>
            </a:cxnLst>
            <a:rect l="0" t="0" r="0" b="0"/>
            <a:pathLst>
              <a:path w="336" h="440">
                <a:moveTo>
                  <a:pt x="0" y="440"/>
                </a:moveTo>
                <a:cubicBezTo>
                  <a:pt x="32" y="276"/>
                  <a:pt x="64" y="112"/>
                  <a:pt x="96" y="56"/>
                </a:cubicBezTo>
                <a:cubicBezTo>
                  <a:pt x="128" y="0"/>
                  <a:pt x="152" y="40"/>
                  <a:pt x="192" y="104"/>
                </a:cubicBezTo>
                <a:cubicBezTo>
                  <a:pt x="232" y="168"/>
                  <a:pt x="312" y="384"/>
                  <a:pt x="336" y="440"/>
                </a:cubicBezTo>
              </a:path>
            </a:pathLst>
          </a:custGeom>
          <a:noFill/>
          <a:ln w="76200" cap="flat" cmpd="sng">
            <a:solidFill>
              <a:srgbClr val="FF6600"/>
            </a:solidFill>
            <a:prstDash val="solid"/>
            <a:round/>
            <a:headEnd type="none" w="med" len="med"/>
            <a:tailEnd type="none" w="med" len="med"/>
          </a:ln>
        </p:spPr>
        <p:txBody>
          <a:bodyPr/>
          <a:lstStyle/>
          <a:p>
            <a:endParaRPr lang="zh-CN" altLang="en-US"/>
          </a:p>
        </p:txBody>
      </p:sp>
      <p:sp>
        <p:nvSpPr>
          <p:cNvPr id="15380" name="Line 22"/>
          <p:cNvSpPr/>
          <p:nvPr/>
        </p:nvSpPr>
        <p:spPr>
          <a:xfrm>
            <a:off x="2819400" y="5489575"/>
            <a:ext cx="762000" cy="0"/>
          </a:xfrm>
          <a:prstGeom prst="line">
            <a:avLst/>
          </a:prstGeom>
          <a:ln w="76200" cap="flat" cmpd="sng">
            <a:solidFill>
              <a:srgbClr val="FF6600"/>
            </a:solidFill>
            <a:prstDash val="solid"/>
            <a:round/>
            <a:headEnd type="none" w="med" len="med"/>
            <a:tailEnd type="none" w="med" len="med"/>
          </a:ln>
        </p:spPr>
      </p:sp>
      <p:sp>
        <p:nvSpPr>
          <p:cNvPr id="15381" name="Freeform 23"/>
          <p:cNvSpPr/>
          <p:nvPr/>
        </p:nvSpPr>
        <p:spPr>
          <a:xfrm>
            <a:off x="4876800" y="4792663"/>
            <a:ext cx="533400" cy="698500"/>
          </a:xfrm>
          <a:custGeom>
            <a:avLst/>
            <a:gdLst/>
            <a:ahLst/>
            <a:cxnLst>
              <a:cxn ang="0">
                <a:pos x="0" y="2147483647"/>
              </a:cxn>
              <a:cxn ang="0">
                <a:pos x="2147483647" y="2147483647"/>
              </a:cxn>
              <a:cxn ang="0">
                <a:pos x="2147483647" y="2147483647"/>
              </a:cxn>
              <a:cxn ang="0">
                <a:pos x="2147483647" y="2147483647"/>
              </a:cxn>
            </a:cxnLst>
            <a:rect l="0" t="0" r="0" b="0"/>
            <a:pathLst>
              <a:path w="336" h="440">
                <a:moveTo>
                  <a:pt x="0" y="440"/>
                </a:moveTo>
                <a:cubicBezTo>
                  <a:pt x="32" y="276"/>
                  <a:pt x="64" y="112"/>
                  <a:pt x="96" y="56"/>
                </a:cubicBezTo>
                <a:cubicBezTo>
                  <a:pt x="128" y="0"/>
                  <a:pt x="152" y="40"/>
                  <a:pt x="192" y="104"/>
                </a:cubicBezTo>
                <a:cubicBezTo>
                  <a:pt x="232" y="168"/>
                  <a:pt x="312" y="384"/>
                  <a:pt x="336" y="440"/>
                </a:cubicBezTo>
              </a:path>
            </a:pathLst>
          </a:custGeom>
          <a:noFill/>
          <a:ln w="76200" cap="flat" cmpd="sng">
            <a:solidFill>
              <a:srgbClr val="FF6600"/>
            </a:solidFill>
            <a:prstDash val="solid"/>
            <a:round/>
            <a:headEnd type="none" w="med" len="med"/>
            <a:tailEnd type="none" w="med" len="med"/>
          </a:ln>
        </p:spPr>
        <p:txBody>
          <a:bodyPr/>
          <a:lstStyle/>
          <a:p>
            <a:endParaRPr lang="zh-CN" altLang="en-US"/>
          </a:p>
        </p:txBody>
      </p:sp>
      <p:sp>
        <p:nvSpPr>
          <p:cNvPr id="15382" name="Freeform 24"/>
          <p:cNvSpPr/>
          <p:nvPr/>
        </p:nvSpPr>
        <p:spPr>
          <a:xfrm>
            <a:off x="3581400" y="4792663"/>
            <a:ext cx="533400" cy="698500"/>
          </a:xfrm>
          <a:custGeom>
            <a:avLst/>
            <a:gdLst/>
            <a:ahLst/>
            <a:cxnLst>
              <a:cxn ang="0">
                <a:pos x="0" y="2147483647"/>
              </a:cxn>
              <a:cxn ang="0">
                <a:pos x="2147483647" y="2147483647"/>
              </a:cxn>
              <a:cxn ang="0">
                <a:pos x="2147483647" y="2147483647"/>
              </a:cxn>
              <a:cxn ang="0">
                <a:pos x="2147483647" y="2147483647"/>
              </a:cxn>
            </a:cxnLst>
            <a:rect l="0" t="0" r="0" b="0"/>
            <a:pathLst>
              <a:path w="336" h="440">
                <a:moveTo>
                  <a:pt x="0" y="440"/>
                </a:moveTo>
                <a:cubicBezTo>
                  <a:pt x="32" y="276"/>
                  <a:pt x="64" y="112"/>
                  <a:pt x="96" y="56"/>
                </a:cubicBezTo>
                <a:cubicBezTo>
                  <a:pt x="128" y="0"/>
                  <a:pt x="152" y="40"/>
                  <a:pt x="192" y="104"/>
                </a:cubicBezTo>
                <a:cubicBezTo>
                  <a:pt x="232" y="168"/>
                  <a:pt x="312" y="384"/>
                  <a:pt x="336" y="440"/>
                </a:cubicBezTo>
              </a:path>
            </a:pathLst>
          </a:custGeom>
          <a:noFill/>
          <a:ln w="76200" cap="flat" cmpd="sng">
            <a:solidFill>
              <a:srgbClr val="FF6600"/>
            </a:solidFill>
            <a:prstDash val="solid"/>
            <a:round/>
            <a:headEnd type="none" w="med" len="med"/>
            <a:tailEnd type="none" w="med" len="med"/>
          </a:ln>
        </p:spPr>
        <p:txBody>
          <a:bodyPr/>
          <a:lstStyle/>
          <a:p>
            <a:endParaRPr lang="zh-CN" altLang="en-US"/>
          </a:p>
        </p:txBody>
      </p:sp>
      <p:sp>
        <p:nvSpPr>
          <p:cNvPr id="15383" name="Line 25"/>
          <p:cNvSpPr/>
          <p:nvPr/>
        </p:nvSpPr>
        <p:spPr>
          <a:xfrm>
            <a:off x="4114800" y="5489575"/>
            <a:ext cx="762000" cy="0"/>
          </a:xfrm>
          <a:prstGeom prst="line">
            <a:avLst/>
          </a:prstGeom>
          <a:ln w="76200" cap="flat" cmpd="sng">
            <a:solidFill>
              <a:srgbClr val="FF6600"/>
            </a:solidFill>
            <a:prstDash val="solid"/>
            <a:round/>
            <a:headEnd type="none" w="med" len="med"/>
            <a:tailEnd type="none" w="med" len="med"/>
          </a:ln>
        </p:spPr>
      </p:sp>
      <p:sp>
        <p:nvSpPr>
          <p:cNvPr id="15384" name="Line 26"/>
          <p:cNvSpPr/>
          <p:nvPr/>
        </p:nvSpPr>
        <p:spPr>
          <a:xfrm>
            <a:off x="5410200" y="5489575"/>
            <a:ext cx="685800" cy="0"/>
          </a:xfrm>
          <a:prstGeom prst="line">
            <a:avLst/>
          </a:prstGeom>
          <a:ln w="76200" cap="flat" cmpd="sng">
            <a:solidFill>
              <a:srgbClr val="FF6600"/>
            </a:solidFill>
            <a:prstDash val="solid"/>
            <a:round/>
            <a:headEnd type="none" w="med" len="med"/>
            <a:tailEnd type="none" w="med" len="med"/>
          </a:ln>
        </p:spPr>
      </p:sp>
      <p:sp>
        <p:nvSpPr>
          <p:cNvPr id="15385" name="Line 27"/>
          <p:cNvSpPr/>
          <p:nvPr/>
        </p:nvSpPr>
        <p:spPr>
          <a:xfrm>
            <a:off x="2286000" y="5478463"/>
            <a:ext cx="0" cy="457200"/>
          </a:xfrm>
          <a:prstGeom prst="line">
            <a:avLst/>
          </a:prstGeom>
          <a:ln w="76200" cap="flat" cmpd="sng">
            <a:solidFill>
              <a:schemeClr val="tx2"/>
            </a:solidFill>
            <a:prstDash val="solid"/>
            <a:round/>
            <a:headEnd type="none" w="med" len="med"/>
            <a:tailEnd type="none" w="med" len="med"/>
          </a:ln>
        </p:spPr>
      </p:sp>
      <p:sp>
        <p:nvSpPr>
          <p:cNvPr id="15386" name="Line 28"/>
          <p:cNvSpPr/>
          <p:nvPr/>
        </p:nvSpPr>
        <p:spPr>
          <a:xfrm>
            <a:off x="3581400" y="5489575"/>
            <a:ext cx="0" cy="457200"/>
          </a:xfrm>
          <a:prstGeom prst="line">
            <a:avLst/>
          </a:prstGeom>
          <a:ln w="76200" cap="flat" cmpd="sng">
            <a:solidFill>
              <a:schemeClr val="tx2"/>
            </a:solidFill>
            <a:prstDash val="solid"/>
            <a:round/>
            <a:headEnd type="none" w="med" len="med"/>
            <a:tailEnd type="none" w="med" len="med"/>
          </a:ln>
        </p:spPr>
      </p:sp>
      <p:sp>
        <p:nvSpPr>
          <p:cNvPr id="15387" name="Line 29"/>
          <p:cNvSpPr/>
          <p:nvPr/>
        </p:nvSpPr>
        <p:spPr>
          <a:xfrm flipH="1">
            <a:off x="2286000" y="5707063"/>
            <a:ext cx="457200" cy="0"/>
          </a:xfrm>
          <a:prstGeom prst="line">
            <a:avLst/>
          </a:prstGeom>
          <a:ln w="28575" cap="flat" cmpd="sng">
            <a:solidFill>
              <a:srgbClr val="FF6600"/>
            </a:solidFill>
            <a:prstDash val="solid"/>
            <a:round/>
            <a:headEnd type="none" w="med" len="med"/>
            <a:tailEnd type="triangle" w="med" len="med"/>
          </a:ln>
        </p:spPr>
      </p:sp>
      <p:sp>
        <p:nvSpPr>
          <p:cNvPr id="15388" name="Line 30"/>
          <p:cNvSpPr/>
          <p:nvPr/>
        </p:nvSpPr>
        <p:spPr>
          <a:xfrm>
            <a:off x="3124200" y="5707063"/>
            <a:ext cx="457200" cy="0"/>
          </a:xfrm>
          <a:prstGeom prst="line">
            <a:avLst/>
          </a:prstGeom>
          <a:ln w="28575" cap="flat" cmpd="sng">
            <a:solidFill>
              <a:srgbClr val="FF6600"/>
            </a:solidFill>
            <a:prstDash val="solid"/>
            <a:round/>
            <a:headEnd type="none" w="med" len="med"/>
            <a:tailEnd type="triangle" w="med" len="med"/>
          </a:ln>
        </p:spPr>
      </p:sp>
      <p:sp>
        <p:nvSpPr>
          <p:cNvPr id="15389" name="Text Box 31"/>
          <p:cNvSpPr txBox="1"/>
          <p:nvPr/>
        </p:nvSpPr>
        <p:spPr>
          <a:xfrm>
            <a:off x="2667000" y="5478463"/>
            <a:ext cx="685800" cy="368300"/>
          </a:xfrm>
          <a:prstGeom prst="rect">
            <a:avLst/>
          </a:prstGeom>
          <a:noFill/>
          <a:ln w="762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Tp</a:t>
            </a:r>
          </a:p>
        </p:txBody>
      </p:sp>
      <p:sp>
        <p:nvSpPr>
          <p:cNvPr id="15390" name="Text Box 32"/>
          <p:cNvSpPr txBox="1"/>
          <p:nvPr/>
        </p:nvSpPr>
        <p:spPr>
          <a:xfrm>
            <a:off x="2286000" y="5973763"/>
            <a:ext cx="2667000" cy="368300"/>
          </a:xfrm>
          <a:prstGeom prst="rect">
            <a:avLst/>
          </a:prstGeom>
          <a:noFill/>
          <a:ln w="76200">
            <a:noFill/>
          </a:ln>
        </p:spPr>
        <p:txBody>
          <a:bodyPr anchor="t" anchorCtr="0">
            <a:spAutoFit/>
          </a:bodyPr>
          <a:lstStyle/>
          <a:p>
            <a:pPr eaLnBrk="0" hangingPunct="0">
              <a:spcBef>
                <a:spcPct val="50000"/>
              </a:spcBef>
            </a:pPr>
            <a:r>
              <a:rPr lang="zh-CN" altLang="en-US" dirty="0">
                <a:solidFill>
                  <a:schemeClr val="tx2"/>
                </a:solidFill>
                <a:latin typeface="黑体" panose="02010609060101010101" charset="-122"/>
                <a:ea typeface="黑体" panose="02010609060101010101" charset="-122"/>
              </a:rPr>
              <a:t>基音周期</a:t>
            </a:r>
          </a:p>
        </p:txBody>
      </p:sp>
      <p:sp>
        <p:nvSpPr>
          <p:cNvPr id="15391" name="Text Box 33"/>
          <p:cNvSpPr txBox="1"/>
          <p:nvPr/>
        </p:nvSpPr>
        <p:spPr>
          <a:xfrm>
            <a:off x="5924550" y="4246563"/>
            <a:ext cx="4635500" cy="1198880"/>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       声带的开启和闭合称为振动。这一振动过程周而复始，形成了一串周期性脉冲气流送入声道。这个过程发出的音称为</a:t>
            </a:r>
            <a:r>
              <a:rPr lang="zh-CN" altLang="en-US" dirty="0">
                <a:solidFill>
                  <a:schemeClr val="accent2"/>
                </a:solidFill>
                <a:latin typeface="黑体" panose="02010609060101010101" charset="-122"/>
                <a:ea typeface="黑体" panose="02010609060101010101" charset="-122"/>
              </a:rPr>
              <a:t>浊音</a:t>
            </a:r>
            <a:r>
              <a:rPr lang="zh-CN" altLang="en-US" dirty="0">
                <a:latin typeface="黑体" panose="02010609060101010101" charset="-122"/>
                <a:ea typeface="黑体" panose="02010609060101010101" charset="-122"/>
              </a:rPr>
              <a:t>。如汉语发音的</a:t>
            </a:r>
            <a:r>
              <a:rPr lang="en-US" altLang="zh-CN" dirty="0">
                <a:latin typeface="黑体" panose="02010609060101010101" charset="-122"/>
                <a:ea typeface="黑体" panose="02010609060101010101" charset="-122"/>
              </a:rPr>
              <a:t>[a]</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[i]</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[u]</a:t>
            </a:r>
            <a:r>
              <a:rPr lang="zh-CN" altLang="en-US" dirty="0">
                <a:latin typeface="黑体" panose="02010609060101010101" charset="-122"/>
                <a:ea typeface="黑体" panose="02010609060101010101" charset="-122"/>
              </a:rPr>
              <a:t>和</a:t>
            </a:r>
            <a:r>
              <a:rPr lang="en-US" altLang="zh-CN" dirty="0">
                <a:latin typeface="黑体" panose="02010609060101010101" charset="-122"/>
                <a:ea typeface="黑体" panose="02010609060101010101" charset="-122"/>
              </a:rPr>
              <a:t>[o]</a:t>
            </a:r>
            <a:r>
              <a:rPr lang="zh-CN" altLang="en-US" dirty="0">
                <a:latin typeface="黑体" panose="02010609060101010101" charset="-122"/>
                <a:ea typeface="黑体" panose="02010609060101010101" charset="-122"/>
              </a:rPr>
              <a:t>等。</a:t>
            </a:r>
          </a:p>
        </p:txBody>
      </p:sp>
      <p:sp>
        <p:nvSpPr>
          <p:cNvPr id="35" name="圆角矩形 3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内容占位符 1"/>
          <p:cNvSpPr>
            <a:spLocks noGrp="1"/>
          </p:cNvSpPr>
          <p:nvPr>
            <p:ph idx="1"/>
          </p:nvPr>
        </p:nvSpPr>
        <p:spPr>
          <a:xfrm>
            <a:off x="1809750" y="1571625"/>
            <a:ext cx="8686800" cy="4411663"/>
          </a:xfrm>
        </p:spPr>
        <p:txBody>
          <a:bodyPr vert="horz" wrap="square" lIns="91440" tIns="45720" rIns="91440" bIns="45720" anchor="t" anchorCtr="0">
            <a:normAutofit lnSpcReduction="10000"/>
          </a:bodyPr>
          <a:lstStyle/>
          <a:p>
            <a:pPr>
              <a:spcBef>
                <a:spcPts val="2400"/>
              </a:spcBef>
            </a:pPr>
            <a:r>
              <a:rPr lang="zh-CN" altLang="en-US" sz="2400" b="1" dirty="0">
                <a:latin typeface="楷体_GB2312" pitchFamily="49" charset="-122"/>
                <a:ea typeface="楷体_GB2312" pitchFamily="49" charset="-122"/>
              </a:rPr>
              <a:t>可在</a:t>
            </a:r>
            <a:r>
              <a:rPr lang="en-US" altLang="zh-CN" sz="2400" b="1" dirty="0">
                <a:latin typeface="楷体_GB2312" pitchFamily="49" charset="-122"/>
                <a:ea typeface="楷体_GB2312" pitchFamily="49" charset="-122"/>
              </a:rPr>
              <a:t>MATLAB</a:t>
            </a:r>
            <a:r>
              <a:rPr lang="zh-CN" altLang="en-US" sz="2400" b="1" dirty="0">
                <a:latin typeface="楷体_GB2312" pitchFamily="49" charset="-122"/>
                <a:ea typeface="楷体_GB2312" pitchFamily="49" charset="-122"/>
              </a:rPr>
              <a:t>中用</a:t>
            </a:r>
            <a:r>
              <a:rPr lang="en-US" altLang="zh-CN" sz="2400" b="1" dirty="0">
                <a:solidFill>
                  <a:srgbClr val="FF0000"/>
                </a:solidFill>
                <a:latin typeface="楷体_GB2312" pitchFamily="49" charset="-122"/>
                <a:ea typeface="楷体_GB2312" pitchFamily="49" charset="-122"/>
              </a:rPr>
              <a:t>wavread</a:t>
            </a:r>
            <a:r>
              <a:rPr lang="zh-CN" altLang="en-US" sz="2400" b="1" dirty="0">
                <a:latin typeface="楷体_GB2312" pitchFamily="49" charset="-122"/>
                <a:ea typeface="楷体_GB2312" pitchFamily="49" charset="-122"/>
              </a:rPr>
              <a:t>函数将*</a:t>
            </a:r>
            <a:r>
              <a:rPr lang="en-US" altLang="zh-CN" sz="2400" b="1" dirty="0">
                <a:latin typeface="楷体_GB2312" pitchFamily="49" charset="-122"/>
                <a:ea typeface="楷体_GB2312" pitchFamily="49" charset="-122"/>
              </a:rPr>
              <a:t>.wav</a:t>
            </a:r>
            <a:r>
              <a:rPr lang="zh-CN" altLang="en-US" sz="2400" b="1" dirty="0">
                <a:latin typeface="楷体_GB2312" pitchFamily="49" charset="-122"/>
                <a:ea typeface="楷体_GB2312" pitchFamily="49" charset="-122"/>
              </a:rPr>
              <a:t>的文件打开，将所有数据读入一个数组中，数组中每个数的范围在</a:t>
            </a:r>
            <a:r>
              <a:rPr lang="en-US" altLang="zh-CN" sz="2400" b="1" dirty="0">
                <a:latin typeface="楷体_GB2312" pitchFamily="49" charset="-122"/>
                <a:ea typeface="楷体_GB2312" pitchFamily="49" charset="-122"/>
              </a:rPr>
              <a:t>[-1,1]</a:t>
            </a:r>
            <a:r>
              <a:rPr lang="zh-CN" altLang="en-US" sz="2400" b="1" dirty="0">
                <a:latin typeface="楷体_GB2312" pitchFamily="49" charset="-122"/>
                <a:ea typeface="楷体_GB2312" pitchFamily="49" charset="-122"/>
              </a:rPr>
              <a:t>之间。</a:t>
            </a:r>
            <a:endParaRPr lang="en-US" altLang="zh-CN" sz="2400" b="1" dirty="0">
              <a:latin typeface="楷体_GB2312" pitchFamily="49" charset="-122"/>
              <a:ea typeface="楷体_GB2312" pitchFamily="49" charset="-122"/>
            </a:endParaRPr>
          </a:p>
          <a:p>
            <a:pPr>
              <a:spcBef>
                <a:spcPts val="2400"/>
              </a:spcBef>
            </a:pPr>
            <a:r>
              <a:rPr lang="zh-CN" altLang="en-US" sz="2400" b="1" dirty="0">
                <a:latin typeface="楷体_GB2312" pitchFamily="49" charset="-122"/>
                <a:ea typeface="楷体_GB2312" pitchFamily="49" charset="-122"/>
              </a:rPr>
              <a:t>例如：</a:t>
            </a:r>
            <a:r>
              <a:rPr lang="zh-CN" altLang="en-US" sz="2400"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[y,fs,Nbits]=wavread(</a:t>
            </a:r>
            <a:r>
              <a:rPr lang="en-US" altLang="zh-CN" sz="2400" b="1" dirty="0">
                <a:ea typeface="楷体_GB2312" pitchFamily="49" charset="-122"/>
              </a:rPr>
              <a:t>‘</a:t>
            </a:r>
            <a:r>
              <a:rPr lang="en-US" altLang="zh-CN" sz="2400" b="1" dirty="0">
                <a:latin typeface="楷体_GB2312" pitchFamily="49" charset="-122"/>
                <a:ea typeface="楷体_GB2312" pitchFamily="49" charset="-122"/>
              </a:rPr>
              <a:t>c:\tts_30250.wav</a:t>
            </a:r>
            <a:r>
              <a:rPr lang="en-US" altLang="zh-CN" sz="2400" b="1" dirty="0">
                <a:ea typeface="楷体_GB2312" pitchFamily="49" charset="-122"/>
              </a:rPr>
              <a:t>’</a:t>
            </a:r>
            <a:r>
              <a:rPr lang="en-US" altLang="zh-CN" sz="2400" b="1" dirty="0">
                <a:latin typeface="楷体_GB2312" pitchFamily="49" charset="-122"/>
                <a:ea typeface="楷体_GB2312" pitchFamily="49" charset="-122"/>
              </a:rPr>
              <a:t>);</a:t>
            </a:r>
          </a:p>
          <a:p>
            <a:pPr>
              <a:spcBef>
                <a:spcPts val="2400"/>
              </a:spcBef>
            </a:pPr>
            <a:r>
              <a:rPr lang="en-US" altLang="zh-CN" sz="2400" b="1" dirty="0">
                <a:ea typeface="宋体" panose="02010600030101010101" pitchFamily="2" charset="-122"/>
              </a:rPr>
              <a:t>wavread</a:t>
            </a:r>
            <a:r>
              <a:rPr lang="zh-CN" altLang="en-US" sz="2400" b="1" dirty="0">
                <a:ea typeface="宋体" panose="02010600030101010101" pitchFamily="2" charset="-122"/>
              </a:rPr>
              <a:t>函数读取</a:t>
            </a:r>
            <a:r>
              <a:rPr lang="en-US" altLang="zh-CN" sz="2400" b="1" dirty="0">
                <a:ea typeface="宋体" panose="02010600030101010101" pitchFamily="2" charset="-122"/>
              </a:rPr>
              <a:t>Microsoft</a:t>
            </a:r>
            <a:r>
              <a:rPr lang="zh-CN" altLang="en-US" sz="2400" b="1" dirty="0">
                <a:ea typeface="宋体" panose="02010600030101010101" pitchFamily="2" charset="-122"/>
              </a:rPr>
              <a:t>的</a:t>
            </a:r>
            <a:r>
              <a:rPr lang="en-US" altLang="zh-CN" sz="2400" b="1" dirty="0">
                <a:ea typeface="宋体" panose="02010600030101010101" pitchFamily="2" charset="-122"/>
              </a:rPr>
              <a:t>wav</a:t>
            </a:r>
            <a:r>
              <a:rPr lang="zh-CN" altLang="en-US" sz="2400" b="1" dirty="0">
                <a:ea typeface="宋体" panose="02010600030101010101" pitchFamily="2" charset="-122"/>
              </a:rPr>
              <a:t>格式音频文件，返回值</a:t>
            </a:r>
            <a:r>
              <a:rPr lang="zh-CN" altLang="en-US" sz="2400" b="1" dirty="0">
                <a:solidFill>
                  <a:srgbClr val="FF0000"/>
                </a:solidFill>
                <a:ea typeface="宋体" panose="02010600030101010101" pitchFamily="2" charset="-122"/>
              </a:rPr>
              <a:t>ｙ是音频的数据向量</a:t>
            </a:r>
            <a:r>
              <a:rPr lang="zh-CN" altLang="en-US" sz="2400" b="1" dirty="0">
                <a:ea typeface="宋体" panose="02010600030101010101" pitchFamily="2" charset="-122"/>
              </a:rPr>
              <a:t>，</a:t>
            </a:r>
            <a:r>
              <a:rPr lang="en-US" altLang="zh-CN" sz="2400" b="1" dirty="0">
                <a:solidFill>
                  <a:srgbClr val="FF0000"/>
                </a:solidFill>
                <a:ea typeface="宋体" panose="02010600030101010101" pitchFamily="2" charset="-122"/>
              </a:rPr>
              <a:t>fs</a:t>
            </a:r>
            <a:r>
              <a:rPr lang="zh-CN" altLang="en-US" sz="2400" b="1" dirty="0">
                <a:solidFill>
                  <a:srgbClr val="FF0000"/>
                </a:solidFill>
                <a:ea typeface="宋体" panose="02010600030101010101" pitchFamily="2" charset="-122"/>
              </a:rPr>
              <a:t>是采样频率（单位</a:t>
            </a:r>
            <a:r>
              <a:rPr lang="en-US" altLang="zh-CN" sz="2400" b="1" dirty="0">
                <a:solidFill>
                  <a:srgbClr val="FF0000"/>
                </a:solidFill>
                <a:ea typeface="宋体" panose="02010600030101010101" pitchFamily="2" charset="-122"/>
              </a:rPr>
              <a:t>Hz</a:t>
            </a:r>
            <a:r>
              <a:rPr lang="zh-CN" altLang="en-US" sz="2400" b="1" dirty="0">
                <a:solidFill>
                  <a:srgbClr val="FF0000"/>
                </a:solidFill>
                <a:ea typeface="宋体" panose="02010600030101010101" pitchFamily="2" charset="-122"/>
              </a:rPr>
              <a:t>）</a:t>
            </a:r>
            <a:r>
              <a:rPr lang="zh-CN" altLang="en-US" sz="2400" b="1" dirty="0">
                <a:ea typeface="宋体" panose="02010600030101010101" pitchFamily="2" charset="-122"/>
              </a:rPr>
              <a:t>，</a:t>
            </a:r>
            <a:r>
              <a:rPr lang="en-US" altLang="zh-CN" sz="2400" b="1" dirty="0">
                <a:solidFill>
                  <a:srgbClr val="FF0000"/>
                </a:solidFill>
                <a:ea typeface="宋体" panose="02010600030101010101" pitchFamily="2" charset="-122"/>
              </a:rPr>
              <a:t>Nbits</a:t>
            </a:r>
            <a:r>
              <a:rPr lang="zh-CN" altLang="en-US" sz="2400" b="1" dirty="0">
                <a:solidFill>
                  <a:srgbClr val="FF0000"/>
                </a:solidFill>
                <a:ea typeface="宋体" panose="02010600030101010101" pitchFamily="2" charset="-122"/>
              </a:rPr>
              <a:t>是每一个采样点的数据深度（即比特数） </a:t>
            </a:r>
          </a:p>
          <a:p>
            <a:pPr>
              <a:spcBef>
                <a:spcPts val="2400"/>
              </a:spcBef>
            </a:pPr>
            <a:r>
              <a:rPr lang="zh-CN" altLang="en-US" sz="2400" b="1" dirty="0">
                <a:latin typeface="楷体_GB2312" pitchFamily="49" charset="-122"/>
                <a:ea typeface="楷体_GB2312" pitchFamily="49" charset="-122"/>
              </a:rPr>
              <a:t>运行结果：</a:t>
            </a:r>
            <a:r>
              <a:rPr lang="en-US" altLang="zh-CN" sz="2400" b="1" dirty="0">
                <a:latin typeface="楷体_GB2312" pitchFamily="49" charset="-122"/>
                <a:ea typeface="楷体_GB2312" pitchFamily="49" charset="-122"/>
              </a:rPr>
              <a:t>fs=16kHz</a:t>
            </a:r>
          </a:p>
          <a:p>
            <a:pPr>
              <a:spcBef>
                <a:spcPts val="2400"/>
              </a:spcBef>
              <a:buNone/>
            </a:pPr>
            <a:r>
              <a:rPr lang="en-US" altLang="zh-CN" sz="2400" dirty="0">
                <a:latin typeface="楷体_GB2312" pitchFamily="49" charset="-122"/>
                <a:ea typeface="楷体_GB2312" pitchFamily="49" charset="-122"/>
              </a:rPr>
              <a:t>             </a:t>
            </a:r>
            <a:r>
              <a:rPr lang="en-US" altLang="zh-CN" sz="2400" b="1" dirty="0">
                <a:latin typeface="楷体_GB2312" pitchFamily="49" charset="-122"/>
                <a:ea typeface="楷体_GB2312" pitchFamily="49" charset="-122"/>
              </a:rPr>
              <a:t>Nbits=16</a:t>
            </a:r>
          </a:p>
          <a:p>
            <a:pPr>
              <a:spcBef>
                <a:spcPts val="2400"/>
              </a:spcBef>
              <a:buNone/>
            </a:pPr>
            <a:r>
              <a:rPr lang="en-US" altLang="zh-CN" sz="2400" b="1" dirty="0">
                <a:latin typeface="楷体_GB2312" pitchFamily="49" charset="-122"/>
                <a:ea typeface="楷体_GB2312" pitchFamily="49" charset="-122"/>
              </a:rPr>
              <a:t>             y=[</a:t>
            </a:r>
            <a:r>
              <a:rPr lang="en-US" altLang="zh-CN" sz="2400" b="1" dirty="0">
                <a:ea typeface="楷体_GB2312" pitchFamily="49" charset="-122"/>
              </a:rPr>
              <a:t>…</a:t>
            </a:r>
            <a:r>
              <a:rPr lang="en-US" altLang="zh-CN" sz="2400" b="1" dirty="0">
                <a:latin typeface="楷体_GB2312" pitchFamily="49" charset="-122"/>
                <a:ea typeface="楷体_GB2312" pitchFamily="49" charset="-122"/>
              </a:rPr>
              <a:t>..,0.0002,-0.0009,0.0081,</a:t>
            </a:r>
            <a:r>
              <a:rPr lang="en-US" altLang="zh-CN" sz="2400" b="1" dirty="0">
                <a:ea typeface="楷体_GB2312" pitchFamily="49" charset="-122"/>
              </a:rPr>
              <a:t>…</a:t>
            </a:r>
            <a:r>
              <a:rPr lang="en-US" altLang="zh-CN" sz="2400" b="1" dirty="0">
                <a:latin typeface="楷体_GB2312" pitchFamily="49" charset="-122"/>
                <a:ea typeface="楷体_GB2312" pitchFamily="49" charset="-122"/>
              </a:rPr>
              <a:t>..]</a:t>
            </a:r>
            <a:endParaRPr lang="zh-CN" altLang="en-US" sz="2400" dirty="0">
              <a:ea typeface="宋体" panose="02010600030101010101" pitchFamily="2" charset="-122"/>
            </a:endParaRPr>
          </a:p>
        </p:txBody>
      </p:sp>
      <p:sp>
        <p:nvSpPr>
          <p:cNvPr id="136194"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MATLAB</a:t>
            </a:r>
            <a:r>
              <a:rPr lang="zh-CN" altLang="en-US" dirty="0">
                <a:ea typeface="宋体" panose="02010600030101010101" pitchFamily="2" charset="-122"/>
              </a:rPr>
              <a:t>函数</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内容占位符 1"/>
          <p:cNvSpPr>
            <a:spLocks noGrp="1"/>
          </p:cNvSpPr>
          <p:nvPr>
            <p:ph idx="1"/>
          </p:nvPr>
        </p:nvSpPr>
        <p:spPr/>
        <p:txBody>
          <a:bodyPr vert="horz" wrap="square" lIns="91440" tIns="45720" rIns="91440" bIns="45720" anchor="t" anchorCtr="0"/>
          <a:lstStyle/>
          <a:p>
            <a:endParaRPr lang="zh-CN" altLang="en-US" dirty="0">
              <a:ea typeface="宋体" panose="02010600030101010101" pitchFamily="2" charset="-122"/>
            </a:endParaRPr>
          </a:p>
        </p:txBody>
      </p:sp>
      <p:sp>
        <p:nvSpPr>
          <p:cNvPr id="137218" name="标题 2"/>
          <p:cNvSpPr>
            <a:spLocks noGrp="1"/>
          </p:cNvSpPr>
          <p:nvPr>
            <p:ph type="title"/>
          </p:nvPr>
        </p:nvSpPr>
        <p:spPr/>
        <p:txBody>
          <a:bodyPr vert="horz" wrap="square" lIns="91440" tIns="45720" rIns="91440" bIns="45720" anchor="b" anchorCtr="0"/>
          <a:lstStyle/>
          <a:p>
            <a:pPr algn="ctr"/>
            <a:r>
              <a:rPr lang="en-US" altLang="zh-CN" sz="4000" dirty="0">
                <a:ea typeface="宋体" panose="02010600030101010101" pitchFamily="2" charset="-122"/>
              </a:rPr>
              <a:t>speech signal in time-domain</a:t>
            </a:r>
            <a:endParaRPr lang="zh-CN" altLang="en-US" dirty="0">
              <a:ea typeface="宋体" panose="02010600030101010101" pitchFamily="2" charset="-122"/>
            </a:endParaRPr>
          </a:p>
        </p:txBody>
      </p:sp>
      <p:pic>
        <p:nvPicPr>
          <p:cNvPr id="137219" name="Picture 3" descr="speech-001"/>
          <p:cNvPicPr>
            <a:picLocks noChangeAspect="1"/>
          </p:cNvPicPr>
          <p:nvPr/>
        </p:nvPicPr>
        <p:blipFill>
          <a:blip r:embed="rId2"/>
          <a:stretch>
            <a:fillRect/>
          </a:stretch>
        </p:blipFill>
        <p:spPr>
          <a:xfrm>
            <a:off x="1524000" y="1571625"/>
            <a:ext cx="9144000" cy="5286375"/>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内容占位符 1"/>
          <p:cNvSpPr>
            <a:spLocks noGrp="1"/>
          </p:cNvSpPr>
          <p:nvPr>
            <p:ph idx="1"/>
          </p:nvPr>
        </p:nvSpPr>
        <p:spPr>
          <a:xfrm>
            <a:off x="1981200" y="1719263"/>
            <a:ext cx="3900488" cy="4411662"/>
          </a:xfrm>
        </p:spPr>
        <p:txBody>
          <a:bodyPr vert="horz" wrap="square" lIns="91440" tIns="45720" rIns="91440" bIns="45720" anchor="t" anchorCtr="0">
            <a:normAutofit fontScale="92500"/>
          </a:bodyPr>
          <a:lstStyle/>
          <a:p>
            <a:pPr>
              <a:lnSpc>
                <a:spcPct val="135000"/>
              </a:lnSpc>
              <a:spcBef>
                <a:spcPct val="50000"/>
              </a:spcBef>
            </a:pPr>
            <a:r>
              <a:rPr lang="zh-CN" altLang="en-US" sz="2400" dirty="0">
                <a:latin typeface="隶书" panose="02010509060101010101" pitchFamily="49" charset="-122"/>
                <a:ea typeface="隶书" panose="02010509060101010101" pitchFamily="49" charset="-122"/>
              </a:rPr>
              <a:t>随着语音识别技术的逐渐成熟，语音识别技术开始得到广泛的应用，涉及日常生活的各个方面如电信、金融、新闻、公共事业等各个行业，通过采用语音识别技术，可以极大的简化这些领域的业务流程以及操作；提高系统的应用效率。</a:t>
            </a:r>
          </a:p>
        </p:txBody>
      </p:sp>
      <p:sp>
        <p:nvSpPr>
          <p:cNvPr id="138242"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2.6 </a:t>
            </a:r>
            <a:r>
              <a:rPr lang="zh-CN" altLang="en-US" dirty="0">
                <a:ea typeface="宋体" panose="02010600030101010101" pitchFamily="2" charset="-122"/>
              </a:rPr>
              <a:t>语音识别应用</a:t>
            </a:r>
          </a:p>
        </p:txBody>
      </p:sp>
      <p:grpSp>
        <p:nvGrpSpPr>
          <p:cNvPr id="138243" name="Group 25"/>
          <p:cNvGrpSpPr/>
          <p:nvPr/>
        </p:nvGrpSpPr>
        <p:grpSpPr>
          <a:xfrm>
            <a:off x="5738813" y="1562100"/>
            <a:ext cx="4800600" cy="4724400"/>
            <a:chOff x="1488" y="960"/>
            <a:chExt cx="2928" cy="2880"/>
          </a:xfrm>
        </p:grpSpPr>
        <p:grpSp>
          <p:nvGrpSpPr>
            <p:cNvPr id="138244" name="Group 26"/>
            <p:cNvGrpSpPr/>
            <p:nvPr/>
          </p:nvGrpSpPr>
          <p:grpSpPr>
            <a:xfrm>
              <a:off x="2356" y="960"/>
              <a:ext cx="1192" cy="959"/>
              <a:chOff x="2356" y="960"/>
              <a:chExt cx="1192" cy="959"/>
            </a:xfrm>
          </p:grpSpPr>
          <p:grpSp>
            <p:nvGrpSpPr>
              <p:cNvPr id="138245" name="Group 27"/>
              <p:cNvGrpSpPr/>
              <p:nvPr/>
            </p:nvGrpSpPr>
            <p:grpSpPr>
              <a:xfrm>
                <a:off x="2356" y="960"/>
                <a:ext cx="1192" cy="959"/>
                <a:chOff x="2057" y="862"/>
                <a:chExt cx="1549" cy="1351"/>
              </a:xfrm>
            </p:grpSpPr>
            <p:sp>
              <p:nvSpPr>
                <p:cNvPr id="138246" name="AutoShape 28"/>
                <p:cNvSpPr/>
                <p:nvPr/>
              </p:nvSpPr>
              <p:spPr>
                <a:xfrm>
                  <a:off x="2070" y="885"/>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47" name="AutoShape 29"/>
                <p:cNvSpPr/>
                <p:nvPr/>
              </p:nvSpPr>
              <p:spPr>
                <a:xfrm>
                  <a:off x="2057" y="862"/>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48" name="AutoShape 30"/>
                <p:cNvSpPr/>
                <p:nvPr/>
              </p:nvSpPr>
              <p:spPr>
                <a:xfrm>
                  <a:off x="2147" y="942"/>
                  <a:ext cx="1350" cy="1168"/>
                </a:xfrm>
                <a:prstGeom prst="hexagon">
                  <a:avLst>
                    <a:gd name="adj" fmla="val 28895"/>
                    <a:gd name="vf" fmla="val 115470"/>
                  </a:avLst>
                </a:prstGeom>
                <a:gradFill rotWithShape="1">
                  <a:gsLst>
                    <a:gs pos="0">
                      <a:srgbClr val="7262EC"/>
                    </a:gs>
                    <a:gs pos="100000">
                      <a:srgbClr val="2614AA"/>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49" name="Text Box 31"/>
              <p:cNvSpPr txBox="1"/>
              <p:nvPr/>
            </p:nvSpPr>
            <p:spPr>
              <a:xfrm>
                <a:off x="2456" y="1289"/>
                <a:ext cx="979" cy="318"/>
              </a:xfrm>
              <a:prstGeom prst="rect">
                <a:avLst/>
              </a:prstGeom>
              <a:noFill/>
              <a:ln w="9525">
                <a:noFill/>
              </a:ln>
            </p:spPr>
            <p:txBody>
              <a:bodyPr wrap="none" anchor="t" anchorCtr="0">
                <a:spAutoFit/>
              </a:bodyPr>
              <a:lstStyle/>
              <a:p>
                <a:pPr eaLnBrk="0" hangingPunct="0"/>
                <a:r>
                  <a:rPr lang="zh-CN" altLang="en-US" sz="2800" dirty="0">
                    <a:solidFill>
                      <a:srgbClr val="FFFFFF"/>
                    </a:solidFill>
                    <a:latin typeface="Arial" panose="020B0604020202020204" pitchFamily="34" charset="0"/>
                    <a:ea typeface="MS PGothic" panose="020B0600070205080204" pitchFamily="34" charset="-128"/>
                  </a:rPr>
                  <a:t>语音监听</a:t>
                </a:r>
                <a:endParaRPr lang="en-US" altLang="zh-CN" sz="2800" dirty="0">
                  <a:solidFill>
                    <a:srgbClr val="FFFFFF"/>
                  </a:solidFill>
                  <a:latin typeface="Arial" panose="020B0604020202020204" pitchFamily="34" charset="0"/>
                </a:endParaRPr>
              </a:p>
            </p:txBody>
          </p:sp>
        </p:grpSp>
        <p:grpSp>
          <p:nvGrpSpPr>
            <p:cNvPr id="138250" name="Group 32"/>
            <p:cNvGrpSpPr/>
            <p:nvPr/>
          </p:nvGrpSpPr>
          <p:grpSpPr>
            <a:xfrm>
              <a:off x="1488" y="1438"/>
              <a:ext cx="1193" cy="959"/>
              <a:chOff x="1488" y="1438"/>
              <a:chExt cx="1193" cy="959"/>
            </a:xfrm>
          </p:grpSpPr>
          <p:grpSp>
            <p:nvGrpSpPr>
              <p:cNvPr id="138251" name="Group 33"/>
              <p:cNvGrpSpPr/>
              <p:nvPr/>
            </p:nvGrpSpPr>
            <p:grpSpPr>
              <a:xfrm>
                <a:off x="1488" y="1438"/>
                <a:ext cx="1193" cy="959"/>
                <a:chOff x="1110" y="2656"/>
                <a:chExt cx="1549" cy="1351"/>
              </a:xfrm>
            </p:grpSpPr>
            <p:sp>
              <p:nvSpPr>
                <p:cNvPr id="138252" name="AutoShape 34"/>
                <p:cNvSpPr/>
                <p:nvPr/>
              </p:nvSpPr>
              <p:spPr>
                <a:xfrm>
                  <a:off x="1123" y="2679"/>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53" name="AutoShape 35"/>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54" name="AutoShape 36"/>
                <p:cNvSpPr/>
                <p:nvPr/>
              </p:nvSpPr>
              <p:spPr>
                <a:xfrm>
                  <a:off x="1200" y="2736"/>
                  <a:ext cx="1350" cy="1168"/>
                </a:xfrm>
                <a:prstGeom prst="hexagon">
                  <a:avLst>
                    <a:gd name="adj" fmla="val 28895"/>
                    <a:gd name="vf" fmla="val 115470"/>
                  </a:avLst>
                </a:prstGeom>
                <a:gradFill rotWithShape="1">
                  <a:gsLst>
                    <a:gs pos="0">
                      <a:srgbClr val="45A2D6"/>
                    </a:gs>
                    <a:gs pos="100000">
                      <a:srgbClr val="49ACE3"/>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55" name="Text Box 37"/>
              <p:cNvSpPr txBox="1"/>
              <p:nvPr/>
            </p:nvSpPr>
            <p:spPr>
              <a:xfrm>
                <a:off x="1593" y="1770"/>
                <a:ext cx="979" cy="318"/>
              </a:xfrm>
              <a:prstGeom prst="rect">
                <a:avLst/>
              </a:prstGeom>
              <a:noFill/>
              <a:ln w="9525">
                <a:noFill/>
              </a:ln>
            </p:spPr>
            <p:txBody>
              <a:bodyPr wrap="none" anchor="t" anchorCtr="0">
                <a:spAutoFit/>
              </a:bodyPr>
              <a:lstStyle/>
              <a:p>
                <a:pPr eaLnBrk="0" hangingPunct="0"/>
                <a:r>
                  <a:rPr lang="zh-CN" altLang="en-US" sz="2800" dirty="0">
                    <a:solidFill>
                      <a:srgbClr val="FFFF00"/>
                    </a:solidFill>
                    <a:latin typeface="Arial" panose="020B0604020202020204" pitchFamily="34" charset="0"/>
                    <a:ea typeface="MS PGothic" panose="020B0600070205080204" pitchFamily="34" charset="-128"/>
                  </a:rPr>
                  <a:t>语音拨号</a:t>
                </a:r>
                <a:endParaRPr lang="en-US" altLang="zh-CN" sz="2800" dirty="0">
                  <a:solidFill>
                    <a:srgbClr val="FFFF00"/>
                  </a:solidFill>
                  <a:latin typeface="Arial" panose="020B0604020202020204" pitchFamily="34" charset="0"/>
                </a:endParaRPr>
              </a:p>
            </p:txBody>
          </p:sp>
        </p:grpSp>
        <p:grpSp>
          <p:nvGrpSpPr>
            <p:cNvPr id="138256" name="Group 38"/>
            <p:cNvGrpSpPr/>
            <p:nvPr/>
          </p:nvGrpSpPr>
          <p:grpSpPr>
            <a:xfrm>
              <a:off x="2356" y="1919"/>
              <a:ext cx="1192" cy="959"/>
              <a:chOff x="2356" y="1919"/>
              <a:chExt cx="1192" cy="959"/>
            </a:xfrm>
          </p:grpSpPr>
          <p:grpSp>
            <p:nvGrpSpPr>
              <p:cNvPr id="138257" name="Group 39"/>
              <p:cNvGrpSpPr/>
              <p:nvPr/>
            </p:nvGrpSpPr>
            <p:grpSpPr>
              <a:xfrm>
                <a:off x="2356" y="1919"/>
                <a:ext cx="1192" cy="959"/>
                <a:chOff x="3174" y="2656"/>
                <a:chExt cx="1549" cy="1351"/>
              </a:xfrm>
            </p:grpSpPr>
            <p:sp>
              <p:nvSpPr>
                <p:cNvPr id="138258" name="AutoShape 40"/>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59" name="AutoShape 41"/>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60" name="AutoShape 42"/>
                <p:cNvSpPr/>
                <p:nvPr/>
              </p:nvSpPr>
              <p:spPr>
                <a:xfrm>
                  <a:off x="3264" y="2736"/>
                  <a:ext cx="1350" cy="1168"/>
                </a:xfrm>
                <a:prstGeom prst="hexagon">
                  <a:avLst>
                    <a:gd name="adj" fmla="val 28895"/>
                    <a:gd name="vf" fmla="val 115470"/>
                  </a:avLst>
                </a:prstGeom>
                <a:gradFill rotWithShape="1">
                  <a:gsLst>
                    <a:gs pos="0">
                      <a:srgbClr val="182F5E"/>
                    </a:gs>
                    <a:gs pos="100000">
                      <a:srgbClr val="3366CC"/>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61" name="Text Box 43"/>
              <p:cNvSpPr txBox="1"/>
              <p:nvPr/>
            </p:nvSpPr>
            <p:spPr>
              <a:xfrm>
                <a:off x="2455" y="2243"/>
                <a:ext cx="979" cy="318"/>
              </a:xfrm>
              <a:prstGeom prst="rect">
                <a:avLst/>
              </a:prstGeom>
              <a:noFill/>
              <a:ln w="9525">
                <a:noFill/>
              </a:ln>
            </p:spPr>
            <p:txBody>
              <a:bodyPr wrap="none" anchor="t" anchorCtr="0">
                <a:spAutoFit/>
              </a:bodyPr>
              <a:lstStyle/>
              <a:p>
                <a:pPr eaLnBrk="0" hangingPunct="0"/>
                <a:r>
                  <a:rPr lang="zh-CN" altLang="en-US" sz="2800" dirty="0">
                    <a:solidFill>
                      <a:srgbClr val="FFFF00"/>
                    </a:solidFill>
                    <a:latin typeface="Arial" panose="020B0604020202020204" pitchFamily="34" charset="0"/>
                    <a:ea typeface="MS PGothic" panose="020B0600070205080204" pitchFamily="34" charset="-128"/>
                  </a:rPr>
                  <a:t>语音命令</a:t>
                </a:r>
                <a:endParaRPr lang="en-US" altLang="zh-CN" sz="2800" dirty="0">
                  <a:solidFill>
                    <a:srgbClr val="FFFF00"/>
                  </a:solidFill>
                  <a:latin typeface="Arial" panose="020B0604020202020204" pitchFamily="34" charset="0"/>
                </a:endParaRPr>
              </a:p>
            </p:txBody>
          </p:sp>
        </p:grpSp>
        <p:grpSp>
          <p:nvGrpSpPr>
            <p:cNvPr id="138262" name="Group 44"/>
            <p:cNvGrpSpPr/>
            <p:nvPr/>
          </p:nvGrpSpPr>
          <p:grpSpPr>
            <a:xfrm>
              <a:off x="3223" y="1438"/>
              <a:ext cx="1193" cy="959"/>
              <a:chOff x="3223" y="1438"/>
              <a:chExt cx="1193" cy="959"/>
            </a:xfrm>
          </p:grpSpPr>
          <p:grpSp>
            <p:nvGrpSpPr>
              <p:cNvPr id="138263" name="Group 45"/>
              <p:cNvGrpSpPr/>
              <p:nvPr/>
            </p:nvGrpSpPr>
            <p:grpSpPr>
              <a:xfrm>
                <a:off x="3223" y="1438"/>
                <a:ext cx="1193" cy="959"/>
                <a:chOff x="2057" y="862"/>
                <a:chExt cx="1549" cy="1351"/>
              </a:xfrm>
            </p:grpSpPr>
            <p:sp>
              <p:nvSpPr>
                <p:cNvPr id="138264" name="AutoShape 46"/>
                <p:cNvSpPr/>
                <p:nvPr/>
              </p:nvSpPr>
              <p:spPr>
                <a:xfrm>
                  <a:off x="2070" y="885"/>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65" name="AutoShape 47"/>
                <p:cNvSpPr/>
                <p:nvPr/>
              </p:nvSpPr>
              <p:spPr>
                <a:xfrm>
                  <a:off x="2057" y="862"/>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66" name="AutoShape 48"/>
                <p:cNvSpPr/>
                <p:nvPr/>
              </p:nvSpPr>
              <p:spPr>
                <a:xfrm>
                  <a:off x="2147" y="942"/>
                  <a:ext cx="1350" cy="1168"/>
                </a:xfrm>
                <a:prstGeom prst="hexagon">
                  <a:avLst>
                    <a:gd name="adj" fmla="val 28895"/>
                    <a:gd name="vf" fmla="val 115470"/>
                  </a:avLst>
                </a:prstGeom>
                <a:gradFill rotWithShape="1">
                  <a:gsLst>
                    <a:gs pos="0">
                      <a:srgbClr val="3E565A"/>
                    </a:gs>
                    <a:gs pos="100000">
                      <a:srgbClr val="85B9C3"/>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67" name="Text Box 49"/>
              <p:cNvSpPr txBox="1"/>
              <p:nvPr/>
            </p:nvSpPr>
            <p:spPr>
              <a:xfrm>
                <a:off x="3327" y="1789"/>
                <a:ext cx="979" cy="318"/>
              </a:xfrm>
              <a:prstGeom prst="rect">
                <a:avLst/>
              </a:prstGeom>
              <a:noFill/>
              <a:ln w="9525">
                <a:noFill/>
              </a:ln>
            </p:spPr>
            <p:txBody>
              <a:bodyPr wrap="none" anchor="t" anchorCtr="0">
                <a:spAutoFit/>
              </a:bodyPr>
              <a:lstStyle/>
              <a:p>
                <a:pPr eaLnBrk="0" hangingPunct="0"/>
                <a:r>
                  <a:rPr lang="zh-CN" altLang="en-US" sz="2800" dirty="0">
                    <a:solidFill>
                      <a:srgbClr val="FFFF00"/>
                    </a:solidFill>
                    <a:latin typeface="Arial" panose="020B0604020202020204" pitchFamily="34" charset="0"/>
                    <a:ea typeface="MS PGothic" panose="020B0600070205080204" pitchFamily="34" charset="-128"/>
                  </a:rPr>
                  <a:t>语音导航</a:t>
                </a:r>
                <a:endParaRPr lang="en-US" altLang="zh-CN" sz="2800" dirty="0">
                  <a:solidFill>
                    <a:srgbClr val="FFFF00"/>
                  </a:solidFill>
                  <a:latin typeface="Arial" panose="020B0604020202020204" pitchFamily="34" charset="0"/>
                </a:endParaRPr>
              </a:p>
            </p:txBody>
          </p:sp>
        </p:grpSp>
        <p:grpSp>
          <p:nvGrpSpPr>
            <p:cNvPr id="138268" name="Group 50"/>
            <p:cNvGrpSpPr/>
            <p:nvPr/>
          </p:nvGrpSpPr>
          <p:grpSpPr>
            <a:xfrm>
              <a:off x="3223" y="2400"/>
              <a:ext cx="1193" cy="959"/>
              <a:chOff x="3223" y="2400"/>
              <a:chExt cx="1193" cy="959"/>
            </a:xfrm>
          </p:grpSpPr>
          <p:grpSp>
            <p:nvGrpSpPr>
              <p:cNvPr id="138269" name="Group 51"/>
              <p:cNvGrpSpPr/>
              <p:nvPr/>
            </p:nvGrpSpPr>
            <p:grpSpPr>
              <a:xfrm>
                <a:off x="3223" y="2400"/>
                <a:ext cx="1193" cy="959"/>
                <a:chOff x="3174" y="2656"/>
                <a:chExt cx="1549" cy="1351"/>
              </a:xfrm>
            </p:grpSpPr>
            <p:sp>
              <p:nvSpPr>
                <p:cNvPr id="138270" name="AutoShape 52"/>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71" name="AutoShape 53"/>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72" name="AutoShape 54"/>
                <p:cNvSpPr/>
                <p:nvPr/>
              </p:nvSpPr>
              <p:spPr>
                <a:xfrm>
                  <a:off x="3264" y="2736"/>
                  <a:ext cx="1350" cy="1168"/>
                </a:xfrm>
                <a:prstGeom prst="hexagon">
                  <a:avLst>
                    <a:gd name="adj" fmla="val 28895"/>
                    <a:gd name="vf" fmla="val 115470"/>
                  </a:avLst>
                </a:prstGeom>
                <a:gradFill rotWithShape="1">
                  <a:gsLst>
                    <a:gs pos="0">
                      <a:srgbClr val="216D4B"/>
                    </a:gs>
                    <a:gs pos="100000">
                      <a:srgbClr val="41D592"/>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73" name="Text Box 55"/>
              <p:cNvSpPr txBox="1"/>
              <p:nvPr/>
            </p:nvSpPr>
            <p:spPr>
              <a:xfrm>
                <a:off x="3313" y="2723"/>
                <a:ext cx="979" cy="318"/>
              </a:xfrm>
              <a:prstGeom prst="rect">
                <a:avLst/>
              </a:prstGeom>
              <a:noFill/>
              <a:ln w="9525">
                <a:noFill/>
              </a:ln>
            </p:spPr>
            <p:txBody>
              <a:bodyPr wrap="none" anchor="t" anchorCtr="0">
                <a:spAutoFit/>
              </a:bodyPr>
              <a:lstStyle/>
              <a:p>
                <a:pPr eaLnBrk="0" hangingPunct="0"/>
                <a:r>
                  <a:rPr lang="zh-CN" altLang="en-US" sz="2800" dirty="0">
                    <a:solidFill>
                      <a:srgbClr val="FFFFFF"/>
                    </a:solidFill>
                    <a:latin typeface="Arial" panose="020B0604020202020204" pitchFamily="34" charset="0"/>
                    <a:ea typeface="MS PGothic" panose="020B0600070205080204" pitchFamily="34" charset="-128"/>
                  </a:rPr>
                  <a:t>语音搜索</a:t>
                </a:r>
                <a:endParaRPr lang="en-US" altLang="zh-CN" sz="2800" dirty="0">
                  <a:solidFill>
                    <a:srgbClr val="FFFFFF"/>
                  </a:solidFill>
                  <a:latin typeface="Arial" panose="020B0604020202020204" pitchFamily="34" charset="0"/>
                </a:endParaRPr>
              </a:p>
            </p:txBody>
          </p:sp>
        </p:grpSp>
        <p:grpSp>
          <p:nvGrpSpPr>
            <p:cNvPr id="138274" name="Group 56"/>
            <p:cNvGrpSpPr/>
            <p:nvPr/>
          </p:nvGrpSpPr>
          <p:grpSpPr>
            <a:xfrm>
              <a:off x="1488" y="2400"/>
              <a:ext cx="1193" cy="959"/>
              <a:chOff x="1488" y="2400"/>
              <a:chExt cx="1193" cy="959"/>
            </a:xfrm>
          </p:grpSpPr>
          <p:grpSp>
            <p:nvGrpSpPr>
              <p:cNvPr id="138275" name="Group 57"/>
              <p:cNvGrpSpPr/>
              <p:nvPr/>
            </p:nvGrpSpPr>
            <p:grpSpPr>
              <a:xfrm>
                <a:off x="1488" y="2400"/>
                <a:ext cx="1193" cy="959"/>
                <a:chOff x="3174" y="2656"/>
                <a:chExt cx="1549" cy="1351"/>
              </a:xfrm>
            </p:grpSpPr>
            <p:sp>
              <p:nvSpPr>
                <p:cNvPr id="138276" name="AutoShape 58"/>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77" name="AutoShape 59"/>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78" name="AutoShape 60"/>
                <p:cNvSpPr/>
                <p:nvPr/>
              </p:nvSpPr>
              <p:spPr>
                <a:xfrm>
                  <a:off x="3264" y="2736"/>
                  <a:ext cx="1350" cy="1168"/>
                </a:xfrm>
                <a:prstGeom prst="hexagon">
                  <a:avLst>
                    <a:gd name="adj" fmla="val 28895"/>
                    <a:gd name="vf" fmla="val 115470"/>
                  </a:avLst>
                </a:prstGeom>
                <a:gradFill rotWithShape="1">
                  <a:gsLst>
                    <a:gs pos="0">
                      <a:srgbClr val="0082AD"/>
                    </a:gs>
                    <a:gs pos="100000">
                      <a:srgbClr val="0099CC"/>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79" name="Text Box 61"/>
              <p:cNvSpPr txBox="1"/>
              <p:nvPr/>
            </p:nvSpPr>
            <p:spPr>
              <a:xfrm>
                <a:off x="1582" y="2730"/>
                <a:ext cx="979" cy="318"/>
              </a:xfrm>
              <a:prstGeom prst="rect">
                <a:avLst/>
              </a:prstGeom>
              <a:noFill/>
              <a:ln w="9525">
                <a:noFill/>
              </a:ln>
            </p:spPr>
            <p:txBody>
              <a:bodyPr wrap="none" anchor="t" anchorCtr="0">
                <a:spAutoFit/>
              </a:bodyPr>
              <a:lstStyle/>
              <a:p>
                <a:pPr eaLnBrk="0" hangingPunct="0"/>
                <a:r>
                  <a:rPr lang="zh-CN" altLang="en-US" sz="2800" dirty="0">
                    <a:solidFill>
                      <a:srgbClr val="FFFFFF"/>
                    </a:solidFill>
                    <a:latin typeface="Arial" panose="020B0604020202020204" pitchFamily="34" charset="0"/>
                    <a:ea typeface="MS PGothic" panose="020B0600070205080204" pitchFamily="34" charset="-128"/>
                  </a:rPr>
                  <a:t>语音听写</a:t>
                </a:r>
                <a:endParaRPr lang="en-US" altLang="zh-CN" sz="2800" dirty="0">
                  <a:solidFill>
                    <a:srgbClr val="FFFFFF"/>
                  </a:solidFill>
                  <a:latin typeface="Arial" panose="020B0604020202020204" pitchFamily="34" charset="0"/>
                </a:endParaRPr>
              </a:p>
            </p:txBody>
          </p:sp>
        </p:grpSp>
        <p:grpSp>
          <p:nvGrpSpPr>
            <p:cNvPr id="138280" name="Group 62"/>
            <p:cNvGrpSpPr/>
            <p:nvPr/>
          </p:nvGrpSpPr>
          <p:grpSpPr>
            <a:xfrm>
              <a:off x="2356" y="2881"/>
              <a:ext cx="1192" cy="959"/>
              <a:chOff x="2356" y="2881"/>
              <a:chExt cx="1192" cy="959"/>
            </a:xfrm>
          </p:grpSpPr>
          <p:grpSp>
            <p:nvGrpSpPr>
              <p:cNvPr id="138281" name="Group 63"/>
              <p:cNvGrpSpPr/>
              <p:nvPr/>
            </p:nvGrpSpPr>
            <p:grpSpPr>
              <a:xfrm>
                <a:off x="2356" y="2881"/>
                <a:ext cx="1192" cy="959"/>
                <a:chOff x="3174" y="2656"/>
                <a:chExt cx="1549" cy="1351"/>
              </a:xfrm>
            </p:grpSpPr>
            <p:sp>
              <p:nvSpPr>
                <p:cNvPr id="138282" name="AutoShape 64"/>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83" name="AutoShape 65"/>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38284" name="AutoShape 66"/>
                <p:cNvSpPr/>
                <p:nvPr/>
              </p:nvSpPr>
              <p:spPr>
                <a:xfrm>
                  <a:off x="3264" y="2736"/>
                  <a:ext cx="1350" cy="1168"/>
                </a:xfrm>
                <a:prstGeom prst="hexagon">
                  <a:avLst>
                    <a:gd name="adj" fmla="val 28895"/>
                    <a:gd name="vf" fmla="val 115470"/>
                  </a:avLst>
                </a:prstGeom>
                <a:gradFill rotWithShape="1">
                  <a:gsLst>
                    <a:gs pos="0">
                      <a:srgbClr val="185E5E"/>
                    </a:gs>
                    <a:gs pos="100000">
                      <a:srgbClr val="33CCCC"/>
                    </a:gs>
                  </a:gsLst>
                  <a:lin ang="2700000" scaled="1"/>
                  <a:tileRect/>
                </a:gradFill>
                <a:ln w="9525" cap="flat" cmpd="sng">
                  <a:solidFill>
                    <a:srgbClr val="FFFFFF"/>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sp>
            <p:nvSpPr>
              <p:cNvPr id="138285" name="Text Box 67"/>
              <p:cNvSpPr txBox="1"/>
              <p:nvPr/>
            </p:nvSpPr>
            <p:spPr>
              <a:xfrm>
                <a:off x="2460" y="3205"/>
                <a:ext cx="979" cy="318"/>
              </a:xfrm>
              <a:prstGeom prst="rect">
                <a:avLst/>
              </a:prstGeom>
              <a:noFill/>
              <a:ln w="9525">
                <a:noFill/>
              </a:ln>
            </p:spPr>
            <p:txBody>
              <a:bodyPr wrap="none" anchor="t" anchorCtr="0">
                <a:spAutoFit/>
              </a:bodyPr>
              <a:lstStyle/>
              <a:p>
                <a:pPr eaLnBrk="0" hangingPunct="0"/>
                <a:r>
                  <a:rPr lang="zh-CN" altLang="en-US" sz="2800" dirty="0">
                    <a:solidFill>
                      <a:srgbClr val="FFFFFF"/>
                    </a:solidFill>
                    <a:latin typeface="Arial" panose="020B0604020202020204" pitchFamily="34" charset="0"/>
                    <a:ea typeface="MS PGothic" panose="020B0600070205080204" pitchFamily="34" charset="-128"/>
                  </a:rPr>
                  <a:t>语音翻译</a:t>
                </a:r>
                <a:endParaRPr lang="en-US" altLang="zh-CN" sz="2800" dirty="0">
                  <a:solidFill>
                    <a:srgbClr val="FFFFFF"/>
                  </a:solidFill>
                  <a:latin typeface="Arial" panose="020B0604020202020204" pitchFamily="34" charset="0"/>
                </a:endParaRPr>
              </a:p>
            </p:txBody>
          </p:sp>
        </p:gr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内容占位符 1"/>
          <p:cNvSpPr>
            <a:spLocks noGrp="1"/>
          </p:cNvSpPr>
          <p:nvPr>
            <p:ph idx="1"/>
          </p:nvPr>
        </p:nvSpPr>
        <p:spPr/>
        <p:txBody>
          <a:bodyPr vert="horz" wrap="square" lIns="91440" tIns="45720" rIns="91440" bIns="45720" anchor="t" anchorCtr="0"/>
          <a:lstStyle/>
          <a:p>
            <a:pPr marL="840105" lvl="1" indent="-495300">
              <a:buFont typeface="Wingdings" panose="05000000000000000000" pitchFamily="2" charset="2"/>
              <a:buChar char="Ø"/>
            </a:pPr>
            <a:r>
              <a:rPr lang="zh-CN" altLang="en-US" sz="2800" dirty="0">
                <a:latin typeface="隶书" panose="02010509060101010101" pitchFamily="49" charset="-122"/>
                <a:ea typeface="隶书" panose="02010509060101010101" pitchFamily="49" charset="-122"/>
              </a:rPr>
              <a:t>电话语音识别：</a:t>
            </a:r>
          </a:p>
          <a:p>
            <a:pPr marL="1132205" lvl="2" indent="-438150">
              <a:buFont typeface="Wingdings" panose="05000000000000000000" pitchFamily="2" charset="2"/>
              <a:buChar char="ü"/>
            </a:pPr>
            <a:r>
              <a:rPr lang="zh-CN" altLang="en-US" sz="2800" dirty="0">
                <a:latin typeface="隶书" panose="02010509060101010101" pitchFamily="49" charset="-122"/>
                <a:ea typeface="隶书" panose="02010509060101010101" pitchFamily="49" charset="-122"/>
              </a:rPr>
              <a:t>语音电话簿：电信增值</a:t>
            </a:r>
          </a:p>
          <a:p>
            <a:pPr marL="1132205" lvl="2" indent="-438150">
              <a:buFont typeface="Wingdings" panose="05000000000000000000" pitchFamily="2" charset="2"/>
              <a:buChar char="ü"/>
            </a:pPr>
            <a:r>
              <a:rPr lang="zh-CN" altLang="en-US" sz="2800" dirty="0">
                <a:latin typeface="隶书" panose="02010509060101010101" pitchFamily="49" charset="-122"/>
                <a:ea typeface="隶书" panose="02010509060101010101" pitchFamily="49" charset="-122"/>
              </a:rPr>
              <a:t>智能语音总机：企业应用</a:t>
            </a:r>
          </a:p>
          <a:p>
            <a:pPr marL="840105" lvl="1" indent="-495300">
              <a:buFont typeface="Wingdings" panose="05000000000000000000" pitchFamily="2" charset="2"/>
              <a:buChar char="Ø"/>
            </a:pPr>
            <a:r>
              <a:rPr lang="zh-CN" altLang="en-US" sz="2800" dirty="0">
                <a:latin typeface="隶书" panose="02010509060101010101" pitchFamily="49" charset="-122"/>
                <a:ea typeface="隶书" panose="02010509060101010101" pitchFamily="49" charset="-122"/>
              </a:rPr>
              <a:t>嵌入式语音识别：</a:t>
            </a:r>
          </a:p>
          <a:p>
            <a:pPr marL="1132205" lvl="2" indent="-438150">
              <a:buFont typeface="Wingdings" panose="05000000000000000000" pitchFamily="2" charset="2"/>
              <a:buChar char="ü"/>
            </a:pPr>
            <a:r>
              <a:rPr lang="zh-CN" altLang="en-US" sz="2800" dirty="0">
                <a:latin typeface="隶书" panose="02010509060101010101" pitchFamily="49" charset="-122"/>
                <a:ea typeface="隶书" panose="02010509060101010101" pitchFamily="49" charset="-122"/>
              </a:rPr>
              <a:t>智能玩具：语音对话娃娃、语音声控机器人</a:t>
            </a:r>
          </a:p>
          <a:p>
            <a:pPr marL="1132205" lvl="2" indent="-438150">
              <a:buFont typeface="Wingdings" panose="05000000000000000000" pitchFamily="2" charset="2"/>
              <a:buChar char="ü"/>
            </a:pPr>
            <a:r>
              <a:rPr lang="zh-CN" altLang="en-US" sz="2800" dirty="0">
                <a:latin typeface="隶书" panose="02010509060101010101" pitchFamily="49" charset="-122"/>
                <a:ea typeface="隶书" panose="02010509060101010101" pitchFamily="49" charset="-122"/>
              </a:rPr>
              <a:t>智能家电：语音识别台灯、语音识别插座</a:t>
            </a:r>
          </a:p>
          <a:p>
            <a:pPr marL="1132205" lvl="2" indent="-438150">
              <a:buFont typeface="Wingdings" panose="05000000000000000000" pitchFamily="2" charset="2"/>
              <a:buChar char="ü"/>
            </a:pPr>
            <a:r>
              <a:rPr lang="zh-CN" altLang="en-US" sz="2800" dirty="0">
                <a:latin typeface="隶书" panose="02010509060101010101" pitchFamily="49" charset="-122"/>
                <a:ea typeface="隶书" panose="02010509060101010101" pitchFamily="49" charset="-122"/>
              </a:rPr>
              <a:t>智能手机：语音拨号</a:t>
            </a:r>
          </a:p>
          <a:p>
            <a:pPr marL="840105" lvl="1" indent="-495300">
              <a:buFont typeface="Wingdings" panose="05000000000000000000" pitchFamily="2" charset="2"/>
              <a:buChar char="Ø"/>
            </a:pPr>
            <a:endParaRPr lang="zh-CN" altLang="en-US" sz="2800" dirty="0">
              <a:latin typeface="隶书" panose="02010509060101010101" pitchFamily="49" charset="-122"/>
              <a:ea typeface="隶书" panose="02010509060101010101" pitchFamily="49" charset="-122"/>
            </a:endParaRPr>
          </a:p>
          <a:p>
            <a:endParaRPr lang="zh-CN" altLang="en-US" sz="2800" dirty="0">
              <a:latin typeface="隶书" panose="02010509060101010101" pitchFamily="49" charset="-122"/>
              <a:ea typeface="隶书" panose="02010509060101010101" pitchFamily="49" charset="-122"/>
            </a:endParaRPr>
          </a:p>
        </p:txBody>
      </p:sp>
      <p:sp>
        <p:nvSpPr>
          <p:cNvPr id="139266"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语音识别应用举例</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嵌入式语音识别</a:t>
            </a:r>
          </a:p>
        </p:txBody>
      </p:sp>
      <p:graphicFrame>
        <p:nvGraphicFramePr>
          <p:cNvPr id="140290" name="Object 4"/>
          <p:cNvGraphicFramePr/>
          <p:nvPr/>
        </p:nvGraphicFramePr>
        <p:xfrm>
          <a:off x="1881188" y="2500313"/>
          <a:ext cx="8523287" cy="2786062"/>
        </p:xfrm>
        <a:graphic>
          <a:graphicData uri="http://schemas.openxmlformats.org/presentationml/2006/ole">
            <mc:AlternateContent xmlns:mc="http://schemas.openxmlformats.org/markup-compatibility/2006">
              <mc:Choice xmlns:v="urn:schemas-microsoft-com:vml" Requires="v">
                <p:oleObj r:id="rId2" imgW="8191500" imgH="2686050" progId="Visio.Drawing.6">
                  <p:embed/>
                </p:oleObj>
              </mc:Choice>
              <mc:Fallback>
                <p:oleObj r:id="rId2" imgW="8191500" imgH="2686050" progId="Visio.Drawing.6">
                  <p:embed/>
                  <p:pic>
                    <p:nvPicPr>
                      <p:cNvPr id="0" name="图片 3099"/>
                      <p:cNvPicPr/>
                      <p:nvPr/>
                    </p:nvPicPr>
                    <p:blipFill>
                      <a:blip r:embed="rId3"/>
                      <a:stretch>
                        <a:fillRect/>
                      </a:stretch>
                    </p:blipFill>
                    <p:spPr>
                      <a:xfrm>
                        <a:off x="1881188" y="2500313"/>
                        <a:ext cx="8523287" cy="2786062"/>
                      </a:xfrm>
                      <a:prstGeom prst="rect">
                        <a:avLst/>
                      </a:prstGeom>
                      <a:noFill/>
                      <a:ln w="38100">
                        <a:noFill/>
                        <a:miter/>
                      </a:ln>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63" descr="P1010043"/>
          <p:cNvPicPr>
            <a:picLocks noGrp="1" noChangeAspect="1"/>
          </p:cNvPicPr>
          <p:nvPr>
            <p:ph idx="1"/>
          </p:nvPr>
        </p:nvPicPr>
        <p:blipFill>
          <a:blip r:embed="rId2"/>
          <a:stretch>
            <a:fillRect/>
          </a:stretch>
        </p:blipFill>
        <p:spPr>
          <a:xfrm>
            <a:off x="2095500" y="1612900"/>
            <a:ext cx="3308350" cy="4959350"/>
          </a:xfrm>
        </p:spPr>
      </p:pic>
      <p:sp>
        <p:nvSpPr>
          <p:cNvPr id="141313"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智能玩具</a:t>
            </a:r>
            <a:r>
              <a:rPr lang="en-US" altLang="zh-CN" dirty="0">
                <a:ea typeface="宋体" panose="02010600030101010101" pitchFamily="2" charset="-122"/>
              </a:rPr>
              <a:t>—</a:t>
            </a:r>
            <a:r>
              <a:rPr lang="zh-CN" altLang="en-US" dirty="0">
                <a:ea typeface="宋体" panose="02010600030101010101" pitchFamily="2" charset="-122"/>
              </a:rPr>
              <a:t>语音对话娃娃</a:t>
            </a:r>
          </a:p>
        </p:txBody>
      </p:sp>
      <p:graphicFrame>
        <p:nvGraphicFramePr>
          <p:cNvPr id="5" name="Group 65"/>
          <p:cNvGraphicFramePr/>
          <p:nvPr/>
        </p:nvGraphicFramePr>
        <p:xfrm>
          <a:off x="5595938" y="1643063"/>
          <a:ext cx="4714875" cy="4959350"/>
        </p:xfrm>
        <a:graphic>
          <a:graphicData uri="http://schemas.openxmlformats.org/drawingml/2006/table">
            <a:tbl>
              <a:tblPr/>
              <a:tblGrid>
                <a:gridCol w="1184275">
                  <a:extLst>
                    <a:ext uri="{9D8B030D-6E8A-4147-A177-3AD203B41FA5}">
                      <a16:colId xmlns:a16="http://schemas.microsoft.com/office/drawing/2014/main" val="20000"/>
                    </a:ext>
                  </a:extLst>
                </a:gridCol>
                <a:gridCol w="2251710">
                  <a:extLst>
                    <a:ext uri="{9D8B030D-6E8A-4147-A177-3AD203B41FA5}">
                      <a16:colId xmlns:a16="http://schemas.microsoft.com/office/drawing/2014/main" val="20001"/>
                    </a:ext>
                  </a:extLst>
                </a:gridCol>
                <a:gridCol w="1278890">
                  <a:extLst>
                    <a:ext uri="{9D8B030D-6E8A-4147-A177-3AD203B41FA5}">
                      <a16:colId xmlns:a16="http://schemas.microsoft.com/office/drawing/2014/main" val="20002"/>
                    </a:ext>
                  </a:extLst>
                </a:gridCol>
              </a:tblGrid>
              <a:tr h="336168">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序号</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问句</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a:ln>
                            <a:noFill/>
                          </a:ln>
                          <a:solidFill>
                            <a:srgbClr val="000000"/>
                          </a:solidFill>
                          <a:effectLst/>
                          <a:latin typeface="Times New Roman" panose="02020603050405020304" pitchFamily="18" charset="0"/>
                          <a:ea typeface="宋体,Verdana,Arial"/>
                          <a:cs typeface="宋体,Verdana,Arial"/>
                        </a:rPr>
                        <a:t>应答句</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0"/>
                  </a:ext>
                </a:extLst>
              </a:tr>
              <a:tr h="38074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你好</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3</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1"/>
                  </a:ext>
                </a:extLst>
              </a:tr>
              <a:tr h="37888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2</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你叫什么名字？</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3</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2"/>
                  </a:ext>
                </a:extLst>
              </a:tr>
              <a:tr h="38074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3</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你从哪里来</a:t>
                      </a: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3</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377028">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4</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你会什么</a:t>
                      </a: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38074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5</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背首诗</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15</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首诗</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5"/>
                  </a:ext>
                </a:extLst>
              </a:tr>
              <a:tr h="37888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6</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讲个故事</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6</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个故事</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6"/>
                  </a:ext>
                </a:extLst>
              </a:tr>
              <a:tr h="38074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7</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我要听笑话</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4</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个笑话</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7"/>
                  </a:ext>
                </a:extLst>
              </a:tr>
              <a:tr h="37888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8</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唱首歌</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5</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首歌曲</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8"/>
                  </a:ext>
                </a:extLst>
              </a:tr>
              <a:tr h="417888">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9</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来首英文歌</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5</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首英文歌</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9"/>
                  </a:ext>
                </a:extLst>
              </a:tr>
              <a:tr h="37888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10</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你喜欢玩什么？</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5</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10"/>
                  </a:ext>
                </a:extLst>
              </a:tr>
              <a:tr h="380743">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11</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你好可爱</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3</a:t>
                      </a: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11"/>
                  </a:ext>
                </a:extLst>
              </a:tr>
              <a:tr h="378884">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12</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rgbClr val="000000"/>
                          </a:solidFill>
                          <a:effectLst/>
                          <a:latin typeface="Times New Roman" panose="02020603050405020304" pitchFamily="18" charset="0"/>
                          <a:ea typeface="宋体,Verdana,Arial"/>
                          <a:cs typeface="宋体,Verdana,Arial"/>
                        </a:rPr>
                        <a:t>我很喜欢你</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anchor="ct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triangl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3</a:t>
                      </a:r>
                      <a:r>
                        <a:rPr kumimoji="0" lang="zh-CN" altLang="en-US" sz="1800" b="0" i="0" u="none" strike="noStrike" cap="none" normalizeH="0" baseline="0" dirty="0">
                          <a:ln>
                            <a:noFill/>
                          </a:ln>
                          <a:solidFill>
                            <a:srgbClr val="000000"/>
                          </a:solidFill>
                          <a:effectLst/>
                          <a:latin typeface="Times New Roman" panose="02020603050405020304" pitchFamily="18" charset="0"/>
                          <a:ea typeface="宋体,Verdana,Arial"/>
                          <a:cs typeface="宋体,Verdana,Arial"/>
                        </a:rPr>
                        <a:t>条</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Arial" panose="020B0604020202020204" pitchFamily="34" charset="0"/>
                      </a:endParaRPr>
                    </a:p>
                  </a:txBody>
                  <a:tcPr horzOverflow="overflow">
                    <a:lnL w="9525" cap="flat" cmpd="sng" algn="ctr">
                      <a:solidFill>
                        <a:srgbClr val="000000"/>
                      </a:solidFill>
                      <a:prstDash val="solid"/>
                      <a:round/>
                      <a:headEnd type="none" w="med" len="med"/>
                      <a:tailEnd type="triangl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triangl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3"/>
          <p:cNvGraphicFramePr>
            <a:graphicFrameLocks noGrp="1"/>
          </p:cNvGraphicFramePr>
          <p:nvPr>
            <p:ph idx="1"/>
          </p:nvPr>
        </p:nvGraphicFramePr>
        <p:xfrm>
          <a:off x="5310188" y="1714500"/>
          <a:ext cx="4928870" cy="4572000"/>
        </p:xfrm>
        <a:graphic>
          <a:graphicData uri="http://schemas.openxmlformats.org/drawingml/2006/table">
            <a:tbl>
              <a:tblPr/>
              <a:tblGrid>
                <a:gridCol w="2491105">
                  <a:extLst>
                    <a:ext uri="{9D8B030D-6E8A-4147-A177-3AD203B41FA5}">
                      <a16:colId xmlns:a16="http://schemas.microsoft.com/office/drawing/2014/main" val="20000"/>
                    </a:ext>
                  </a:extLst>
                </a:gridCol>
                <a:gridCol w="2437765">
                  <a:extLst>
                    <a:ext uri="{9D8B030D-6E8A-4147-A177-3AD203B41FA5}">
                      <a16:colId xmlns:a16="http://schemas.microsoft.com/office/drawing/2014/main" val="20001"/>
                    </a:ext>
                  </a:extLst>
                </a:gridCol>
              </a:tblGrid>
              <a:tr h="55479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问句</a:t>
                      </a:r>
                      <a:endPar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回答</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0"/>
                  </a:ext>
                </a:extLst>
              </a:tr>
              <a:tr h="80424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前进</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前进</a:t>
                      </a: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1"/>
                  </a:ext>
                </a:extLst>
              </a:tr>
              <a:tr h="802251">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后退</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后退</a:t>
                      </a: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2"/>
                  </a:ext>
                </a:extLst>
              </a:tr>
              <a:tr h="80424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左转</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左转</a:t>
                      </a: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804247">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右转</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右转</a:t>
                      </a: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802251">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跳舞</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跳舞</a:t>
                      </a:r>
                    </a:p>
                  </a:txBody>
                  <a:tcPr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triangl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2337" name="标题 2"/>
          <p:cNvSpPr>
            <a:spLocks noGrp="1"/>
          </p:cNvSpPr>
          <p:nvPr>
            <p:ph type="title"/>
          </p:nvPr>
        </p:nvSpPr>
        <p:spPr/>
        <p:txBody>
          <a:bodyPr vert="horz" wrap="square" lIns="91440" tIns="45720" rIns="91440" bIns="45720" anchor="b" anchorCtr="0"/>
          <a:lstStyle/>
          <a:p>
            <a:pPr algn="ctr"/>
            <a:r>
              <a:rPr lang="zh-CN" altLang="en-US" sz="4000" dirty="0">
                <a:ea typeface="宋体" panose="02010600030101010101" pitchFamily="2" charset="-122"/>
              </a:rPr>
              <a:t>智能玩具</a:t>
            </a:r>
            <a:r>
              <a:rPr lang="en-US" altLang="zh-CN" sz="4000" dirty="0">
                <a:ea typeface="宋体" panose="02010600030101010101" pitchFamily="2" charset="-122"/>
              </a:rPr>
              <a:t>—</a:t>
            </a:r>
            <a:r>
              <a:rPr lang="zh-CN" altLang="en-US" sz="4000" dirty="0">
                <a:ea typeface="宋体" panose="02010600030101010101" pitchFamily="2" charset="-122"/>
              </a:rPr>
              <a:t>语音声控机器人</a:t>
            </a:r>
            <a:endParaRPr lang="zh-CN" altLang="en-US" dirty="0">
              <a:ea typeface="宋体" panose="02010600030101010101" pitchFamily="2" charset="-122"/>
            </a:endParaRPr>
          </a:p>
        </p:txBody>
      </p:sp>
      <p:pic>
        <p:nvPicPr>
          <p:cNvPr id="142361" name="Picture 27" descr="iRobot"/>
          <p:cNvPicPr>
            <a:picLocks noChangeAspect="1"/>
          </p:cNvPicPr>
          <p:nvPr/>
        </p:nvPicPr>
        <p:blipFill>
          <a:blip r:embed="rId2"/>
          <a:stretch>
            <a:fillRect/>
          </a:stretch>
        </p:blipFill>
        <p:spPr>
          <a:xfrm>
            <a:off x="2024063" y="1643063"/>
            <a:ext cx="3065462" cy="4572000"/>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内容占位符 1"/>
          <p:cNvSpPr>
            <a:spLocks noGrp="1"/>
          </p:cNvSpPr>
          <p:nvPr>
            <p:ph idx="1"/>
          </p:nvPr>
        </p:nvSpPr>
        <p:spPr/>
        <p:txBody>
          <a:bodyPr vert="horz" wrap="square" lIns="91440" tIns="45720" rIns="91440" bIns="45720" anchor="t" anchorCtr="0"/>
          <a:lstStyle/>
          <a:p>
            <a:r>
              <a:rPr lang="zh-CN" altLang="en-US" sz="3200" dirty="0">
                <a:latin typeface="黑体" panose="02010609060101010101" charset="-122"/>
                <a:ea typeface="黑体" panose="02010609060101010101" charset="-122"/>
              </a:rPr>
              <a:t>企业电话簿：会议通知、语音信箱、传真信箱、企业邮箱、信息发布、定向广告。</a:t>
            </a:r>
          </a:p>
          <a:p>
            <a:endParaRPr lang="zh-CN" altLang="en-US" sz="3200" dirty="0">
              <a:latin typeface="黑体" panose="02010609060101010101" charset="-122"/>
              <a:ea typeface="黑体" panose="02010609060101010101" charset="-122"/>
            </a:endParaRPr>
          </a:p>
          <a:p>
            <a:r>
              <a:rPr lang="zh-CN" altLang="en-US" sz="3200" dirty="0">
                <a:latin typeface="黑体" panose="02010609060101010101" charset="-122"/>
                <a:ea typeface="黑体" panose="02010609060101010101" charset="-122"/>
              </a:rPr>
              <a:t>个人电话簿：个人邮件、数据同步、资讯定制、个人财经、业务定制。</a:t>
            </a:r>
          </a:p>
          <a:p>
            <a:endParaRPr lang="zh-CN" altLang="en-US" sz="3200" dirty="0">
              <a:latin typeface="黑体" panose="02010609060101010101" charset="-122"/>
              <a:ea typeface="黑体" panose="02010609060101010101" charset="-122"/>
            </a:endParaRPr>
          </a:p>
          <a:p>
            <a:r>
              <a:rPr lang="zh-CN" altLang="en-US" sz="3200" dirty="0">
                <a:latin typeface="黑体" panose="02010609060101010101" charset="-122"/>
                <a:ea typeface="黑体" panose="02010609060101010101" charset="-122"/>
              </a:rPr>
              <a:t>语音门户：天气、股票、航班查询。</a:t>
            </a:r>
            <a:endParaRPr lang="zh-CN" altLang="en-US" dirty="0">
              <a:latin typeface="黑体" panose="02010609060101010101" charset="-122"/>
              <a:ea typeface="黑体" panose="02010609060101010101" charset="-122"/>
            </a:endParaRPr>
          </a:p>
        </p:txBody>
      </p:sp>
      <p:sp>
        <p:nvSpPr>
          <p:cNvPr id="143362"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语音增值业务</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sp>
        <p:nvSpPr>
          <p:cNvPr id="144386" name="Rectangle 2"/>
          <p:cNvSpPr/>
          <p:nvPr/>
        </p:nvSpPr>
        <p:spPr>
          <a:xfrm>
            <a:off x="1981200" y="1500188"/>
            <a:ext cx="8001000" cy="2822575"/>
          </a:xfrm>
          <a:prstGeom prst="rect">
            <a:avLst/>
          </a:prstGeom>
          <a:noFill/>
          <a:ln w="12700">
            <a:noFill/>
          </a:ln>
        </p:spPr>
        <p:txBody>
          <a:bodyPr anchor="t" anchorCtr="0">
            <a:spAutoFit/>
          </a:bodyPr>
          <a:lstStyle/>
          <a:p>
            <a:pPr eaLnBrk="0" hangingPunct="0">
              <a:lnSpc>
                <a:spcPct val="120000"/>
              </a:lnSpc>
            </a:pPr>
            <a:r>
              <a:rPr lang="zh-CN" altLang="en-US" sz="3200" b="1" dirty="0">
                <a:latin typeface="黑体" panose="02010609060101010101" charset="-122"/>
                <a:ea typeface="黑体" panose="02010609060101010101" charset="-122"/>
              </a:rPr>
              <a:t>语音电子电话号码簿的功能</a:t>
            </a:r>
            <a:r>
              <a:rPr lang="en-US" altLang="zh-CN" sz="3200" b="1" dirty="0">
                <a:latin typeface="黑体" panose="02010609060101010101" charset="-122"/>
                <a:ea typeface="黑体" panose="02010609060101010101" charset="-122"/>
              </a:rPr>
              <a:t>:</a:t>
            </a:r>
          </a:p>
          <a:p>
            <a:pPr eaLnBrk="0" hangingPunct="0">
              <a:lnSpc>
                <a:spcPct val="120000"/>
              </a:lnSpc>
            </a:pPr>
            <a:r>
              <a:rPr lang="en-US" altLang="zh-CN" sz="2800" b="1" dirty="0">
                <a:latin typeface="黑体" panose="02010609060101010101" charset="-122"/>
                <a:ea typeface="黑体" panose="02010609060101010101" charset="-122"/>
              </a:rPr>
              <a:t>    </a:t>
            </a:r>
            <a:r>
              <a:rPr lang="zh-CN" altLang="en-US" sz="2800" b="1" dirty="0">
                <a:latin typeface="黑体" panose="02010609060101010101" charset="-122"/>
                <a:ea typeface="黑体" panose="02010609060101010101" charset="-122"/>
              </a:rPr>
              <a:t>使用者只要说出被查询人的中文姓名或单位名称，语音电子电话号码簿利用语音识别、语音合成等技术可以回放和显示出相应的电话号码并进行自动拨号。</a:t>
            </a:r>
            <a:r>
              <a:rPr lang="zh-CN" altLang="en-US" sz="3200" dirty="0">
                <a:latin typeface="黑体" panose="02010609060101010101" charset="-122"/>
                <a:ea typeface="黑体" panose="02010609060101010101" charset="-122"/>
              </a:rPr>
              <a:t> </a:t>
            </a:r>
          </a:p>
        </p:txBody>
      </p:sp>
      <p:pic>
        <p:nvPicPr>
          <p:cNvPr id="144387" name="Picture 3" descr="wxzj"/>
          <p:cNvPicPr>
            <a:picLocks noChangeAspect="1"/>
          </p:cNvPicPr>
          <p:nvPr/>
        </p:nvPicPr>
        <p:blipFill>
          <a:blip r:embed="rId2"/>
          <a:stretch>
            <a:fillRect/>
          </a:stretch>
        </p:blipFill>
        <p:spPr>
          <a:xfrm>
            <a:off x="6934200" y="4090988"/>
            <a:ext cx="1447800" cy="1524000"/>
          </a:xfrm>
          <a:prstGeom prst="rect">
            <a:avLst/>
          </a:prstGeom>
          <a:noFill/>
          <a:ln w="9525">
            <a:noFill/>
          </a:ln>
        </p:spPr>
      </p:pic>
      <p:pic>
        <p:nvPicPr>
          <p:cNvPr id="144388" name="Picture 4" descr="nokia6600"/>
          <p:cNvPicPr>
            <a:picLocks noChangeAspect="1"/>
          </p:cNvPicPr>
          <p:nvPr/>
        </p:nvPicPr>
        <p:blipFill>
          <a:blip r:embed="rId3"/>
          <a:stretch>
            <a:fillRect/>
          </a:stretch>
        </p:blipFill>
        <p:spPr>
          <a:xfrm>
            <a:off x="3505200" y="4929188"/>
            <a:ext cx="571500" cy="1028700"/>
          </a:xfrm>
          <a:prstGeom prst="rect">
            <a:avLst/>
          </a:prstGeom>
          <a:noFill/>
          <a:ln w="9525">
            <a:noFill/>
          </a:ln>
        </p:spPr>
      </p:pic>
      <p:pic>
        <p:nvPicPr>
          <p:cNvPr id="144389" name="Picture 5" descr="a735"/>
          <p:cNvPicPr>
            <a:picLocks noChangeAspect="1"/>
          </p:cNvPicPr>
          <p:nvPr/>
        </p:nvPicPr>
        <p:blipFill>
          <a:blip r:embed="rId4"/>
          <a:stretch>
            <a:fillRect/>
          </a:stretch>
        </p:blipFill>
        <p:spPr>
          <a:xfrm>
            <a:off x="7010400" y="5767388"/>
            <a:ext cx="609600" cy="990600"/>
          </a:xfrm>
          <a:prstGeom prst="rect">
            <a:avLst/>
          </a:prstGeom>
          <a:noFill/>
          <a:ln w="9525">
            <a:noFill/>
          </a:ln>
        </p:spPr>
      </p:pic>
      <p:sp>
        <p:nvSpPr>
          <p:cNvPr id="144390" name="Line 6"/>
          <p:cNvSpPr/>
          <p:nvPr/>
        </p:nvSpPr>
        <p:spPr>
          <a:xfrm>
            <a:off x="4191000" y="5843588"/>
            <a:ext cx="2819400" cy="533400"/>
          </a:xfrm>
          <a:prstGeom prst="line">
            <a:avLst/>
          </a:prstGeom>
          <a:ln w="38100" cap="sq" cmpd="dbl">
            <a:solidFill>
              <a:schemeClr val="tx2"/>
            </a:solidFill>
            <a:prstDash val="solid"/>
            <a:round/>
            <a:headEnd type="triangle" w="med" len="med"/>
            <a:tailEnd type="triangle" w="med" len="med"/>
          </a:ln>
        </p:spPr>
      </p:sp>
      <p:sp>
        <p:nvSpPr>
          <p:cNvPr id="144391" name="Line 7"/>
          <p:cNvSpPr/>
          <p:nvPr/>
        </p:nvSpPr>
        <p:spPr>
          <a:xfrm flipV="1">
            <a:off x="4191000" y="4852988"/>
            <a:ext cx="2667000" cy="533400"/>
          </a:xfrm>
          <a:prstGeom prst="line">
            <a:avLst/>
          </a:prstGeom>
          <a:ln w="38100" cap="sq" cmpd="dbl">
            <a:solidFill>
              <a:schemeClr val="tx2"/>
            </a:solidFill>
            <a:prstDash val="solid"/>
            <a:round/>
            <a:headEnd type="triangle" w="med" len="med"/>
            <a:tailEnd type="triangle" w="med" len="med"/>
          </a:ln>
        </p:spPr>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内容占位符 1"/>
          <p:cNvSpPr>
            <a:spLocks noGrp="1"/>
          </p:cNvSpPr>
          <p:nvPr>
            <p:ph idx="1"/>
          </p:nvPr>
        </p:nvSpPr>
        <p:spPr>
          <a:xfrm>
            <a:off x="1738313" y="1719263"/>
            <a:ext cx="8929687" cy="4411662"/>
          </a:xfrm>
        </p:spPr>
        <p:txBody>
          <a:bodyPr vert="horz" wrap="square" lIns="91440" tIns="45720" rIns="91440" bIns="45720" anchor="t" anchorCtr="0"/>
          <a:lstStyle/>
          <a:p>
            <a:pPr>
              <a:lnSpc>
                <a:spcPct val="135000"/>
              </a:lnSpc>
              <a:spcBef>
                <a:spcPct val="50000"/>
              </a:spcBef>
            </a:pPr>
            <a:r>
              <a:rPr lang="en-US" altLang="zh-CN" sz="2800" dirty="0">
                <a:latin typeface="隶书" panose="02010509060101010101" pitchFamily="49" charset="-122"/>
                <a:ea typeface="隶书" panose="02010509060101010101" pitchFamily="49" charset="-122"/>
              </a:rPr>
              <a:t>1.</a:t>
            </a:r>
            <a:r>
              <a:rPr lang="zh-CN" altLang="en-US" sz="2800" dirty="0">
                <a:latin typeface="隶书" panose="02010509060101010101" pitchFamily="49" charset="-122"/>
                <a:ea typeface="隶书" panose="02010509060101010101" pitchFamily="49" charset="-122"/>
              </a:rPr>
              <a:t>语音识别以</a:t>
            </a:r>
            <a:r>
              <a:rPr lang="en-US" altLang="zh-CN" sz="2800" dirty="0">
                <a:latin typeface="隶书" panose="02010509060101010101" pitchFamily="49" charset="-122"/>
                <a:ea typeface="隶书" panose="02010509060101010101" pitchFamily="49" charset="-122"/>
              </a:rPr>
              <a:t>IBM</a:t>
            </a:r>
            <a:r>
              <a:rPr lang="zh-CN" altLang="en-US" sz="2800" dirty="0">
                <a:latin typeface="隶书" panose="02010509060101010101" pitchFamily="49" charset="-122"/>
                <a:ea typeface="隶书" panose="02010509060101010101" pitchFamily="49" charset="-122"/>
              </a:rPr>
              <a:t>推出的</a:t>
            </a:r>
            <a:r>
              <a:rPr lang="en-US" altLang="zh-CN" sz="2800" dirty="0">
                <a:solidFill>
                  <a:srgbClr val="FF0000"/>
                </a:solidFill>
                <a:latin typeface="隶书" panose="02010509060101010101" pitchFamily="49" charset="-122"/>
                <a:ea typeface="隶书" panose="02010509060101010101" pitchFamily="49" charset="-122"/>
              </a:rPr>
              <a:t>ViaVoice</a:t>
            </a:r>
            <a:r>
              <a:rPr lang="zh-CN" altLang="en-US" sz="2800" dirty="0">
                <a:latin typeface="隶书" panose="02010509060101010101" pitchFamily="49" charset="-122"/>
                <a:ea typeface="隶书" panose="02010509060101010101" pitchFamily="49" charset="-122"/>
              </a:rPr>
              <a:t>为代表，国内则推出</a:t>
            </a:r>
            <a:r>
              <a:rPr lang="en-US" altLang="zh-CN" sz="2800" dirty="0">
                <a:solidFill>
                  <a:srgbClr val="FF0000"/>
                </a:solidFill>
                <a:latin typeface="隶书" panose="02010509060101010101" pitchFamily="49" charset="-122"/>
                <a:ea typeface="隶书" panose="02010509060101010101" pitchFamily="49" charset="-122"/>
              </a:rPr>
              <a:t>Dutty ++</a:t>
            </a:r>
            <a:r>
              <a:rPr lang="zh-CN" altLang="en-US" sz="2800" dirty="0">
                <a:solidFill>
                  <a:srgbClr val="FF0000"/>
                </a:solidFill>
                <a:latin typeface="隶书" panose="02010509060101010101" pitchFamily="49" charset="-122"/>
                <a:ea typeface="隶书" panose="02010509060101010101" pitchFamily="49" charset="-122"/>
              </a:rPr>
              <a:t>语音识别系统</a:t>
            </a:r>
            <a:r>
              <a:rPr lang="zh-CN" altLang="en-US" sz="2800" dirty="0">
                <a:latin typeface="隶书" panose="02010509060101010101" pitchFamily="49" charset="-122"/>
                <a:ea typeface="隶书" panose="02010509060101010101" pitchFamily="49" charset="-122"/>
              </a:rPr>
              <a:t>、</a:t>
            </a:r>
            <a:r>
              <a:rPr lang="zh-CN" altLang="en-US" sz="2800" dirty="0">
                <a:solidFill>
                  <a:srgbClr val="FF0000"/>
                </a:solidFill>
                <a:latin typeface="隶书" panose="02010509060101010101" pitchFamily="49" charset="-122"/>
                <a:ea typeface="隶书" panose="02010509060101010101" pitchFamily="49" charset="-122"/>
              </a:rPr>
              <a:t>天信语音识别系统</a:t>
            </a:r>
            <a:r>
              <a:rPr lang="zh-CN" altLang="en-US" sz="2800" dirty="0">
                <a:latin typeface="隶书" panose="02010509060101010101" pitchFamily="49" charset="-122"/>
                <a:ea typeface="隶书" panose="02010509060101010101" pitchFamily="49" charset="-122"/>
              </a:rPr>
              <a:t>、</a:t>
            </a:r>
            <a:r>
              <a:rPr lang="zh-CN" altLang="en-US" sz="2800" dirty="0">
                <a:solidFill>
                  <a:srgbClr val="FF0000"/>
                </a:solidFill>
                <a:latin typeface="隶书" panose="02010509060101010101" pitchFamily="49" charset="-122"/>
                <a:ea typeface="隶书" panose="02010509060101010101" pitchFamily="49" charset="-122"/>
              </a:rPr>
              <a:t>世音通语音识别系统</a:t>
            </a:r>
            <a:r>
              <a:rPr lang="zh-CN" altLang="en-US" sz="2800" dirty="0">
                <a:latin typeface="隶书" panose="02010509060101010101" pitchFamily="49" charset="-122"/>
                <a:ea typeface="隶书" panose="02010509060101010101" pitchFamily="49" charset="-122"/>
              </a:rPr>
              <a:t>等。</a:t>
            </a:r>
            <a:endParaRPr lang="en-US" altLang="zh-CN" sz="2800" dirty="0">
              <a:latin typeface="隶书" panose="02010509060101010101" pitchFamily="49" charset="-122"/>
              <a:ea typeface="隶书" panose="02010509060101010101" pitchFamily="49" charset="-122"/>
            </a:endParaRPr>
          </a:p>
          <a:p>
            <a:pPr>
              <a:lnSpc>
                <a:spcPct val="135000"/>
              </a:lnSpc>
              <a:spcBef>
                <a:spcPct val="50000"/>
              </a:spcBef>
            </a:pPr>
            <a:r>
              <a:rPr lang="en-US" altLang="zh-CN" sz="2800" dirty="0">
                <a:latin typeface="隶书" panose="02010509060101010101" pitchFamily="49" charset="-122"/>
                <a:ea typeface="隶书" panose="02010509060101010101" pitchFamily="49" charset="-122"/>
              </a:rPr>
              <a:t>2. </a:t>
            </a:r>
            <a:r>
              <a:rPr lang="zh-CN" altLang="en-US" sz="2800" dirty="0">
                <a:solidFill>
                  <a:srgbClr val="FF0000"/>
                </a:solidFill>
                <a:latin typeface="隶书" panose="02010509060101010101" pitchFamily="49" charset="-122"/>
                <a:ea typeface="隶书" panose="02010509060101010101" pitchFamily="49" charset="-122"/>
              </a:rPr>
              <a:t>数据库检索</a:t>
            </a:r>
            <a:r>
              <a:rPr lang="zh-CN" altLang="en-US" sz="2800" dirty="0">
                <a:latin typeface="隶书" panose="02010509060101010101" pitchFamily="49" charset="-122"/>
                <a:ea typeface="隶书" panose="02010509060101010101" pitchFamily="49" charset="-122"/>
              </a:rPr>
              <a:t>：对庞大的数据进行繁杂的检索和查询，通过使用语音识别技术，将变得轻松、方便。</a:t>
            </a:r>
          </a:p>
          <a:p>
            <a:pPr>
              <a:lnSpc>
                <a:spcPct val="135000"/>
              </a:lnSpc>
              <a:spcBef>
                <a:spcPct val="50000"/>
              </a:spcBef>
            </a:pPr>
            <a:r>
              <a:rPr lang="en-US" altLang="zh-CN" sz="2800" dirty="0">
                <a:latin typeface="隶书" panose="02010509060101010101" pitchFamily="49" charset="-122"/>
                <a:ea typeface="隶书" panose="02010509060101010101" pitchFamily="49" charset="-122"/>
              </a:rPr>
              <a:t>3. </a:t>
            </a:r>
            <a:r>
              <a:rPr lang="zh-CN" altLang="en-US" sz="2800" dirty="0">
                <a:solidFill>
                  <a:srgbClr val="FF0000"/>
                </a:solidFill>
                <a:latin typeface="隶书" panose="02010509060101010101" pitchFamily="49" charset="-122"/>
                <a:ea typeface="隶书" panose="02010509060101010101" pitchFamily="49" charset="-122"/>
              </a:rPr>
              <a:t>特殊的环境所需的语音命令</a:t>
            </a:r>
            <a:r>
              <a:rPr lang="zh-CN" altLang="en-US" sz="2800" dirty="0">
                <a:latin typeface="隶书" panose="02010509060101010101" pitchFamily="49" charset="-122"/>
                <a:ea typeface="隶书" panose="02010509060101010101" pitchFamily="49" charset="-122"/>
              </a:rPr>
              <a:t>：用语音发操作指令。</a:t>
            </a:r>
          </a:p>
        </p:txBody>
      </p:sp>
      <p:sp>
        <p:nvSpPr>
          <p:cNvPr id="145410" name="标题 2"/>
          <p:cNvSpPr>
            <a:spLocks noGrp="1"/>
          </p:cNvSpPr>
          <p:nvPr>
            <p:ph type="title"/>
          </p:nvPr>
        </p:nvSpPr>
        <p:spPr/>
        <p:txBody>
          <a:bodyPr vert="horz" wrap="square" lIns="91440" tIns="45720" rIns="91440" bIns="45720" anchor="b" anchorCtr="0"/>
          <a:lstStyle/>
          <a:p>
            <a:pPr algn="ctr"/>
            <a:r>
              <a:rPr lang="zh-CN" altLang="en-US" sz="4000" dirty="0">
                <a:latin typeface="楷体_GB2312" pitchFamily="49" charset="-122"/>
                <a:ea typeface="楷体_GB2312" pitchFamily="49" charset="-122"/>
              </a:rPr>
              <a:t>语音识别应用实例</a:t>
            </a:r>
            <a:endParaRPr lang="zh-CN" altLang="en-US" dirty="0">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838200" y="365126"/>
            <a:ext cx="10515600" cy="1084262"/>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6387" name="Text Box 4"/>
          <p:cNvSpPr txBox="1"/>
          <p:nvPr/>
        </p:nvSpPr>
        <p:spPr>
          <a:xfrm>
            <a:off x="2711450" y="3305175"/>
            <a:ext cx="7705725" cy="1614805"/>
          </a:xfrm>
          <a:prstGeom prst="rect">
            <a:avLst/>
          </a:prstGeom>
          <a:noFill/>
          <a:ln w="9525">
            <a:noFill/>
          </a:ln>
        </p:spPr>
        <p:txBody>
          <a:bodyPr anchor="t" anchorCtr="0">
            <a:spAutoFit/>
          </a:bodyPr>
          <a:lstStyle/>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0</a:t>
            </a:r>
            <a:r>
              <a:rPr lang="en-US" altLang="zh-CN" dirty="0">
                <a:latin typeface="黑体" panose="02010609060101010101" charset="-122"/>
                <a:ea typeface="黑体" panose="02010609060101010101" charset="-122"/>
              </a:rPr>
              <a:t> =1/Tp</a:t>
            </a:r>
            <a:r>
              <a:rPr lang="zh-CN" altLang="en-US" dirty="0">
                <a:latin typeface="黑体" panose="02010609060101010101" charset="-122"/>
                <a:ea typeface="黑体" panose="02010609060101010101" charset="-122"/>
              </a:rPr>
              <a:t>，基音频率，由声带的质量来决定。</a:t>
            </a:r>
          </a:p>
          <a:p>
            <a:pPr eaLnBrk="0" hangingPunct="0">
              <a:spcBef>
                <a:spcPct val="50000"/>
              </a:spcBef>
              <a:buClr>
                <a:srgbClr val="FF0000"/>
              </a:buClr>
              <a:buFont typeface="Wingdings" panose="05000000000000000000" pitchFamily="2" charset="2"/>
              <a:buChar char="ü"/>
            </a:pPr>
            <a:r>
              <a:rPr lang="en-US" altLang="zh-CN" dirty="0">
                <a:latin typeface="黑体" panose="02010609060101010101" charset="-122"/>
                <a:ea typeface="黑体" panose="02010609060101010101" charset="-122"/>
              </a:rPr>
              <a:t> F</a:t>
            </a:r>
            <a:r>
              <a:rPr lang="en-US" altLang="zh-CN" baseline="-25000" dirty="0">
                <a:latin typeface="黑体" panose="02010609060101010101" charset="-122"/>
                <a:ea typeface="黑体" panose="02010609060101010101" charset="-122"/>
              </a:rPr>
              <a:t>0</a:t>
            </a:r>
            <a:r>
              <a:rPr lang="zh-CN" altLang="en-US" dirty="0">
                <a:latin typeface="黑体" panose="02010609060101010101" charset="-122"/>
                <a:ea typeface="黑体" panose="02010609060101010101" charset="-122"/>
              </a:rPr>
              <a:t>的大小决定了声音的高低，称为音高。</a:t>
            </a:r>
          </a:p>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 男性的</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0</a:t>
            </a:r>
            <a:r>
              <a:rPr lang="zh-CN" altLang="en-US" dirty="0">
                <a:latin typeface="黑体" panose="02010609060101010101" charset="-122"/>
                <a:ea typeface="黑体" panose="02010609060101010101" charset="-122"/>
              </a:rPr>
              <a:t>大致分布在：</a:t>
            </a:r>
            <a:r>
              <a:rPr lang="en-US" altLang="zh-CN" dirty="0">
                <a:latin typeface="黑体" panose="02010609060101010101" charset="-122"/>
                <a:ea typeface="黑体" panose="02010609060101010101" charset="-122"/>
              </a:rPr>
              <a:t>60-200Hz</a:t>
            </a:r>
          </a:p>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 女性和儿童的</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0</a:t>
            </a:r>
            <a:r>
              <a:rPr lang="zh-CN" altLang="en-US" dirty="0">
                <a:latin typeface="黑体" panose="02010609060101010101" charset="-122"/>
                <a:ea typeface="黑体" panose="02010609060101010101" charset="-122"/>
              </a:rPr>
              <a:t>大致分布在：</a:t>
            </a:r>
            <a:r>
              <a:rPr lang="en-US" altLang="zh-CN" dirty="0">
                <a:latin typeface="黑体" panose="02010609060101010101" charset="-122"/>
                <a:ea typeface="黑体" panose="02010609060101010101" charset="-122"/>
              </a:rPr>
              <a:t>200-450Hz</a:t>
            </a:r>
          </a:p>
        </p:txBody>
      </p:sp>
      <p:sp>
        <p:nvSpPr>
          <p:cNvPr id="16388" name="Rectangle 5"/>
          <p:cNvSpPr/>
          <p:nvPr/>
        </p:nvSpPr>
        <p:spPr>
          <a:xfrm>
            <a:off x="2743200" y="2708275"/>
            <a:ext cx="4331970" cy="368300"/>
          </a:xfrm>
          <a:prstGeom prst="rect">
            <a:avLst/>
          </a:prstGeom>
          <a:noFill/>
          <a:ln w="9525">
            <a:noFill/>
          </a:ln>
        </p:spPr>
        <p:txBody>
          <a:bodyPr wrap="none" anchor="t" anchorCtr="0">
            <a:spAutoFit/>
          </a:bodyPr>
          <a:lstStyle/>
          <a:p>
            <a:pPr eaLnBrk="0" hangingPunct="0"/>
            <a:r>
              <a:rPr lang="zh-CN" altLang="en-US" dirty="0">
                <a:latin typeface="黑体" panose="02010609060101010101" charset="-122"/>
                <a:ea typeface="黑体" panose="02010609060101010101" charset="-122"/>
              </a:rPr>
              <a:t>基音频率（</a:t>
            </a:r>
            <a:r>
              <a:rPr lang="en-US" altLang="zh-CN" dirty="0">
                <a:latin typeface="黑体" panose="02010609060101010101" charset="-122"/>
                <a:ea typeface="黑体" panose="02010609060101010101" charset="-122"/>
              </a:rPr>
              <a:t>Fundamental Frequency</a:t>
            </a:r>
            <a:r>
              <a:rPr lang="zh-CN" altLang="en-US" dirty="0">
                <a:latin typeface="黑体" panose="02010609060101010101" charset="-122"/>
                <a:ea typeface="黑体" panose="02010609060101010101" charset="-122"/>
              </a:rPr>
              <a:t>） </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0 </a:t>
            </a:r>
          </a:p>
        </p:txBody>
      </p:sp>
      <p:sp>
        <p:nvSpPr>
          <p:cNvPr id="16389" name="Rectangle 9"/>
          <p:cNvSpPr/>
          <p:nvPr/>
        </p:nvSpPr>
        <p:spPr>
          <a:xfrm>
            <a:off x="1992313" y="1916113"/>
            <a:ext cx="7777162" cy="368300"/>
          </a:xfrm>
          <a:prstGeom prst="rect">
            <a:avLst/>
          </a:prstGeom>
          <a:noFill/>
          <a:ln w="9525">
            <a:noFill/>
          </a:ln>
        </p:spPr>
        <p:txBody>
          <a:bodyPr anchor="t" anchorCtr="0">
            <a:spAutoFit/>
          </a:bodyPr>
          <a:lstStyle/>
          <a:p>
            <a:pPr eaLnBrk="0" hangingPunct="0"/>
            <a:r>
              <a:rPr lang="zh-CN" altLang="en-US" dirty="0">
                <a:latin typeface="黑体" panose="02010609060101010101" charset="-122"/>
                <a:ea typeface="黑体" panose="02010609060101010101" charset="-122"/>
              </a:rPr>
              <a:t>声带的一个重要参数：</a:t>
            </a:r>
            <a:endParaRPr lang="zh-CN" altLang="en-US" baseline="-25000" dirty="0">
              <a:latin typeface="黑体" panose="02010609060101010101" charset="-122"/>
              <a:ea typeface="黑体" panose="02010609060101010101"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vert="horz" wrap="square" lIns="91440" tIns="45720" rIns="91440" bIns="45720" numCol="1" anchor="b"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4000" b="1" i="0" u="none" strike="noStrike" kern="0" cap="none" spc="0" normalizeH="0" baseline="0" noProof="0">
                <a:ln>
                  <a:noFill/>
                </a:ln>
                <a:solidFill>
                  <a:schemeClr val="tx2"/>
                </a:solidFill>
                <a:effectLst>
                  <a:outerShdw blurRad="38100" dist="38100" dir="2700000" algn="tl">
                    <a:srgbClr val="C0C0C0"/>
                  </a:outerShdw>
                </a:effectLst>
                <a:uLnTx/>
                <a:uFillTx/>
                <a:latin typeface="仿宋_GB2312" pitchFamily="49" charset="-122"/>
                <a:ea typeface="仿宋_GB2312" pitchFamily="49" charset="-122"/>
                <a:cs typeface="+mj-cs"/>
              </a:rPr>
              <a:t>2008</a:t>
            </a:r>
            <a:r>
              <a:rPr kumimoji="1" lang="zh-CN" altLang="en-US" sz="4000" b="1" i="0" u="none" strike="noStrike" kern="0" cap="none" spc="0" normalizeH="0" baseline="0" noProof="0">
                <a:ln>
                  <a:noFill/>
                </a:ln>
                <a:solidFill>
                  <a:schemeClr val="tx2"/>
                </a:solidFill>
                <a:effectLst>
                  <a:outerShdw blurRad="38100" dist="38100" dir="2700000" algn="tl">
                    <a:srgbClr val="C0C0C0"/>
                  </a:outerShdw>
                </a:effectLst>
                <a:uLnTx/>
                <a:uFillTx/>
                <a:latin typeface="仿宋_GB2312" pitchFamily="49" charset="-122"/>
                <a:ea typeface="仿宋_GB2312" pitchFamily="49" charset="-122"/>
                <a:cs typeface="+mj-cs"/>
              </a:rPr>
              <a:t>年奥运会多语言需求</a:t>
            </a:r>
            <a:endParaRPr kumimoji="0" lang="zh-CN" altLang="en-US" sz="3900" b="1" i="0" u="none" strike="noStrike" kern="0" cap="none" spc="0" normalizeH="0" baseline="0" noProof="0">
              <a:ln>
                <a:noFill/>
              </a:ln>
              <a:solidFill>
                <a:schemeClr val="tx2"/>
              </a:solidFill>
              <a:effectLst/>
              <a:uLnTx/>
              <a:uFillTx/>
              <a:latin typeface="+mj-lt"/>
              <a:ea typeface="宋体" panose="02010600030101010101" pitchFamily="2" charset="-122"/>
              <a:cs typeface="+mj-cs"/>
            </a:endParaRPr>
          </a:p>
        </p:txBody>
      </p:sp>
      <p:sp>
        <p:nvSpPr>
          <p:cNvPr id="4" name="AutoShape 2"/>
          <p:cNvSpPr/>
          <p:nvPr/>
        </p:nvSpPr>
        <p:spPr>
          <a:xfrm>
            <a:off x="9753600" y="2392363"/>
            <a:ext cx="685800" cy="685800"/>
          </a:xfrm>
          <a:prstGeom prst="wedgeEllipseCallout">
            <a:avLst>
              <a:gd name="adj1" fmla="val -67824"/>
              <a:gd name="adj2" fmla="val 89352"/>
            </a:avLst>
          </a:prstGeom>
          <a:noFill/>
          <a:ln w="50800" cap="flat" cmpd="sng">
            <a:solidFill>
              <a:schemeClr val="tx1"/>
            </a:solidFill>
            <a:prstDash val="solid"/>
            <a:miter/>
            <a:headEnd type="none" w="med" len="med"/>
            <a:tailEnd type="none" w="med" len="med"/>
          </a:ln>
        </p:spPr>
        <p:txBody>
          <a:bodyPr anchor="t" anchorCtr="0"/>
          <a:lstStyle/>
          <a:p>
            <a:pPr algn="ctr" eaLnBrk="0" hangingPunct="0"/>
            <a:endParaRPr lang="zh-CN" altLang="zh-CN" sz="6000" i="1" dirty="0">
              <a:latin typeface="Bernhard Modern Roman" pitchFamily="18" charset="0"/>
              <a:ea typeface="方正粗圆简体" pitchFamily="2" charset="-122"/>
            </a:endParaRPr>
          </a:p>
        </p:txBody>
      </p:sp>
      <p:pic>
        <p:nvPicPr>
          <p:cNvPr id="5" name="Picture 4" descr="bd06663_"/>
          <p:cNvPicPr>
            <a:picLocks noChangeAspect="1"/>
          </p:cNvPicPr>
          <p:nvPr/>
        </p:nvPicPr>
        <p:blipFill>
          <a:blip r:embed="rId2"/>
          <a:stretch>
            <a:fillRect/>
          </a:stretch>
        </p:blipFill>
        <p:spPr>
          <a:xfrm>
            <a:off x="7467600" y="3001963"/>
            <a:ext cx="2667000" cy="2312987"/>
          </a:xfrm>
          <a:prstGeom prst="rect">
            <a:avLst/>
          </a:prstGeom>
          <a:noFill/>
          <a:ln w="9525">
            <a:noFill/>
          </a:ln>
        </p:spPr>
      </p:pic>
      <p:graphicFrame>
        <p:nvGraphicFramePr>
          <p:cNvPr id="6" name="Object 5"/>
          <p:cNvGraphicFramePr/>
          <p:nvPr/>
        </p:nvGraphicFramePr>
        <p:xfrm>
          <a:off x="8458200" y="1630363"/>
          <a:ext cx="560388" cy="1279525"/>
        </p:xfrm>
        <a:graphic>
          <a:graphicData uri="http://schemas.openxmlformats.org/presentationml/2006/ole">
            <mc:AlternateContent xmlns:mc="http://schemas.openxmlformats.org/markup-compatibility/2006">
              <mc:Choice xmlns:v="urn:schemas-microsoft-com:vml" Requires="v">
                <p:oleObj r:id="rId3" imgW="693420" imgH="1584960" progId="Paint.Picture">
                  <p:embed/>
                </p:oleObj>
              </mc:Choice>
              <mc:Fallback>
                <p:oleObj r:id="rId3" imgW="693420" imgH="1584960" progId="Paint.Picture">
                  <p:embed/>
                  <p:pic>
                    <p:nvPicPr>
                      <p:cNvPr id="0" name="图片 3100"/>
                      <p:cNvPicPr/>
                      <p:nvPr/>
                    </p:nvPicPr>
                    <p:blipFill>
                      <a:blip r:embed="rId4"/>
                      <a:stretch>
                        <a:fillRect/>
                      </a:stretch>
                    </p:blipFill>
                    <p:spPr>
                      <a:xfrm>
                        <a:off x="8458200" y="1630363"/>
                        <a:ext cx="560388" cy="1279525"/>
                      </a:xfrm>
                      <a:prstGeom prst="rect">
                        <a:avLst/>
                      </a:prstGeom>
                      <a:noFill/>
                      <a:ln w="38100">
                        <a:noFill/>
                        <a:miter/>
                      </a:ln>
                    </p:spPr>
                  </p:pic>
                </p:oleObj>
              </mc:Fallback>
            </mc:AlternateContent>
          </a:graphicData>
        </a:graphic>
      </p:graphicFrame>
      <p:cxnSp>
        <p:nvCxnSpPr>
          <p:cNvPr id="7" name="AutoShape 6"/>
          <p:cNvCxnSpPr/>
          <p:nvPr/>
        </p:nvCxnSpPr>
        <p:spPr>
          <a:xfrm rot="-10800000" flipV="1">
            <a:off x="3810000" y="2011363"/>
            <a:ext cx="4495800" cy="3276600"/>
          </a:xfrm>
          <a:prstGeom prst="curvedConnector3">
            <a:avLst>
              <a:gd name="adj1" fmla="val 50000"/>
            </a:avLst>
          </a:prstGeom>
          <a:ln w="50800" cap="flat" cmpd="sng">
            <a:solidFill>
              <a:schemeClr val="tx1"/>
            </a:solidFill>
            <a:prstDash val="solid"/>
            <a:round/>
            <a:headEnd type="triangle" w="med" len="med"/>
            <a:tailEnd type="triangle" w="med" len="med"/>
          </a:ln>
        </p:spPr>
      </p:cxnSp>
      <p:pic>
        <p:nvPicPr>
          <p:cNvPr id="8" name="Picture 7" descr="bd06790_"/>
          <p:cNvPicPr>
            <a:picLocks noChangeAspect="1"/>
          </p:cNvPicPr>
          <p:nvPr/>
        </p:nvPicPr>
        <p:blipFill>
          <a:blip r:embed="rId5"/>
          <a:stretch>
            <a:fillRect/>
          </a:stretch>
        </p:blipFill>
        <p:spPr>
          <a:xfrm>
            <a:off x="1905000" y="5287963"/>
            <a:ext cx="1812925" cy="1498600"/>
          </a:xfrm>
          <a:prstGeom prst="rect">
            <a:avLst/>
          </a:prstGeom>
          <a:noFill/>
          <a:ln w="9525">
            <a:noFill/>
          </a:ln>
        </p:spPr>
      </p:pic>
      <p:sp>
        <p:nvSpPr>
          <p:cNvPr id="9" name="Line 8"/>
          <p:cNvSpPr/>
          <p:nvPr/>
        </p:nvSpPr>
        <p:spPr>
          <a:xfrm>
            <a:off x="4648200" y="3611563"/>
            <a:ext cx="1143000" cy="0"/>
          </a:xfrm>
          <a:prstGeom prst="line">
            <a:avLst/>
          </a:prstGeom>
          <a:ln w="50800" cap="flat" cmpd="sng">
            <a:solidFill>
              <a:schemeClr val="tx1"/>
            </a:solidFill>
            <a:prstDash val="solid"/>
            <a:round/>
            <a:headEnd type="none" w="med" len="med"/>
            <a:tailEnd type="triangle" w="med" len="med"/>
          </a:ln>
        </p:spPr>
      </p:sp>
      <p:sp>
        <p:nvSpPr>
          <p:cNvPr id="10" name="Text Box 9"/>
          <p:cNvSpPr txBox="1"/>
          <p:nvPr/>
        </p:nvSpPr>
        <p:spPr>
          <a:xfrm>
            <a:off x="1905635" y="3051175"/>
            <a:ext cx="2926080" cy="1198880"/>
          </a:xfrm>
          <a:prstGeom prst="rect">
            <a:avLst/>
          </a:prstGeom>
          <a:noFill/>
          <a:ln w="50800">
            <a:noFill/>
          </a:ln>
        </p:spPr>
        <p:txBody>
          <a:bodyPr wrap="none" anchor="t" anchorCtr="0">
            <a:spAutoFit/>
          </a:bodyPr>
          <a:lstStyle/>
          <a:p>
            <a:pPr algn="ctr" eaLnBrk="0" hangingPunct="0"/>
            <a:r>
              <a:rPr lang="zh-CN" altLang="en-US" sz="3600" dirty="0">
                <a:latin typeface="Arial" panose="020B0604020202020204" pitchFamily="34" charset="0"/>
                <a:ea typeface="华文新魏" panose="02010800040101010101" pitchFamily="2" charset="-122"/>
              </a:rPr>
              <a:t>多语种信息</a:t>
            </a:r>
          </a:p>
          <a:p>
            <a:pPr algn="ctr" eaLnBrk="0" hangingPunct="0"/>
            <a:r>
              <a:rPr lang="zh-CN" altLang="en-US" sz="3600" dirty="0">
                <a:latin typeface="Arial" panose="020B0604020202020204" pitchFamily="34" charset="0"/>
                <a:ea typeface="华文新魏" panose="02010800040101010101" pitchFamily="2" charset="-122"/>
              </a:rPr>
              <a:t>自动翻译系统</a:t>
            </a:r>
          </a:p>
        </p:txBody>
      </p:sp>
      <p:pic>
        <p:nvPicPr>
          <p:cNvPr id="11" name="Picture 10" descr="dd01352_"/>
          <p:cNvPicPr>
            <a:picLocks noChangeAspect="1"/>
          </p:cNvPicPr>
          <p:nvPr/>
        </p:nvPicPr>
        <p:blipFill>
          <a:blip r:embed="rId6"/>
          <a:stretch>
            <a:fillRect/>
          </a:stretch>
        </p:blipFill>
        <p:spPr>
          <a:xfrm>
            <a:off x="5791200" y="3382963"/>
            <a:ext cx="515938" cy="496887"/>
          </a:xfrm>
          <a:prstGeom prst="rect">
            <a:avLst/>
          </a:prstGeom>
          <a:noFill/>
          <a:ln w="9525">
            <a:noFill/>
          </a:ln>
        </p:spPr>
      </p:pic>
      <p:sp>
        <p:nvSpPr>
          <p:cNvPr id="12" name="Rectangle 13"/>
          <p:cNvSpPr/>
          <p:nvPr/>
        </p:nvSpPr>
        <p:spPr>
          <a:xfrm>
            <a:off x="9888538" y="2163763"/>
            <a:ext cx="354012" cy="1014730"/>
          </a:xfrm>
          <a:prstGeom prst="rect">
            <a:avLst/>
          </a:prstGeom>
          <a:noFill/>
          <a:ln w="50800">
            <a:noFill/>
          </a:ln>
        </p:spPr>
        <p:txBody>
          <a:bodyPr anchor="t" anchorCtr="0">
            <a:spAutoFit/>
          </a:bodyPr>
          <a:lstStyle/>
          <a:p>
            <a:pPr algn="ctr" eaLnBrk="0" hangingPunct="0"/>
            <a:r>
              <a:rPr lang="en-US" altLang="zh-CN" sz="6000" i="1" dirty="0">
                <a:latin typeface="Kaufmann" pitchFamily="34" charset="0"/>
                <a:ea typeface="方正粗圆简体" pitchFamily="2" charset="-122"/>
              </a:rPr>
              <a: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17" presetClass="entr" presetSubtype="8"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ppt_x</p:attrName>
                                        </p:attrNameLst>
                                      </p:cBhvr>
                                      <p:tavLst>
                                        <p:tav tm="0">
                                          <p:val>
                                            <p:strVal val="#ppt_x-#ppt_w/2"/>
                                          </p:val>
                                        </p:tav>
                                        <p:tav tm="100000">
                                          <p:val>
                                            <p:strVal val="#ppt_x"/>
                                          </p:val>
                                        </p:tav>
                                      </p:tavLst>
                                    </p:anim>
                                    <p:anim calcmode="lin" valueType="num">
                                      <p:cBhvr>
                                        <p:cTn id="42" dur="500" fill="hold"/>
                                        <p:tgtEl>
                                          <p:spTgt spid="9"/>
                                        </p:tgtEl>
                                        <p:attrNameLst>
                                          <p:attrName>ppt_y</p:attrName>
                                        </p:attrNameLst>
                                      </p:cBhvr>
                                      <p:tavLst>
                                        <p:tav tm="0">
                                          <p:val>
                                            <p:strVal val="#ppt_y"/>
                                          </p:val>
                                        </p:tav>
                                        <p:tav tm="100000">
                                          <p:val>
                                            <p:strVal val="#ppt_y"/>
                                          </p:val>
                                        </p:tav>
                                      </p:tavLst>
                                    </p:anim>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strVal val="#ppt_h"/>
                                          </p:val>
                                        </p:tav>
                                        <p:tav tm="100000">
                                          <p:val>
                                            <p:strVal val="#ppt_h"/>
                                          </p:val>
                                        </p:tav>
                                      </p:tavLst>
                                    </p:anim>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0" grpId="0"/>
      <p:bldP spid="1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内容占位符 1"/>
          <p:cNvSpPr>
            <a:spLocks noGrp="1"/>
          </p:cNvSpPr>
          <p:nvPr>
            <p:ph idx="1"/>
          </p:nvPr>
        </p:nvSpPr>
        <p:spPr/>
        <p:txBody>
          <a:bodyPr vert="horz" wrap="square" lIns="91440" tIns="45720" rIns="91440" bIns="45720" anchor="t" anchorCtr="0"/>
          <a:lstStyle/>
          <a:p>
            <a:r>
              <a:rPr lang="en-US" altLang="zh-CN" sz="3200" dirty="0">
                <a:latin typeface="隶书" panose="02010509060101010101" pitchFamily="49" charset="-122"/>
                <a:ea typeface="隶书" panose="02010509060101010101" pitchFamily="49" charset="-122"/>
              </a:rPr>
              <a:t> </a:t>
            </a:r>
            <a:r>
              <a:rPr lang="zh-CN" altLang="en-US" sz="3200" dirty="0">
                <a:latin typeface="隶书" panose="02010509060101010101" pitchFamily="49" charset="-122"/>
                <a:ea typeface="隶书" panose="02010509060101010101" pitchFamily="49" charset="-122"/>
              </a:rPr>
              <a:t>采用语音识别和语音合成技术，能与客户进行交互式对话，帮助客户找到他们所需要的商品。</a:t>
            </a:r>
            <a:endParaRPr lang="en-US" altLang="zh-CN" sz="3200" dirty="0">
              <a:latin typeface="隶书" panose="02010509060101010101" pitchFamily="49" charset="-122"/>
              <a:ea typeface="隶书" panose="02010509060101010101" pitchFamily="49" charset="-122"/>
            </a:endParaRPr>
          </a:p>
          <a:p>
            <a:r>
              <a:rPr lang="zh-CN" altLang="en-US" sz="3200" dirty="0">
                <a:latin typeface="隶书" panose="02010509060101010101" pitchFamily="49" charset="-122"/>
                <a:ea typeface="隶书" panose="02010509060101010101" pitchFamily="49" charset="-122"/>
              </a:rPr>
              <a:t>一个动作传感器可以启动系统，询问顾客“需要我帮你寻找什么吗？”如果顾客回答说“我在找面包。系统将会告诉顾客：“面包在第</a:t>
            </a:r>
            <a:r>
              <a:rPr lang="en-US" altLang="zh-CN" sz="3200" dirty="0">
                <a:latin typeface="隶书" panose="02010509060101010101" pitchFamily="49" charset="-122"/>
                <a:ea typeface="隶书" panose="02010509060101010101" pitchFamily="49" charset="-122"/>
              </a:rPr>
              <a:t>11</a:t>
            </a:r>
            <a:r>
              <a:rPr lang="zh-CN" altLang="en-US" sz="3200" dirty="0">
                <a:latin typeface="隶书" panose="02010509060101010101" pitchFamily="49" charset="-122"/>
                <a:ea typeface="隶书" panose="02010509060101010101" pitchFamily="49" charset="-122"/>
              </a:rPr>
              <a:t>过道，就是直接往前第</a:t>
            </a:r>
            <a:r>
              <a:rPr lang="en-US" altLang="zh-CN" sz="3200" dirty="0">
                <a:latin typeface="隶书" panose="02010509060101010101" pitchFamily="49" charset="-122"/>
                <a:ea typeface="隶书" panose="02010509060101010101" pitchFamily="49" charset="-122"/>
              </a:rPr>
              <a:t>3</a:t>
            </a:r>
            <a:r>
              <a:rPr lang="zh-CN" altLang="en-US" sz="3200" dirty="0">
                <a:latin typeface="隶书" panose="02010509060101010101" pitchFamily="49" charset="-122"/>
                <a:ea typeface="隶书" panose="02010509060101010101" pitchFamily="49" charset="-122"/>
              </a:rPr>
              <a:t>个过道，我们今天有</a:t>
            </a:r>
            <a:r>
              <a:rPr lang="en-US" altLang="zh-CN" sz="3200" dirty="0">
                <a:latin typeface="隶书" panose="02010509060101010101" pitchFamily="49" charset="-122"/>
                <a:ea typeface="隶书" panose="02010509060101010101" pitchFamily="49" charset="-122"/>
              </a:rPr>
              <a:t>WHEATIO</a:t>
            </a:r>
            <a:r>
              <a:rPr lang="zh-CN" altLang="en-US" sz="3200" dirty="0">
                <a:latin typeface="隶书" panose="02010509060101010101" pitchFamily="49" charset="-122"/>
                <a:ea typeface="隶书" panose="02010509060101010101" pitchFamily="49" charset="-122"/>
              </a:rPr>
              <a:t>面包特惠，需要我为您打印一张优惠券吗？</a:t>
            </a:r>
            <a:endParaRPr lang="zh-CN" altLang="en-US" dirty="0">
              <a:latin typeface="隶书" panose="02010509060101010101" pitchFamily="49" charset="-122"/>
              <a:ea typeface="隶书" panose="02010509060101010101" pitchFamily="49" charset="-122"/>
            </a:endParaRPr>
          </a:p>
        </p:txBody>
      </p:sp>
      <p:sp>
        <p:nvSpPr>
          <p:cNvPr id="147458" name="标题 2"/>
          <p:cNvSpPr>
            <a:spLocks noGrp="1"/>
          </p:cNvSpPr>
          <p:nvPr>
            <p:ph type="title"/>
          </p:nvPr>
        </p:nvSpPr>
        <p:spPr/>
        <p:txBody>
          <a:bodyPr vert="horz" wrap="square" lIns="91440" tIns="45720" rIns="91440" bIns="45720" anchor="b" anchorCtr="0"/>
          <a:lstStyle/>
          <a:p>
            <a:pPr algn="ctr"/>
            <a:r>
              <a:rPr lang="zh-CN" altLang="en-US" sz="4000" dirty="0">
                <a:solidFill>
                  <a:srgbClr val="000066"/>
                </a:solidFill>
                <a:latin typeface="楷体_GB2312" pitchFamily="49" charset="-122"/>
                <a:ea typeface="楷体_GB2312" pitchFamily="49" charset="-122"/>
              </a:rPr>
              <a:t>语音识别用于商场导购</a:t>
            </a:r>
            <a:endParaRPr lang="zh-CN" altLang="en-US" dirty="0">
              <a:ea typeface="宋体" panose="02010600030101010101" pitchFamily="2" charset="-122"/>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内容占位符 1"/>
          <p:cNvSpPr>
            <a:spLocks noGrp="1"/>
          </p:cNvSpPr>
          <p:nvPr>
            <p:ph idx="1"/>
          </p:nvPr>
        </p:nvSpPr>
        <p:spPr/>
        <p:txBody>
          <a:bodyPr vert="horz" wrap="square" lIns="91440" tIns="45720" rIns="91440" bIns="45720" anchor="t" anchorCtr="0"/>
          <a:lstStyle/>
          <a:p>
            <a:pPr algn="just">
              <a:lnSpc>
                <a:spcPct val="145000"/>
              </a:lnSpc>
            </a:pPr>
            <a:r>
              <a:rPr lang="zh-CN" altLang="en-US" dirty="0">
                <a:latin typeface="隶书" panose="02010509060101010101" pitchFamily="49" charset="-122"/>
                <a:ea typeface="隶书" panose="02010509060101010101" pitchFamily="49" charset="-122"/>
              </a:rPr>
              <a:t>德国西门子公司推出的一种新洗衣机</a:t>
            </a:r>
            <a:r>
              <a:rPr lang="en-US" altLang="zh-CN" dirty="0">
                <a:latin typeface="隶书" panose="02010509060101010101" pitchFamily="49" charset="-122"/>
                <a:ea typeface="隶书" panose="02010509060101010101" pitchFamily="49" charset="-122"/>
              </a:rPr>
              <a:t>,</a:t>
            </a:r>
            <a:r>
              <a:rPr lang="zh-CN" altLang="en-US" dirty="0">
                <a:latin typeface="隶书" panose="02010509060101010101" pitchFamily="49" charset="-122"/>
                <a:ea typeface="隶书" panose="02010509060101010101" pitchFamily="49" charset="-122"/>
              </a:rPr>
              <a:t>洗衣物非常专业，知道为什么样的脏衣物选择合适洗涤程序和洗涤剂，而主人只需要口头命令即可，比如 “半个小时后再洗”。</a:t>
            </a:r>
          </a:p>
          <a:p>
            <a:pPr algn="just">
              <a:lnSpc>
                <a:spcPct val="145000"/>
              </a:lnSpc>
            </a:pPr>
            <a:r>
              <a:rPr lang="zh-CN" altLang="en-US" dirty="0">
                <a:latin typeface="隶书" panose="02010509060101010101" pitchFamily="49" charset="-122"/>
                <a:ea typeface="隶书" panose="02010509060101010101" pitchFamily="49" charset="-122"/>
              </a:rPr>
              <a:t>与普通洗衣机的不同之处是安装了语音识别芯片，能根据用户的语音指令确定洗涤程序。 </a:t>
            </a:r>
          </a:p>
        </p:txBody>
      </p:sp>
      <p:sp>
        <p:nvSpPr>
          <p:cNvPr id="148482" name="标题 2"/>
          <p:cNvSpPr>
            <a:spLocks noGrp="1"/>
          </p:cNvSpPr>
          <p:nvPr>
            <p:ph type="title"/>
          </p:nvPr>
        </p:nvSpPr>
        <p:spPr/>
        <p:txBody>
          <a:bodyPr vert="horz" wrap="square" lIns="91440" tIns="45720" rIns="91440" bIns="45720" anchor="b" anchorCtr="0"/>
          <a:lstStyle/>
          <a:p>
            <a:pPr algn="ctr"/>
            <a:r>
              <a:rPr lang="zh-CN" altLang="en-US" sz="4000" dirty="0">
                <a:solidFill>
                  <a:srgbClr val="000066"/>
                </a:solidFill>
                <a:latin typeface="楷体_GB2312" pitchFamily="49" charset="-122"/>
                <a:ea typeface="楷体_GB2312" pitchFamily="49" charset="-122"/>
              </a:rPr>
              <a:t>语音识别用于家用电器，</a:t>
            </a:r>
            <a:r>
              <a:rPr lang="zh-CN" altLang="en-US" sz="4000" dirty="0">
                <a:solidFill>
                  <a:srgbClr val="000066"/>
                </a:solidFill>
                <a:ea typeface="楷体_GB2312" pitchFamily="49" charset="-122"/>
              </a:rPr>
              <a:t>走入人类未来生活</a:t>
            </a:r>
            <a:endParaRPr lang="zh-CN" altLang="en-US" dirty="0">
              <a:ea typeface="宋体" panose="02010600030101010101" pitchFamily="2" charset="-12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graphicFrame>
        <p:nvGraphicFramePr>
          <p:cNvPr id="149506" name="Object 2"/>
          <p:cNvGraphicFramePr/>
          <p:nvPr/>
        </p:nvGraphicFramePr>
        <p:xfrm>
          <a:off x="2209800" y="1928813"/>
          <a:ext cx="7772400" cy="4214812"/>
        </p:xfrm>
        <a:graphic>
          <a:graphicData uri="http://schemas.openxmlformats.org/presentationml/2006/ole">
            <mc:AlternateContent xmlns:mc="http://schemas.openxmlformats.org/markup-compatibility/2006">
              <mc:Choice xmlns:v="urn:schemas-microsoft-com:vml" Requires="v">
                <p:oleObj r:id="rId2" imgW="12195175" imgH="3614420" progId="WordPad.Document.1">
                  <p:embed/>
                </p:oleObj>
              </mc:Choice>
              <mc:Fallback>
                <p:oleObj r:id="rId2" imgW="12195175" imgH="3614420" progId="WordPad.Document.1">
                  <p:embed/>
                  <p:pic>
                    <p:nvPicPr>
                      <p:cNvPr id="0" name="图片 3101"/>
                      <p:cNvPicPr/>
                      <p:nvPr/>
                    </p:nvPicPr>
                    <p:blipFill>
                      <a:blip r:embed="rId3"/>
                      <a:stretch>
                        <a:fillRect/>
                      </a:stretch>
                    </p:blipFill>
                    <p:spPr>
                      <a:xfrm>
                        <a:off x="2209800" y="1928813"/>
                        <a:ext cx="7772400" cy="4214812"/>
                      </a:xfrm>
                      <a:prstGeom prst="rect">
                        <a:avLst/>
                      </a:prstGeom>
                      <a:noFill/>
                      <a:ln w="38100">
                        <a:noFill/>
                        <a:miter/>
                      </a:ln>
                    </p:spPr>
                  </p:pic>
                </p:oleObj>
              </mc:Fallback>
            </mc:AlternateContent>
          </a:graphicData>
        </a:graphic>
      </p:graphicFrame>
      <p:sp>
        <p:nvSpPr>
          <p:cNvPr id="149507" name="Text Box 3"/>
          <p:cNvSpPr txBox="1"/>
          <p:nvPr/>
        </p:nvSpPr>
        <p:spPr>
          <a:xfrm>
            <a:off x="3505200" y="6135688"/>
            <a:ext cx="4724400" cy="583565"/>
          </a:xfrm>
          <a:prstGeom prst="rect">
            <a:avLst/>
          </a:prstGeom>
          <a:noFill/>
          <a:ln w="9525">
            <a:noFill/>
          </a:ln>
        </p:spPr>
        <p:txBody>
          <a:bodyPr anchor="t" anchorCtr="0">
            <a:spAutoFit/>
          </a:bodyPr>
          <a:lstStyle/>
          <a:p>
            <a:pPr algn="ctr" eaLnBrk="0" hangingPunct="0">
              <a:spcBef>
                <a:spcPct val="50000"/>
              </a:spcBef>
            </a:pPr>
            <a:r>
              <a:rPr lang="zh-CN" altLang="en-US" sz="3200" dirty="0">
                <a:latin typeface="Arial" panose="020B0604020202020204" pitchFamily="34" charset="0"/>
                <a:ea typeface="隶书" panose="02010509060101010101" pitchFamily="49" charset="-122"/>
              </a:rPr>
              <a:t>从音乐中提取有用信号</a:t>
            </a:r>
            <a:r>
              <a:rPr lang="zh-CN" altLang="en-US" dirty="0">
                <a:latin typeface="Arial" panose="020B0604020202020204" pitchFamily="34" charset="0"/>
                <a:ea typeface="MS PGothic" panose="020B0600070205080204" pitchFamily="34" charset="-128"/>
              </a:rPr>
              <a:t>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2"/>
          <p:cNvSpPr>
            <a:spLocks noGrp="1"/>
          </p:cNvSpPr>
          <p:nvPr>
            <p:ph type="title"/>
          </p:nvPr>
        </p:nvSpPr>
        <p:spPr/>
        <p:txBody>
          <a:bodyPr vert="horz" wrap="square" lIns="91440" tIns="45720" rIns="91440" bIns="45720" anchor="b" anchorCtr="0"/>
          <a:lstStyle/>
          <a:p>
            <a:pPr algn="ctr"/>
            <a:r>
              <a:rPr lang="zh-CN" altLang="en-US" sz="4000" dirty="0">
                <a:ea typeface="宋体" panose="02010600030101010101" pitchFamily="2" charset="-122"/>
              </a:rPr>
              <a:t>语音玩具</a:t>
            </a:r>
            <a:endParaRPr lang="zh-CN" altLang="en-US" dirty="0">
              <a:ea typeface="宋体" panose="02010600030101010101" pitchFamily="2" charset="-122"/>
            </a:endParaRPr>
          </a:p>
        </p:txBody>
      </p:sp>
      <p:sp>
        <p:nvSpPr>
          <p:cNvPr id="150530" name="Rectangle 3"/>
          <p:cNvSpPr/>
          <p:nvPr/>
        </p:nvSpPr>
        <p:spPr>
          <a:xfrm>
            <a:off x="2135188" y="1571625"/>
            <a:ext cx="7777162" cy="3276600"/>
          </a:xfrm>
          <a:prstGeom prst="rect">
            <a:avLst/>
          </a:prstGeom>
          <a:noFill/>
          <a:ln w="9525">
            <a:noFill/>
          </a:ln>
        </p:spPr>
        <p:txBody>
          <a:bodyPr anchor="t" anchorCtr="0"/>
          <a:lstStyle/>
          <a:p>
            <a:pPr marL="342900" indent="-34290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国内典型产品：</a:t>
            </a:r>
          </a:p>
          <a:p>
            <a:pPr marL="742950" lvl="1" indent="-28575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语音识别：		</a:t>
            </a:r>
          </a:p>
          <a:p>
            <a:pPr marL="1143000" lvl="2" indent="-22860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海尔</a:t>
            </a:r>
            <a:r>
              <a:rPr lang="en-US" altLang="en-US" sz="2800" b="1" dirty="0">
                <a:latin typeface="Arial" panose="020B0604020202020204" pitchFamily="34" charset="0"/>
              </a:rPr>
              <a:t>        PCBOY	RSC300</a:t>
            </a:r>
          </a:p>
          <a:p>
            <a:pPr marL="1143000" lvl="2" indent="-22860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伊莱克斯  </a:t>
            </a:r>
            <a:r>
              <a:rPr lang="en-US" altLang="en-US" sz="2800" b="1" dirty="0">
                <a:latin typeface="Arial" panose="020B0604020202020204" pitchFamily="34" charset="0"/>
              </a:rPr>
              <a:t>Homo	RSC300</a:t>
            </a:r>
          </a:p>
          <a:p>
            <a:pPr marL="1143000" lvl="2" indent="-22860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晶鑫玩具 </a:t>
            </a:r>
            <a:r>
              <a:rPr lang="en-US" altLang="zh-CN" sz="2800" b="1" dirty="0">
                <a:latin typeface="Arial" panose="020B0604020202020204" pitchFamily="34" charset="0"/>
              </a:rPr>
              <a:t>"</a:t>
            </a:r>
            <a:r>
              <a:rPr lang="zh-CN" altLang="en-US" sz="2800" b="1" dirty="0">
                <a:latin typeface="Arial" panose="020B0604020202020204" pitchFamily="34" charset="0"/>
                <a:ea typeface="MS PGothic" panose="020B0600070205080204" pitchFamily="34" charset="-128"/>
              </a:rPr>
              <a:t>白雪公主</a:t>
            </a:r>
            <a:r>
              <a:rPr lang="en-US" altLang="zh-CN" sz="2800" b="1" dirty="0">
                <a:latin typeface="Arial" panose="020B0604020202020204" pitchFamily="34" charset="0"/>
              </a:rPr>
              <a:t>"</a:t>
            </a:r>
          </a:p>
          <a:p>
            <a:pPr marL="742950" lvl="1" indent="-28575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语音合成：</a:t>
            </a:r>
          </a:p>
          <a:p>
            <a:pPr marL="1143000" lvl="2" indent="-228600" eaLnBrk="0" hangingPunct="0">
              <a:spcBef>
                <a:spcPct val="20000"/>
              </a:spcBef>
              <a:buFont typeface="Monotype Sorts"/>
              <a:buChar char="&lt;"/>
            </a:pPr>
            <a:r>
              <a:rPr lang="zh-CN" altLang="en-US" sz="2800" b="1" dirty="0">
                <a:latin typeface="Arial" panose="020B0604020202020204" pitchFamily="34" charset="0"/>
                <a:ea typeface="MS PGothic" panose="020B0600070205080204" pitchFamily="34" charset="-128"/>
              </a:rPr>
              <a:t>明日 学而乐</a:t>
            </a:r>
            <a:r>
              <a:rPr lang="en-US" altLang="zh-CN" sz="2800" b="1" dirty="0">
                <a:latin typeface="Arial" panose="020B0604020202020204" pitchFamily="34" charset="0"/>
              </a:rPr>
              <a:t>(</a:t>
            </a:r>
            <a:r>
              <a:rPr lang="zh-CN" altLang="en-US" sz="2800" b="1" dirty="0">
                <a:latin typeface="Arial" panose="020B0604020202020204" pitchFamily="34" charset="0"/>
                <a:ea typeface="MS PGothic" panose="020B0600070205080204" pitchFamily="34" charset="-128"/>
              </a:rPr>
              <a:t>点读机</a:t>
            </a:r>
            <a:r>
              <a:rPr lang="en-US" altLang="zh-CN" sz="2800" b="1" dirty="0">
                <a:latin typeface="Arial" panose="020B0604020202020204" pitchFamily="34" charset="0"/>
              </a:rPr>
              <a:t>)</a:t>
            </a:r>
            <a:r>
              <a:rPr lang="en-US" altLang="en-US" sz="2800" b="1" dirty="0">
                <a:latin typeface="Arial" panose="020B0604020202020204" pitchFamily="34" charset="0"/>
              </a:rPr>
              <a:t>		</a:t>
            </a:r>
            <a:r>
              <a:rPr lang="zh-CN" altLang="en-US" sz="2800" b="1" dirty="0">
                <a:latin typeface="Arial" panose="020B0604020202020204" pitchFamily="34" charset="0"/>
                <a:ea typeface="MS PGothic" panose="020B0600070205080204" pitchFamily="34" charset="-128"/>
              </a:rPr>
              <a:t>采用</a:t>
            </a:r>
            <a:r>
              <a:rPr lang="en-US" altLang="en-US" sz="2800" b="1" dirty="0">
                <a:latin typeface="Arial" panose="020B0604020202020204" pitchFamily="34" charset="0"/>
              </a:rPr>
              <a:t>SC-691</a:t>
            </a:r>
            <a:endParaRPr lang="en-US" altLang="zh-CN" sz="2800" b="1" dirty="0">
              <a:latin typeface="Arial" panose="020B0604020202020204" pitchFamily="34" charset="0"/>
            </a:endParaRPr>
          </a:p>
          <a:p>
            <a:pPr marL="742950" lvl="1" indent="-285750" eaLnBrk="0" hangingPunct="0">
              <a:spcBef>
                <a:spcPct val="20000"/>
              </a:spcBef>
              <a:buFont typeface="Monotype Sorts"/>
            </a:pPr>
            <a:r>
              <a:rPr lang="en-US" altLang="zh-CN" sz="2800" b="1" dirty="0">
                <a:latin typeface="Arial" panose="020B0604020202020204" pitchFamily="34" charset="0"/>
              </a:rPr>
              <a:t>	</a:t>
            </a:r>
          </a:p>
        </p:txBody>
      </p:sp>
      <p:pic>
        <p:nvPicPr>
          <p:cNvPr id="150531" name="Picture 4"/>
          <p:cNvPicPr>
            <a:picLocks noChangeAspect="1"/>
          </p:cNvPicPr>
          <p:nvPr/>
        </p:nvPicPr>
        <p:blipFill>
          <a:blip r:embed="rId2"/>
          <a:stretch>
            <a:fillRect/>
          </a:stretch>
        </p:blipFill>
        <p:spPr>
          <a:xfrm>
            <a:off x="2819400" y="5170488"/>
            <a:ext cx="1052513" cy="1524000"/>
          </a:xfrm>
          <a:prstGeom prst="rect">
            <a:avLst/>
          </a:prstGeom>
          <a:noFill/>
          <a:ln w="12700">
            <a:noFill/>
          </a:ln>
        </p:spPr>
      </p:pic>
      <p:graphicFrame>
        <p:nvGraphicFramePr>
          <p:cNvPr id="150532" name="Object 2"/>
          <p:cNvGraphicFramePr/>
          <p:nvPr/>
        </p:nvGraphicFramePr>
        <p:xfrm>
          <a:off x="6400800" y="5475288"/>
          <a:ext cx="1600200" cy="1127125"/>
        </p:xfrm>
        <a:graphic>
          <a:graphicData uri="http://schemas.openxmlformats.org/presentationml/2006/ole">
            <mc:AlternateContent xmlns:mc="http://schemas.openxmlformats.org/markup-compatibility/2006">
              <mc:Choice xmlns:v="urn:schemas-microsoft-com:vml" Requires="v">
                <p:oleObj r:id="rId3" imgW="3371850" imgH="1866900" progId="Paint.Picture">
                  <p:embed/>
                </p:oleObj>
              </mc:Choice>
              <mc:Fallback>
                <p:oleObj r:id="rId3" imgW="3371850" imgH="1866900" progId="Paint.Picture">
                  <p:embed/>
                  <p:pic>
                    <p:nvPicPr>
                      <p:cNvPr id="0" name="图片 3102"/>
                      <p:cNvPicPr/>
                      <p:nvPr/>
                    </p:nvPicPr>
                    <p:blipFill>
                      <a:blip r:embed="rId4"/>
                      <a:stretch>
                        <a:fillRect/>
                      </a:stretch>
                    </p:blipFill>
                    <p:spPr>
                      <a:xfrm>
                        <a:off x="6400800" y="5475288"/>
                        <a:ext cx="1600200" cy="1127125"/>
                      </a:xfrm>
                      <a:prstGeom prst="rect">
                        <a:avLst/>
                      </a:prstGeom>
                      <a:noFill/>
                      <a:ln w="38100">
                        <a:noFill/>
                        <a:miter/>
                      </a:ln>
                    </p:spPr>
                  </p:pic>
                </p:oleObj>
              </mc:Fallback>
            </mc:AlternateContent>
          </a:graphicData>
        </a:graphic>
      </p:graphicFrame>
      <p:pic>
        <p:nvPicPr>
          <p:cNvPr id="150533" name="Picture 6"/>
          <p:cNvPicPr>
            <a:picLocks noChangeAspect="1"/>
          </p:cNvPicPr>
          <p:nvPr/>
        </p:nvPicPr>
        <p:blipFill>
          <a:blip r:embed="rId5"/>
          <a:stretch>
            <a:fillRect/>
          </a:stretch>
        </p:blipFill>
        <p:spPr>
          <a:xfrm>
            <a:off x="4572000" y="5322888"/>
            <a:ext cx="1017588" cy="1371600"/>
          </a:xfrm>
          <a:prstGeom prst="rect">
            <a:avLst/>
          </a:prstGeom>
          <a:noFill/>
          <a:ln w="9525">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内容占位符 1"/>
          <p:cNvSpPr>
            <a:spLocks noGrp="1"/>
          </p:cNvSpPr>
          <p:nvPr>
            <p:ph idx="1"/>
          </p:nvPr>
        </p:nvSpPr>
        <p:spPr>
          <a:xfrm>
            <a:off x="1881188" y="1428750"/>
            <a:ext cx="8686800" cy="4411663"/>
          </a:xfrm>
        </p:spPr>
        <p:txBody>
          <a:bodyPr vert="horz" wrap="square" lIns="91440" tIns="45720" rIns="91440" bIns="45720" anchor="t" anchorCtr="0">
            <a:normAutofit lnSpcReduction="10000"/>
          </a:bodyPr>
          <a:lstStyle/>
          <a:p>
            <a:r>
              <a:rPr lang="zh-CN" altLang="en-US" sz="2100" dirty="0">
                <a:latin typeface="黑体" panose="02010609060101010101" charset="-122"/>
                <a:ea typeface="黑体" panose="02010609060101010101" charset="-122"/>
              </a:rPr>
              <a:t>日本索尼自</a:t>
            </a:r>
            <a:r>
              <a:rPr lang="en-US" altLang="zh-CN" sz="2100" dirty="0">
                <a:latin typeface="黑体" panose="02010609060101010101" charset="-122"/>
                <a:ea typeface="黑体" panose="02010609060101010101" charset="-122"/>
              </a:rPr>
              <a:t>2000</a:t>
            </a:r>
            <a:r>
              <a:rPr lang="zh-CN" altLang="en-US" sz="2100" dirty="0">
                <a:latin typeface="黑体" panose="02010609060101010101" charset="-122"/>
                <a:ea typeface="黑体" panose="02010609060101010101" charset="-122"/>
              </a:rPr>
              <a:t>年发布</a:t>
            </a:r>
            <a:r>
              <a:rPr lang="en-US" altLang="zh-CN" sz="2100" dirty="0">
                <a:latin typeface="黑体" panose="02010609060101010101" charset="-122"/>
                <a:ea typeface="黑体" panose="02010609060101010101" charset="-122"/>
              </a:rPr>
              <a:t>SDR-XX</a:t>
            </a:r>
            <a:r>
              <a:rPr lang="zh-CN" altLang="en-US" sz="2100" dirty="0">
                <a:latin typeface="黑体" panose="02010609060101010101" charset="-122"/>
                <a:ea typeface="黑体" panose="02010609060101010101" charset="-122"/>
              </a:rPr>
              <a:t>系列机器人以来早已发展了多个系列的产品供消费者购买</a:t>
            </a:r>
            <a:r>
              <a:rPr lang="en-US" altLang="zh-CN" sz="2100" dirty="0">
                <a:latin typeface="黑体" panose="02010609060101010101" charset="-122"/>
                <a:ea typeface="黑体" panose="02010609060101010101" charset="-122"/>
              </a:rPr>
              <a:t>,</a:t>
            </a:r>
            <a:r>
              <a:rPr lang="zh-CN" altLang="en-US" sz="2100" dirty="0">
                <a:latin typeface="黑体" panose="02010609060101010101" charset="-122"/>
                <a:ea typeface="黑体" panose="02010609060101010101" charset="-122"/>
              </a:rPr>
              <a:t>以</a:t>
            </a:r>
            <a:r>
              <a:rPr lang="en-US" altLang="zh-CN" sz="2100" dirty="0">
                <a:latin typeface="黑体" panose="02010609060101010101" charset="-122"/>
                <a:ea typeface="黑体" panose="02010609060101010101" charset="-122"/>
              </a:rPr>
              <a:t>QRIO</a:t>
            </a:r>
            <a:r>
              <a:rPr lang="zh-CN" altLang="en-US" sz="2100" dirty="0">
                <a:latin typeface="黑体" panose="02010609060101010101" charset="-122"/>
                <a:ea typeface="黑体" panose="02010609060101010101" charset="-122"/>
              </a:rPr>
              <a:t>娱乐机器人系列为例，此机器人装备</a:t>
            </a:r>
            <a:r>
              <a:rPr lang="zh-CN" altLang="en-US" sz="2100" dirty="0">
                <a:solidFill>
                  <a:srgbClr val="FF0000"/>
                </a:solidFill>
                <a:latin typeface="黑体" panose="02010609060101010101" charset="-122"/>
                <a:ea typeface="黑体" panose="02010609060101010101" charset="-122"/>
              </a:rPr>
              <a:t>视角，听觉，语音系统，距离感应器，压力感应器，角速度感应器，加速感应器，负重感应器，脸形识别系统</a:t>
            </a:r>
            <a:r>
              <a:rPr lang="en-US" altLang="zh-CN" sz="2100" dirty="0">
                <a:latin typeface="黑体" panose="02010609060101010101" charset="-122"/>
                <a:ea typeface="黑体" panose="02010609060101010101" charset="-122"/>
              </a:rPr>
              <a:t>,</a:t>
            </a:r>
            <a:r>
              <a:rPr lang="zh-CN" altLang="en-US" sz="2100" dirty="0">
                <a:latin typeface="黑体" panose="02010609060101010101" charset="-122"/>
                <a:ea typeface="黑体" panose="02010609060101010101" charset="-122"/>
              </a:rPr>
              <a:t>置</a:t>
            </a:r>
            <a:r>
              <a:rPr lang="en-US" altLang="zh-CN" sz="2100" dirty="0">
                <a:latin typeface="黑体" panose="02010609060101010101" charset="-122"/>
                <a:ea typeface="黑体" panose="02010609060101010101" charset="-122"/>
              </a:rPr>
              <a:t>3</a:t>
            </a:r>
            <a:r>
              <a:rPr lang="zh-CN" altLang="en-US" sz="2100" dirty="0">
                <a:latin typeface="黑体" panose="02010609060101010101" charset="-122"/>
                <a:ea typeface="黑体" panose="02010609060101010101" charset="-122"/>
              </a:rPr>
              <a:t>个</a:t>
            </a:r>
            <a:r>
              <a:rPr lang="en-US" altLang="zh-CN" sz="2100" dirty="0">
                <a:latin typeface="黑体" panose="02010609060101010101" charset="-122"/>
                <a:ea typeface="黑体" panose="02010609060101010101" charset="-122"/>
              </a:rPr>
              <a:t>CPU</a:t>
            </a:r>
            <a:r>
              <a:rPr lang="zh-CN" altLang="en-US" sz="2100" dirty="0">
                <a:latin typeface="黑体" panose="02010609060101010101" charset="-122"/>
                <a:ea typeface="黑体" panose="02010609060101010101" charset="-122"/>
              </a:rPr>
              <a:t>，无线网卡，全身一共有</a:t>
            </a:r>
            <a:r>
              <a:rPr lang="en-US" altLang="zh-CN" sz="2100" dirty="0">
                <a:latin typeface="黑体" panose="02010609060101010101" charset="-122"/>
                <a:ea typeface="黑体" panose="02010609060101010101" charset="-122"/>
              </a:rPr>
              <a:t>38</a:t>
            </a:r>
            <a:r>
              <a:rPr lang="zh-CN" altLang="en-US" sz="2100" dirty="0">
                <a:latin typeface="黑体" panose="02010609060101010101" charset="-122"/>
                <a:ea typeface="黑体" panose="02010609060101010101" charset="-122"/>
              </a:rPr>
              <a:t>个可活动的关节，从</a:t>
            </a:r>
            <a:r>
              <a:rPr lang="en-US" altLang="zh-CN" sz="2100" dirty="0">
                <a:latin typeface="黑体" panose="02010609060101010101" charset="-122"/>
                <a:ea typeface="黑体" panose="02010609060101010101" charset="-122"/>
              </a:rPr>
              <a:t>YouTobe</a:t>
            </a:r>
            <a:r>
              <a:rPr lang="zh-CN" altLang="en-US" sz="2100" dirty="0">
                <a:latin typeface="黑体" panose="02010609060101010101" charset="-122"/>
                <a:ea typeface="黑体" panose="02010609060101010101" charset="-122"/>
              </a:rPr>
              <a:t>上的演示录像介绍来看可通过网络控制机器人，能够与人进行一些简单语音交流并具有学习记忆功能，机器人跳一些高难度的舞蹈动作，能凹凸不平的路面及倾斜路面上行走，在倾斜度不断变化的冲浪板上保持站立姿势，从跌倒的状态站立起来等</a:t>
            </a:r>
            <a:r>
              <a:rPr lang="en-US" altLang="zh-CN" sz="2100" dirty="0">
                <a:latin typeface="黑体" panose="02010609060101010101" charset="-122"/>
                <a:ea typeface="黑体" panose="02010609060101010101" charset="-122"/>
              </a:rPr>
              <a:t>. </a:t>
            </a:r>
          </a:p>
          <a:p>
            <a:r>
              <a:rPr lang="zh-CN" altLang="en-US" sz="2100" dirty="0">
                <a:solidFill>
                  <a:srgbClr val="FF0000"/>
                </a:solidFill>
                <a:latin typeface="黑体" panose="02010609060101010101" charset="-122"/>
                <a:ea typeface="黑体" panose="02010609060101010101" charset="-122"/>
              </a:rPr>
              <a:t>索尼</a:t>
            </a:r>
            <a:r>
              <a:rPr lang="en-US" altLang="zh-CN" sz="2100" dirty="0">
                <a:solidFill>
                  <a:srgbClr val="FF0000"/>
                </a:solidFill>
                <a:latin typeface="黑体" panose="02010609060101010101" charset="-122"/>
                <a:ea typeface="黑体" panose="02010609060101010101" charset="-122"/>
              </a:rPr>
              <a:t>QRIO——</a:t>
            </a:r>
            <a:r>
              <a:rPr lang="zh-CN" altLang="en-US" sz="2100" dirty="0">
                <a:solidFill>
                  <a:srgbClr val="FF0000"/>
                </a:solidFill>
                <a:latin typeface="黑体" panose="02010609060101010101" charset="-122"/>
                <a:ea typeface="黑体" panose="02010609060101010101" charset="-122"/>
              </a:rPr>
              <a:t>世界首台会跑的双足机器人 </a:t>
            </a:r>
            <a:br>
              <a:rPr lang="zh-CN" altLang="en-US" sz="2100" dirty="0">
                <a:latin typeface="黑体" panose="02010609060101010101" charset="-122"/>
                <a:ea typeface="黑体" panose="02010609060101010101" charset="-122"/>
              </a:rPr>
            </a:br>
            <a:r>
              <a:rPr lang="zh-CN" altLang="en-US" sz="2100" dirty="0">
                <a:latin typeface="黑体" panose="02010609060101010101" charset="-122"/>
                <a:ea typeface="黑体" panose="02010609060101010101" charset="-122"/>
              </a:rPr>
              <a:t>　　索尼开发出了会跑的双足行走机器人“</a:t>
            </a:r>
            <a:r>
              <a:rPr lang="en-US" altLang="zh-CN" sz="2100" dirty="0">
                <a:latin typeface="黑体" panose="02010609060101010101" charset="-122"/>
                <a:ea typeface="黑体" panose="02010609060101010101" charset="-122"/>
              </a:rPr>
              <a:t>QRIO”</a:t>
            </a:r>
            <a:r>
              <a:rPr lang="zh-CN" altLang="en-US" sz="2100" dirty="0">
                <a:latin typeface="黑体" panose="02010609060101010101" charset="-122"/>
                <a:ea typeface="黑体" panose="02010609060101010101" charset="-122"/>
              </a:rPr>
              <a:t>。据索尼介绍，此前世界上没有可以在不接触地面的状态下行走的机器人。  </a:t>
            </a:r>
            <a:br>
              <a:rPr lang="zh-CN" altLang="en-US" sz="2100" dirty="0">
                <a:latin typeface="黑体" panose="02010609060101010101" charset="-122"/>
                <a:ea typeface="黑体" panose="02010609060101010101" charset="-122"/>
              </a:rPr>
            </a:br>
            <a:r>
              <a:rPr lang="zh-CN" altLang="en-US" sz="2100" dirty="0">
                <a:latin typeface="黑体" panose="02010609060101010101" charset="-122"/>
                <a:ea typeface="黑体" panose="02010609060101010101" charset="-122"/>
              </a:rPr>
              <a:t>　　此次开发的双足行走机器人在行走时可以有约</a:t>
            </a:r>
            <a:r>
              <a:rPr lang="en-US" altLang="zh-CN" sz="2100" dirty="0">
                <a:latin typeface="黑体" panose="02010609060101010101" charset="-122"/>
                <a:ea typeface="黑体" panose="02010609060101010101" charset="-122"/>
              </a:rPr>
              <a:t>20ms</a:t>
            </a:r>
            <a:r>
              <a:rPr lang="zh-CN" altLang="en-US" sz="2100" dirty="0">
                <a:latin typeface="黑体" panose="02010609060101010101" charset="-122"/>
                <a:ea typeface="黑体" panose="02010609060101010101" charset="-122"/>
              </a:rPr>
              <a:t>的不接触地面的时间。该机器人不仅可以行走，而且可以跳跃，在跳跃状态下不接触地面的时间可达</a:t>
            </a:r>
            <a:r>
              <a:rPr lang="en-US" altLang="zh-CN" sz="2100" dirty="0">
                <a:latin typeface="黑体" panose="02010609060101010101" charset="-122"/>
                <a:ea typeface="黑体" panose="02010609060101010101" charset="-122"/>
              </a:rPr>
              <a:t>40ms</a:t>
            </a:r>
            <a:r>
              <a:rPr lang="zh-CN" altLang="en-US" sz="2100" dirty="0">
                <a:latin typeface="黑体" panose="02010609060101010101" charset="-122"/>
                <a:ea typeface="黑体" panose="02010609060101010101" charset="-122"/>
              </a:rPr>
              <a:t>。行走速度为每分钟</a:t>
            </a:r>
            <a:r>
              <a:rPr lang="en-US" altLang="zh-CN" sz="2100" dirty="0">
                <a:latin typeface="黑体" panose="02010609060101010101" charset="-122"/>
                <a:ea typeface="黑体" panose="02010609060101010101" charset="-122"/>
              </a:rPr>
              <a:t>14m</a:t>
            </a:r>
            <a:r>
              <a:rPr lang="zh-CN" altLang="en-US" sz="2100" dirty="0">
                <a:latin typeface="黑体" panose="02010609060101010101" charset="-122"/>
                <a:ea typeface="黑体" panose="02010609060101010101" charset="-122"/>
              </a:rPr>
              <a:t>。如果假设其大小与人相同，换算过来相当于时速</a:t>
            </a:r>
            <a:r>
              <a:rPr lang="en-US" altLang="zh-CN" sz="2100" dirty="0">
                <a:latin typeface="黑体" panose="02010609060101010101" charset="-122"/>
                <a:ea typeface="黑体" panose="02010609060101010101" charset="-122"/>
              </a:rPr>
              <a:t>2.5km</a:t>
            </a:r>
            <a:r>
              <a:rPr lang="zh-CN" altLang="en-US" sz="2100" dirty="0">
                <a:latin typeface="黑体" panose="02010609060101010101" charset="-122"/>
                <a:ea typeface="黑体" panose="02010609060101010101" charset="-122"/>
              </a:rPr>
              <a:t>，给人以缓缓慢跑的印象。</a:t>
            </a:r>
          </a:p>
        </p:txBody>
      </p:sp>
      <p:sp>
        <p:nvSpPr>
          <p:cNvPr id="151554"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pic>
        <p:nvPicPr>
          <p:cNvPr id="152578" name="Picture 2" descr="68355"/>
          <p:cNvPicPr>
            <a:picLocks noChangeAspect="1"/>
          </p:cNvPicPr>
          <p:nvPr/>
        </p:nvPicPr>
        <p:blipFill>
          <a:blip r:embed="rId2"/>
          <a:srcRect l="14449" t="6476" r="9862"/>
          <a:stretch>
            <a:fillRect/>
          </a:stretch>
        </p:blipFill>
        <p:spPr>
          <a:xfrm>
            <a:off x="2166938" y="1571625"/>
            <a:ext cx="6286500" cy="5157788"/>
          </a:xfrm>
          <a:prstGeom prst="rect">
            <a:avLst/>
          </a:prstGeom>
          <a:noFill/>
          <a:ln w="9525">
            <a:noFill/>
          </a:ln>
        </p:spPr>
      </p:pic>
      <p:sp>
        <p:nvSpPr>
          <p:cNvPr id="152579" name="矩形 4"/>
          <p:cNvSpPr/>
          <p:nvPr/>
        </p:nvSpPr>
        <p:spPr>
          <a:xfrm>
            <a:off x="8953500" y="1714500"/>
            <a:ext cx="1214438" cy="4399915"/>
          </a:xfrm>
          <a:prstGeom prst="rect">
            <a:avLst/>
          </a:prstGeom>
          <a:noFill/>
          <a:ln w="9525">
            <a:noFill/>
          </a:ln>
        </p:spPr>
        <p:txBody>
          <a:bodyPr anchor="t" anchorCtr="0">
            <a:spAutoFit/>
          </a:bodyPr>
          <a:lstStyle/>
          <a:p>
            <a:pPr eaLnBrk="0" hangingPunct="0"/>
            <a:r>
              <a:rPr lang="en-US" altLang="zh-CN" sz="4000" b="1" dirty="0">
                <a:latin typeface="仿宋_GB2312" pitchFamily="49" charset="-122"/>
                <a:ea typeface="仿宋_GB2312" pitchFamily="49" charset="-122"/>
              </a:rPr>
              <a:t>SONY</a:t>
            </a:r>
            <a:r>
              <a:rPr lang="zh-CN" altLang="en-US" sz="4000" b="1" dirty="0">
                <a:latin typeface="仿宋_GB2312" pitchFamily="49" charset="-122"/>
                <a:ea typeface="仿宋_GB2312" pitchFamily="49" charset="-122"/>
              </a:rPr>
              <a:t>推出</a:t>
            </a:r>
            <a:r>
              <a:rPr lang="en-US" altLang="zh-CN" sz="4000" b="1" dirty="0">
                <a:latin typeface="仿宋_GB2312" pitchFamily="49" charset="-122"/>
                <a:ea typeface="仿宋_GB2312" pitchFamily="49" charset="-122"/>
              </a:rPr>
              <a:t>QRIO</a:t>
            </a:r>
            <a:r>
              <a:rPr lang="zh-CN" altLang="en-US" sz="4000" b="1" dirty="0">
                <a:latin typeface="仿宋_GB2312" pitchFamily="49" charset="-122"/>
                <a:ea typeface="仿宋_GB2312" pitchFamily="49" charset="-122"/>
              </a:rPr>
              <a:t>家庭娱乐型机器人</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内容占位符 1"/>
          <p:cNvSpPr>
            <a:spLocks noGrp="1"/>
          </p:cNvSpPr>
          <p:nvPr>
            <p:ph idx="1"/>
          </p:nvPr>
        </p:nvSpPr>
        <p:spPr>
          <a:xfrm>
            <a:off x="1660525" y="1428750"/>
            <a:ext cx="6007100" cy="4411663"/>
          </a:xfrm>
        </p:spPr>
        <p:txBody>
          <a:bodyPr vert="horz" wrap="square" lIns="91440" tIns="45720" rIns="91440" bIns="45720" anchor="t" anchorCtr="0">
            <a:normAutofit lnSpcReduction="10000"/>
          </a:bodyPr>
          <a:lstStyle/>
          <a:p>
            <a:r>
              <a:rPr lang="en-US" altLang="zh-CN" sz="2800" b="1" dirty="0">
                <a:latin typeface="仿宋_GB2312" pitchFamily="49" charset="-122"/>
                <a:ea typeface="仿宋_GB2312" pitchFamily="49" charset="-122"/>
              </a:rPr>
              <a:t> Furby </a:t>
            </a:r>
            <a:r>
              <a:rPr lang="zh-CN" altLang="en-US" sz="2800" b="1" dirty="0">
                <a:latin typeface="仿宋_GB2312" pitchFamily="49" charset="-122"/>
                <a:ea typeface="仿宋_GB2312" pitchFamily="49" charset="-122"/>
              </a:rPr>
              <a:t>是有五个传感器的机器玩具。 最开始只会说一句没头没脑的</a:t>
            </a:r>
            <a:r>
              <a:rPr lang="zh-CN" altLang="en-US" sz="2800" b="1" dirty="0">
                <a:latin typeface="Times New Roman" panose="02020603050405020304" pitchFamily="18" charset="0"/>
                <a:ea typeface="仿宋_GB2312" pitchFamily="49" charset="-122"/>
              </a:rPr>
              <a:t>“</a:t>
            </a:r>
            <a:r>
              <a:rPr lang="en-US" altLang="zh-CN" sz="2800" b="1" dirty="0">
                <a:latin typeface="仿宋_GB2312" pitchFamily="49" charset="-122"/>
                <a:ea typeface="仿宋_GB2312" pitchFamily="49" charset="-122"/>
              </a:rPr>
              <a:t>furbish</a:t>
            </a:r>
            <a:r>
              <a:rPr lang="en-US" altLang="zh-CN"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，玩的过程中，学说你的话，会记住一些词语，渐渐成长起来。在被触摸和被问到一些简单的问题时还能自己回答。例如，如果被打头时还会说：</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好疼啊！</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，在跌倒时还会说：</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救命啊！</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，它还能表达自己的情绪，比如会说</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今天我感觉棒极了！</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或者</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我烦得很！</a:t>
            </a:r>
            <a:r>
              <a:rPr lang="zh-CN" altLang="en-US" sz="2800" b="1" dirty="0">
                <a:latin typeface="Times New Roman" panose="02020603050405020304" pitchFamily="18" charset="0"/>
                <a:ea typeface="仿宋_GB2312" pitchFamily="49" charset="-122"/>
              </a:rPr>
              <a:t>”</a:t>
            </a:r>
            <a:r>
              <a:rPr lang="zh-CN" altLang="en-US" sz="2800" b="1" dirty="0">
                <a:latin typeface="仿宋_GB2312" pitchFamily="49" charset="-122"/>
                <a:ea typeface="仿宋_GB2312" pitchFamily="49" charset="-122"/>
              </a:rPr>
              <a:t>，经过设置，还能为主人送上生日祝福。 　　</a:t>
            </a:r>
            <a:endParaRPr lang="zh-CN" altLang="en-US" sz="2800" dirty="0">
              <a:ea typeface="宋体" panose="02010600030101010101" pitchFamily="2" charset="-122"/>
            </a:endParaRPr>
          </a:p>
        </p:txBody>
      </p:sp>
      <p:sp>
        <p:nvSpPr>
          <p:cNvPr id="153602"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sp>
        <p:nvSpPr>
          <p:cNvPr id="153603" name="Text Box 2"/>
          <p:cNvSpPr txBox="1"/>
          <p:nvPr/>
        </p:nvSpPr>
        <p:spPr>
          <a:xfrm>
            <a:off x="8096250" y="1871663"/>
            <a:ext cx="1474788" cy="521970"/>
          </a:xfrm>
          <a:prstGeom prst="rect">
            <a:avLst/>
          </a:prstGeom>
          <a:noFill/>
          <a:ln w="38100">
            <a:noFill/>
          </a:ln>
        </p:spPr>
        <p:txBody>
          <a:bodyPr anchor="t" anchorCtr="0">
            <a:spAutoFit/>
          </a:bodyPr>
          <a:lstStyle/>
          <a:p>
            <a:pPr algn="ctr" eaLnBrk="0" hangingPunct="0">
              <a:spcBef>
                <a:spcPct val="50000"/>
              </a:spcBef>
            </a:pPr>
            <a:r>
              <a:rPr lang="en-US" altLang="zh-TW" sz="2800" b="1" dirty="0">
                <a:latin typeface="仿宋_GB2312" pitchFamily="49" charset="-122"/>
                <a:ea typeface="仿宋_GB2312" pitchFamily="49" charset="-122"/>
              </a:rPr>
              <a:t>Furby</a:t>
            </a:r>
            <a:endParaRPr lang="en-US" altLang="zh-TW" sz="2800" dirty="0">
              <a:latin typeface="仿宋_GB2312" pitchFamily="49" charset="-122"/>
              <a:ea typeface="仿宋_GB2312" pitchFamily="49" charset="-122"/>
            </a:endParaRPr>
          </a:p>
        </p:txBody>
      </p:sp>
      <p:pic>
        <p:nvPicPr>
          <p:cNvPr id="153604" name="Picture 3" descr="FURBY2"/>
          <p:cNvPicPr>
            <a:picLocks noChangeAspect="1"/>
          </p:cNvPicPr>
          <p:nvPr/>
        </p:nvPicPr>
        <p:blipFill>
          <a:blip r:embed="rId2"/>
          <a:stretch>
            <a:fillRect/>
          </a:stretch>
        </p:blipFill>
        <p:spPr>
          <a:xfrm>
            <a:off x="8024813" y="2862263"/>
            <a:ext cx="1741487" cy="2209800"/>
          </a:xfrm>
          <a:prstGeom prst="rect">
            <a:avLst/>
          </a:prstGeom>
          <a:noFill/>
          <a:ln w="38100" cap="flat" cmpd="dbl">
            <a:solidFill>
              <a:srgbClr val="FFFF00"/>
            </a:solidFill>
            <a:prstDash val="solid"/>
            <a:miter/>
            <a:headEnd type="none" w="med" len="med"/>
            <a:tailEnd type="none" w="med" len="me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graphicFrame>
        <p:nvGraphicFramePr>
          <p:cNvPr id="154626" name="Object 2"/>
          <p:cNvGraphicFramePr/>
          <p:nvPr/>
        </p:nvGraphicFramePr>
        <p:xfrm>
          <a:off x="2024063" y="1571625"/>
          <a:ext cx="8077200" cy="4071938"/>
        </p:xfrm>
        <a:graphic>
          <a:graphicData uri="http://schemas.openxmlformats.org/presentationml/2006/ole">
            <mc:AlternateContent xmlns:mc="http://schemas.openxmlformats.org/markup-compatibility/2006">
              <mc:Choice xmlns:v="urn:schemas-microsoft-com:vml" Requires="v">
                <p:oleObj r:id="rId2" imgW="12195175" imgH="3614420" progId="WordPad.Document.1">
                  <p:embed/>
                </p:oleObj>
              </mc:Choice>
              <mc:Fallback>
                <p:oleObj r:id="rId2" imgW="12195175" imgH="3614420" progId="WordPad.Document.1">
                  <p:embed/>
                  <p:pic>
                    <p:nvPicPr>
                      <p:cNvPr id="0" name="图片 3103"/>
                      <p:cNvPicPr/>
                      <p:nvPr/>
                    </p:nvPicPr>
                    <p:blipFill>
                      <a:blip r:embed="rId3"/>
                      <a:stretch>
                        <a:fillRect/>
                      </a:stretch>
                    </p:blipFill>
                    <p:spPr>
                      <a:xfrm>
                        <a:off x="2024063" y="1571625"/>
                        <a:ext cx="8077200" cy="4071938"/>
                      </a:xfrm>
                      <a:prstGeom prst="rect">
                        <a:avLst/>
                      </a:prstGeom>
                      <a:noFill/>
                      <a:ln w="38100">
                        <a:noFill/>
                        <a:miter/>
                      </a:ln>
                    </p:spPr>
                  </p:pic>
                </p:oleObj>
              </mc:Fallback>
            </mc:AlternateContent>
          </a:graphicData>
        </a:graphic>
      </p:graphicFrame>
      <p:sp>
        <p:nvSpPr>
          <p:cNvPr id="154627" name="矩形 4"/>
          <p:cNvSpPr/>
          <p:nvPr/>
        </p:nvSpPr>
        <p:spPr>
          <a:xfrm>
            <a:off x="1524000" y="5411788"/>
            <a:ext cx="9144000" cy="1353185"/>
          </a:xfrm>
          <a:prstGeom prst="rect">
            <a:avLst/>
          </a:prstGeom>
          <a:noFill/>
          <a:ln w="9525">
            <a:noFill/>
          </a:ln>
        </p:spPr>
        <p:txBody>
          <a:bodyPr anchor="t" anchorCtr="0">
            <a:spAutoFit/>
          </a:bodyPr>
          <a:lstStyle/>
          <a:p>
            <a:pPr algn="ctr" eaLnBrk="0" hangingPunct="0"/>
            <a:r>
              <a:rPr lang="zh-CN" altLang="en-US" sz="3200" b="1" dirty="0">
                <a:latin typeface="隶书" panose="02010509060101010101" pitchFamily="49" charset="-122"/>
                <a:ea typeface="隶书" panose="02010509060101010101" pitchFamily="49" charset="-122"/>
              </a:rPr>
              <a:t>微软中国研究院中文语音合成系统    </a:t>
            </a:r>
          </a:p>
          <a:p>
            <a:pPr algn="ctr" eaLnBrk="0" hangingPunct="0"/>
            <a:r>
              <a:rPr lang="zh-CN" altLang="en-US" sz="3200" b="1" dirty="0">
                <a:latin typeface="隶书" panose="02010509060101010101" pitchFamily="49" charset="-122"/>
                <a:ea typeface="隶书" panose="02010509060101010101" pitchFamily="49" charset="-122"/>
              </a:rPr>
              <a:t>采用</a:t>
            </a:r>
            <a:r>
              <a:rPr lang="en-US" altLang="zh-CN" sz="3200" b="1" dirty="0">
                <a:latin typeface="隶书" panose="02010509060101010101" pitchFamily="49" charset="-122"/>
                <a:ea typeface="隶书" panose="02010509060101010101" pitchFamily="49" charset="-122"/>
              </a:rPr>
              <a:t>TTS</a:t>
            </a:r>
            <a:r>
              <a:rPr lang="zh-CN" altLang="en-US" sz="3200" b="1" dirty="0">
                <a:latin typeface="隶书" panose="02010509060101010101" pitchFamily="49" charset="-122"/>
                <a:ea typeface="隶书" panose="02010509060101010101" pitchFamily="49" charset="-122"/>
              </a:rPr>
              <a:t>技术合成语音</a:t>
            </a:r>
          </a:p>
          <a:p>
            <a:pPr algn="ctr" eaLnBrk="0" hangingPunct="0"/>
            <a:r>
              <a:rPr lang="en-US" altLang="zh-CN" b="1" dirty="0">
                <a:latin typeface="Arial" panose="020B0604020202020204" pitchFamily="34" charset="0"/>
                <a:ea typeface="隶书" panose="02010509060101010101" pitchFamily="49" charset="-122"/>
              </a:rPr>
              <a:t>http://research. Microsoft.com/speech/tts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语音识别应用</a:t>
            </a:r>
          </a:p>
        </p:txBody>
      </p:sp>
      <p:sp>
        <p:nvSpPr>
          <p:cNvPr id="155650" name="Rectangle 2"/>
          <p:cNvSpPr txBox="1"/>
          <p:nvPr/>
        </p:nvSpPr>
        <p:spPr>
          <a:xfrm>
            <a:off x="2351088" y="1628775"/>
            <a:ext cx="7362825" cy="2254250"/>
          </a:xfrm>
          <a:prstGeom prst="rect">
            <a:avLst/>
          </a:prstGeom>
          <a:noFill/>
          <a:ln w="9525">
            <a:noFill/>
          </a:ln>
        </p:spPr>
        <p:txBody>
          <a:bodyPr anchor="t" anchorCtr="0"/>
          <a:lstStyle/>
          <a:p>
            <a:pPr marL="342900" indent="-342900" eaLnBrk="0" hangingPunct="0">
              <a:spcBef>
                <a:spcPct val="20000"/>
              </a:spcBef>
              <a:buClr>
                <a:schemeClr val="tx2"/>
              </a:buClr>
              <a:buSzPct val="70000"/>
              <a:buFont typeface="Wingdings" panose="05000000000000000000" pitchFamily="2" charset="2"/>
              <a:buChar char="l"/>
            </a:pPr>
            <a:r>
              <a:rPr lang="zh-CN" altLang="en-US" sz="3000" dirty="0">
                <a:latin typeface="黑体" panose="02010609060101010101" charset="-122"/>
                <a:ea typeface="黑体" panose="02010609060101010101" charset="-122"/>
              </a:rPr>
              <a:t>语音识别软件</a:t>
            </a:r>
          </a:p>
          <a:p>
            <a:pPr marL="342900" indent="-342900" eaLnBrk="0" hangingPunct="0">
              <a:spcBef>
                <a:spcPct val="20000"/>
              </a:spcBef>
              <a:buClr>
                <a:schemeClr val="tx2"/>
              </a:buClr>
              <a:buSzPct val="70000"/>
            </a:pPr>
            <a:r>
              <a:rPr lang="zh-CN" altLang="en-US" sz="3000" dirty="0">
                <a:latin typeface="黑体" panose="02010609060101010101" charset="-122"/>
                <a:ea typeface="黑体" panose="02010609060101010101" charset="-122"/>
              </a:rPr>
              <a:t>                  中文听写</a:t>
            </a:r>
          </a:p>
          <a:p>
            <a:pPr marL="342900" indent="-342900" eaLnBrk="0" hangingPunct="0">
              <a:spcBef>
                <a:spcPct val="20000"/>
              </a:spcBef>
              <a:buClr>
                <a:schemeClr val="tx2"/>
              </a:buClr>
              <a:buSzPct val="70000"/>
            </a:pPr>
            <a:r>
              <a:rPr lang="zh-CN" altLang="en-US" sz="3000" dirty="0">
                <a:latin typeface="黑体" panose="02010609060101010101" charset="-122"/>
                <a:ea typeface="黑体" panose="02010609060101010101" charset="-122"/>
              </a:rPr>
              <a:t>    语音识别软件  语音命令</a:t>
            </a:r>
          </a:p>
          <a:p>
            <a:pPr marL="342900" indent="-342900" eaLnBrk="0" hangingPunct="0">
              <a:spcBef>
                <a:spcPct val="20000"/>
              </a:spcBef>
              <a:buClr>
                <a:schemeClr val="tx2"/>
              </a:buClr>
              <a:buSzPct val="70000"/>
            </a:pPr>
            <a:r>
              <a:rPr lang="zh-CN" altLang="en-US" sz="3000" dirty="0">
                <a:latin typeface="黑体" panose="02010609060101010101" charset="-122"/>
                <a:ea typeface="黑体" panose="02010609060101010101" charset="-122"/>
              </a:rPr>
              <a:t>                  语音合成</a:t>
            </a:r>
          </a:p>
          <a:p>
            <a:pPr marL="342900" indent="-342900" eaLnBrk="0" hangingPunct="0">
              <a:spcBef>
                <a:spcPct val="20000"/>
              </a:spcBef>
              <a:buClr>
                <a:schemeClr val="tx2"/>
              </a:buClr>
              <a:buSzPct val="70000"/>
              <a:buFont typeface="Wingdings" panose="05000000000000000000" pitchFamily="2" charset="2"/>
              <a:buChar char="l"/>
            </a:pPr>
            <a:r>
              <a:rPr lang="zh-CN" altLang="en-US" sz="3000" dirty="0">
                <a:latin typeface="楷体_GB2312" pitchFamily="49" charset="-122"/>
              </a:rPr>
              <a:t> </a:t>
            </a:r>
            <a:r>
              <a:rPr lang="en-US" altLang="zh-CN" sz="3000" dirty="0">
                <a:latin typeface="楷体_GB2312" pitchFamily="49" charset="-122"/>
              </a:rPr>
              <a:t>IBM </a:t>
            </a:r>
            <a:r>
              <a:rPr lang="en-US" altLang="zh-CN" sz="3000" dirty="0" err="1">
                <a:latin typeface="楷体_GB2312" pitchFamily="49" charset="-122"/>
              </a:rPr>
              <a:t>ViaVoice</a:t>
            </a:r>
            <a:r>
              <a:rPr lang="en-US" altLang="zh-CN" sz="3000" dirty="0">
                <a:latin typeface="楷体_GB2312" pitchFamily="49" charset="-122"/>
              </a:rPr>
              <a:t> 8.0</a:t>
            </a:r>
            <a:r>
              <a:rPr lang="zh-CN" altLang="en-US" sz="3000" dirty="0">
                <a:latin typeface="楷体_GB2312" pitchFamily="49" charset="-122"/>
              </a:rPr>
              <a:t>中文语音识别系统</a:t>
            </a:r>
          </a:p>
        </p:txBody>
      </p:sp>
      <p:sp>
        <p:nvSpPr>
          <p:cNvPr id="155651" name="AutoShape 3"/>
          <p:cNvSpPr/>
          <p:nvPr/>
        </p:nvSpPr>
        <p:spPr>
          <a:xfrm>
            <a:off x="5524500" y="2357438"/>
            <a:ext cx="228600" cy="1447800"/>
          </a:xfrm>
          <a:prstGeom prst="leftBrace">
            <a:avLst>
              <a:gd name="adj1" fmla="val 52748"/>
              <a:gd name="adj2" fmla="val 50000"/>
            </a:avLst>
          </a:prstGeom>
          <a:no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pic>
        <p:nvPicPr>
          <p:cNvPr id="155652" name="Picture 4" descr="0224"/>
          <p:cNvPicPr>
            <a:picLocks noChangeAspect="1"/>
          </p:cNvPicPr>
          <p:nvPr/>
        </p:nvPicPr>
        <p:blipFill>
          <a:blip r:embed="rId2"/>
          <a:stretch>
            <a:fillRect/>
          </a:stretch>
        </p:blipFill>
        <p:spPr>
          <a:xfrm>
            <a:off x="2309813" y="4941888"/>
            <a:ext cx="7923212" cy="1130300"/>
          </a:xfrm>
          <a:prstGeom prst="rect">
            <a:avLst/>
          </a:prstGeom>
          <a:noFill/>
          <a:ln w="9525">
            <a:noFill/>
          </a:ln>
        </p:spPr>
      </p:pic>
      <p:pic>
        <p:nvPicPr>
          <p:cNvPr id="155653" name="Picture 5" descr="985031_02_01"/>
          <p:cNvPicPr>
            <a:picLocks noChangeAspect="1"/>
          </p:cNvPicPr>
          <p:nvPr/>
        </p:nvPicPr>
        <p:blipFill>
          <a:blip r:embed="rId3"/>
          <a:stretch>
            <a:fillRect/>
          </a:stretch>
        </p:blipFill>
        <p:spPr>
          <a:xfrm>
            <a:off x="8739188" y="1500188"/>
            <a:ext cx="1511300" cy="12700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
          <p:cNvSpPr>
            <a:spLocks noGrp="1"/>
          </p:cNvSpPr>
          <p:nvPr>
            <p:ph type="title"/>
          </p:nvPr>
        </p:nvSpPr>
        <p:spPr>
          <a:xfrm>
            <a:off x="838200" y="365126"/>
            <a:ext cx="10515600" cy="103505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4"/>
          <p:cNvSpPr/>
          <p:nvPr/>
        </p:nvSpPr>
        <p:spPr>
          <a:xfrm>
            <a:off x="2095500" y="1404938"/>
            <a:ext cx="3455988" cy="52197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sz="2800" dirty="0">
                <a:latin typeface="黑体" panose="02010609060101010101" charset="-122"/>
                <a:ea typeface="黑体" panose="02010609060101010101" charset="-122"/>
              </a:rPr>
              <a:t>声道</a:t>
            </a:r>
          </a:p>
        </p:txBody>
      </p:sp>
      <p:sp>
        <p:nvSpPr>
          <p:cNvPr id="17412" name="Text Box 5"/>
          <p:cNvSpPr txBox="1"/>
          <p:nvPr/>
        </p:nvSpPr>
        <p:spPr>
          <a:xfrm>
            <a:off x="1774825" y="1989138"/>
            <a:ext cx="8713788" cy="1681480"/>
          </a:xfrm>
          <a:prstGeom prst="rect">
            <a:avLst/>
          </a:prstGeom>
          <a:noFill/>
          <a:ln w="28575" cap="flat" cmpd="sng">
            <a:solidFill>
              <a:srgbClr val="FF66FF"/>
            </a:solidFill>
            <a:prstDash val="solid"/>
            <a:miter/>
            <a:headEnd type="none" w="med" len="med"/>
            <a:tailEnd type="none" w="med" len="med"/>
          </a:ln>
        </p:spPr>
        <p:txBody>
          <a:bodyPr anchor="t" anchorCtr="0">
            <a:spAutoFit/>
          </a:bodyPr>
          <a:lstStyle/>
          <a:p>
            <a:pPr eaLnBrk="0" hangingPunct="0">
              <a:lnSpc>
                <a:spcPct val="115000"/>
              </a:lnSpc>
              <a:spcBef>
                <a:spcPct val="50000"/>
              </a:spcBef>
            </a:pPr>
            <a:r>
              <a:rPr lang="zh-CN" altLang="en-US" dirty="0">
                <a:latin typeface="黑体" panose="02010609060101010101" charset="-122"/>
                <a:ea typeface="黑体" panose="02010609060101010101" charset="-122"/>
              </a:rPr>
              <a:t>    人在说话时，空气由肺部压入，由嘴唇呼出，声门由此开启和闭合，构成声带振动，然后通过声道（喉腔、咽腔和口腔）响应</a:t>
            </a:r>
            <a:r>
              <a:rPr lang="zh-CN" altLang="en-US" dirty="0">
                <a:solidFill>
                  <a:schemeClr val="accent2"/>
                </a:solidFill>
                <a:latin typeface="黑体" panose="02010609060101010101" charset="-122"/>
                <a:ea typeface="黑体" panose="02010609060101010101" charset="-122"/>
              </a:rPr>
              <a:t>（引起共振特性）</a:t>
            </a:r>
            <a:r>
              <a:rPr lang="zh-CN" altLang="en-US" dirty="0">
                <a:latin typeface="黑体" panose="02010609060101010101" charset="-122"/>
                <a:ea typeface="黑体" panose="02010609060101010101" charset="-122"/>
              </a:rPr>
              <a:t>变成语音，气流从喉向上经过口腔或鼻腔后从嘴或鼻孔向外辐射，期间的传输通道称为声道。气流流过声道时犹如通过了一个具有某种谐振特性的腔体，放大某些频率，在频谱上形成相应位置的峰起，称为</a:t>
            </a:r>
            <a:r>
              <a:rPr lang="zh-CN" altLang="en-US" dirty="0">
                <a:solidFill>
                  <a:schemeClr val="accent2"/>
                </a:solidFill>
                <a:latin typeface="黑体" panose="02010609060101010101" charset="-122"/>
                <a:ea typeface="黑体" panose="02010609060101010101" charset="-122"/>
              </a:rPr>
              <a:t>共振峰</a:t>
            </a:r>
            <a:r>
              <a:rPr lang="zh-CN" altLang="en-US" dirty="0">
                <a:latin typeface="黑体" panose="02010609060101010101" charset="-122"/>
                <a:ea typeface="黑体" panose="02010609060101010101" charset="-122"/>
              </a:rPr>
              <a:t>。</a:t>
            </a:r>
          </a:p>
        </p:txBody>
      </p:sp>
      <p:sp>
        <p:nvSpPr>
          <p:cNvPr id="17413" name="Text Box 7"/>
          <p:cNvSpPr txBox="1"/>
          <p:nvPr/>
        </p:nvSpPr>
        <p:spPr>
          <a:xfrm>
            <a:off x="1774825" y="4254182"/>
            <a:ext cx="4321175" cy="1198880"/>
          </a:xfrm>
          <a:prstGeom prst="rect">
            <a:avLst/>
          </a:prstGeom>
          <a:noFill/>
          <a:ln w="28575" cap="sq" cmpd="sng">
            <a:solidFill>
              <a:srgbClr val="FF66FF"/>
            </a:solidFill>
            <a:prstDash val="solid"/>
            <a:miter/>
            <a:headEnd type="none" w="sm" len="sm"/>
            <a:tailEnd type="none" w="sm" len="sm"/>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    讲话时，由于舌和唇的连续运动，使声道形状改变，随即改变谐振频率，使得发不同的音。声道的不同的形状，对应不同的谐振频率。</a:t>
            </a:r>
          </a:p>
        </p:txBody>
      </p:sp>
      <p:sp>
        <p:nvSpPr>
          <p:cNvPr id="17414" name="Text Box 9"/>
          <p:cNvSpPr txBox="1"/>
          <p:nvPr/>
        </p:nvSpPr>
        <p:spPr>
          <a:xfrm>
            <a:off x="8001000" y="4470082"/>
            <a:ext cx="24384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声带振动频率</a:t>
            </a:r>
          </a:p>
        </p:txBody>
      </p:sp>
      <p:sp>
        <p:nvSpPr>
          <p:cNvPr id="17415" name="Text Box 10"/>
          <p:cNvSpPr txBox="1"/>
          <p:nvPr/>
        </p:nvSpPr>
        <p:spPr>
          <a:xfrm>
            <a:off x="6248400" y="4800282"/>
            <a:ext cx="18288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输出气流的频率</a:t>
            </a:r>
          </a:p>
        </p:txBody>
      </p:sp>
      <p:sp>
        <p:nvSpPr>
          <p:cNvPr id="17416" name="AutoShape 11"/>
          <p:cNvSpPr/>
          <p:nvPr/>
        </p:nvSpPr>
        <p:spPr>
          <a:xfrm>
            <a:off x="7848600" y="4598670"/>
            <a:ext cx="152400" cy="1371600"/>
          </a:xfrm>
          <a:prstGeom prst="leftBrace">
            <a:avLst>
              <a:gd name="adj1" fmla="val 75000"/>
              <a:gd name="adj2" fmla="val 50662"/>
            </a:avLst>
          </a:prstGeom>
          <a:noFill/>
          <a:ln w="28575" cap="flat" cmpd="sng">
            <a:solidFill>
              <a:schemeClr val="tx1"/>
            </a:solidFill>
            <a:prstDash val="solid"/>
            <a:round/>
            <a:headEnd type="none" w="med" len="med"/>
            <a:tailEnd type="none" w="med" len="med"/>
          </a:ln>
        </p:spPr>
        <p:txBody>
          <a:bodyPr wrap="none" anchor="ctr" anchorCtr="0"/>
          <a:lstStyle/>
          <a:p>
            <a:pPr algn="ctr" eaLnBrk="0" hangingPunct="0"/>
            <a:endParaRPr lang="zh-CN" altLang="en-US" dirty="0">
              <a:solidFill>
                <a:schemeClr val="accent2"/>
              </a:solidFill>
              <a:latin typeface="黑体" panose="02010609060101010101" charset="-122"/>
              <a:ea typeface="黑体" panose="02010609060101010101" charset="-122"/>
            </a:endParaRPr>
          </a:p>
        </p:txBody>
      </p:sp>
      <p:sp>
        <p:nvSpPr>
          <p:cNvPr id="17417" name="Text Box 12"/>
          <p:cNvSpPr txBox="1"/>
          <p:nvPr/>
        </p:nvSpPr>
        <p:spPr>
          <a:xfrm>
            <a:off x="7924800" y="5360670"/>
            <a:ext cx="2209800" cy="368300"/>
          </a:xfrm>
          <a:prstGeom prst="rect">
            <a:avLst/>
          </a:prstGeom>
          <a:noFill/>
          <a:ln w="9525">
            <a:noFill/>
          </a:ln>
        </p:spPr>
        <p:txBody>
          <a:bodyPr anchor="t" anchorCtr="0">
            <a:spAutoFit/>
          </a:bodyPr>
          <a:lstStyle/>
          <a:p>
            <a:pPr eaLnBrk="0" hangingPunct="0">
              <a:spcBef>
                <a:spcPct val="50000"/>
              </a:spcBef>
            </a:pPr>
            <a:endParaRPr lang="zh-CN" altLang="en-US" dirty="0">
              <a:latin typeface="黑体" panose="02010609060101010101" charset="-122"/>
              <a:ea typeface="黑体" panose="02010609060101010101" charset="-122"/>
            </a:endParaRPr>
          </a:p>
        </p:txBody>
      </p:sp>
      <p:sp>
        <p:nvSpPr>
          <p:cNvPr id="17418" name="Text Box 13"/>
          <p:cNvSpPr txBox="1"/>
          <p:nvPr/>
        </p:nvSpPr>
        <p:spPr>
          <a:xfrm>
            <a:off x="7924800" y="5597207"/>
            <a:ext cx="27432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声道的谐振特性</a:t>
            </a:r>
          </a:p>
        </p:txBody>
      </p:sp>
      <p:sp>
        <p:nvSpPr>
          <p:cNvPr id="17419" name="Line 14"/>
          <p:cNvSpPr/>
          <p:nvPr/>
        </p:nvSpPr>
        <p:spPr>
          <a:xfrm>
            <a:off x="6172200" y="4370070"/>
            <a:ext cx="0" cy="1828800"/>
          </a:xfrm>
          <a:prstGeom prst="line">
            <a:avLst/>
          </a:prstGeom>
          <a:ln w="28575" cap="sq" cmpd="sng">
            <a:solidFill>
              <a:srgbClr val="FF66FF"/>
            </a:solidFill>
            <a:prstDash val="solid"/>
            <a:round/>
            <a:headEnd type="none" w="sm" len="sm"/>
            <a:tailEnd type="none" w="sm" len="sm"/>
          </a:ln>
        </p:spPr>
      </p:sp>
      <p:sp>
        <p:nvSpPr>
          <p:cNvPr id="17420" name="Line 15"/>
          <p:cNvSpPr/>
          <p:nvPr/>
        </p:nvSpPr>
        <p:spPr>
          <a:xfrm>
            <a:off x="6172200" y="6198870"/>
            <a:ext cx="4419600" cy="0"/>
          </a:xfrm>
          <a:prstGeom prst="line">
            <a:avLst/>
          </a:prstGeom>
          <a:ln w="28575" cap="sq" cmpd="sng">
            <a:solidFill>
              <a:srgbClr val="FF66FF"/>
            </a:solidFill>
            <a:prstDash val="solid"/>
            <a:round/>
            <a:headEnd type="none" w="sm" len="sm"/>
            <a:tailEnd type="none" w="sm" len="sm"/>
          </a:ln>
        </p:spPr>
      </p:sp>
      <p:sp>
        <p:nvSpPr>
          <p:cNvPr id="17421" name="Line 16"/>
          <p:cNvSpPr/>
          <p:nvPr/>
        </p:nvSpPr>
        <p:spPr>
          <a:xfrm flipV="1">
            <a:off x="10591800" y="4370070"/>
            <a:ext cx="0" cy="1828800"/>
          </a:xfrm>
          <a:prstGeom prst="line">
            <a:avLst/>
          </a:prstGeom>
          <a:ln w="28575" cap="sq" cmpd="sng">
            <a:solidFill>
              <a:srgbClr val="FF66FF"/>
            </a:solidFill>
            <a:prstDash val="solid"/>
            <a:round/>
            <a:headEnd type="none" w="sm" len="sm"/>
            <a:tailEnd type="none" w="sm" len="sm"/>
          </a:ln>
        </p:spPr>
      </p:sp>
      <p:sp>
        <p:nvSpPr>
          <p:cNvPr id="17422" name="Line 17"/>
          <p:cNvSpPr/>
          <p:nvPr/>
        </p:nvSpPr>
        <p:spPr>
          <a:xfrm>
            <a:off x="6172200" y="4370070"/>
            <a:ext cx="4419600" cy="0"/>
          </a:xfrm>
          <a:prstGeom prst="line">
            <a:avLst/>
          </a:prstGeom>
          <a:ln w="28575" cap="sq" cmpd="sng">
            <a:solidFill>
              <a:srgbClr val="FF66FF"/>
            </a:solidFill>
            <a:prstDash val="solid"/>
            <a:round/>
            <a:headEnd type="none" w="sm" len="sm"/>
            <a:tailEnd type="none" w="sm" len="sm"/>
          </a:ln>
        </p:spPr>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内容占位符 1"/>
          <p:cNvSpPr>
            <a:spLocks noGrp="1"/>
          </p:cNvSpPr>
          <p:nvPr>
            <p:ph idx="1"/>
          </p:nvPr>
        </p:nvSpPr>
        <p:spPr/>
        <p:txBody>
          <a:bodyPr vert="horz" wrap="square" lIns="91440" tIns="45720" rIns="91440" bIns="45720" anchor="t" anchorCtr="0"/>
          <a:lstStyle/>
          <a:p>
            <a:r>
              <a:rPr lang="en-US" altLang="zh-CN" sz="3200" dirty="0">
                <a:latin typeface="仿宋_GB2312" pitchFamily="49" charset="-122"/>
                <a:ea typeface="仿宋_GB2312" pitchFamily="49" charset="-122"/>
              </a:rPr>
              <a:t>2.7.1  </a:t>
            </a:r>
            <a:r>
              <a:rPr lang="zh-CN" altLang="en-US" sz="3200" dirty="0">
                <a:latin typeface="仿宋_GB2312" pitchFamily="49" charset="-122"/>
                <a:ea typeface="仿宋_GB2312" pitchFamily="49" charset="-122"/>
              </a:rPr>
              <a:t>模板匹配法 </a:t>
            </a:r>
          </a:p>
          <a:p>
            <a:r>
              <a:rPr lang="en-US" altLang="zh-CN" sz="3200" dirty="0">
                <a:latin typeface="仿宋_GB2312" pitchFamily="49" charset="-122"/>
                <a:ea typeface="仿宋_GB2312" pitchFamily="49" charset="-122"/>
              </a:rPr>
              <a:t>2.7.2  </a:t>
            </a:r>
            <a:r>
              <a:rPr lang="zh-CN" altLang="en-US" sz="3200" dirty="0">
                <a:latin typeface="仿宋_GB2312" pitchFamily="49" charset="-122"/>
                <a:ea typeface="仿宋_GB2312" pitchFamily="49" charset="-122"/>
              </a:rPr>
              <a:t>随机模型法 </a:t>
            </a:r>
            <a:endParaRPr lang="zh-CN" altLang="en-US" sz="3200" dirty="0">
              <a:ea typeface="宋体" panose="02010600030101010101" pitchFamily="2" charset="-122"/>
            </a:endParaRPr>
          </a:p>
        </p:txBody>
      </p:sp>
      <p:sp>
        <p:nvSpPr>
          <p:cNvPr id="156674"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2.7 </a:t>
            </a:r>
            <a:r>
              <a:rPr lang="zh-CN" altLang="en-US" sz="4000" dirty="0">
                <a:solidFill>
                  <a:srgbClr val="000066"/>
                </a:solidFill>
                <a:latin typeface="楷体_GB2312" pitchFamily="49" charset="-122"/>
                <a:ea typeface="楷体_GB2312" pitchFamily="49" charset="-122"/>
              </a:rPr>
              <a:t>语音识别的方法</a:t>
            </a:r>
            <a:endParaRPr lang="zh-CN" altLang="en-US" dirty="0">
              <a:ea typeface="宋体" panose="02010600030101010101" pitchFamily="2" charset="-122"/>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内容占位符 1"/>
          <p:cNvSpPr>
            <a:spLocks noGrp="1"/>
          </p:cNvSpPr>
          <p:nvPr>
            <p:ph idx="1"/>
          </p:nvPr>
        </p:nvSpPr>
        <p:spPr/>
        <p:txBody>
          <a:bodyPr vert="horz" wrap="square" lIns="91440" tIns="45720" rIns="91440" bIns="45720" anchor="t" anchorCtr="0"/>
          <a:lstStyle/>
          <a:p>
            <a:pPr algn="just">
              <a:lnSpc>
                <a:spcPts val="2800"/>
              </a:lnSpc>
              <a:spcBef>
                <a:spcPct val="0"/>
              </a:spcBef>
            </a:pPr>
            <a:r>
              <a:rPr lang="zh-CN" altLang="en-US" sz="2800" dirty="0">
                <a:latin typeface="隶书" panose="02010509060101010101" pitchFamily="49" charset="-122"/>
                <a:ea typeface="隶书" panose="02010509060101010101" pitchFamily="49" charset="-122"/>
              </a:rPr>
              <a:t>在训练阶段，用户将词汇表中的每一词依次说一遍，并且将其</a:t>
            </a:r>
            <a:r>
              <a:rPr lang="zh-CN" altLang="en-US" sz="2800" dirty="0">
                <a:solidFill>
                  <a:srgbClr val="FF0000"/>
                </a:solidFill>
                <a:latin typeface="隶书" panose="02010509060101010101" pitchFamily="49" charset="-122"/>
                <a:ea typeface="隶书" panose="02010509060101010101" pitchFamily="49" charset="-122"/>
              </a:rPr>
              <a:t>特征矢量作为模板存入模板库</a:t>
            </a:r>
            <a:r>
              <a:rPr lang="zh-CN" altLang="en-US" sz="2800" dirty="0">
                <a:latin typeface="隶书" panose="02010509060101010101" pitchFamily="49" charset="-122"/>
                <a:ea typeface="隶书" panose="02010509060101010101" pitchFamily="49" charset="-122"/>
              </a:rPr>
              <a:t>。</a:t>
            </a:r>
          </a:p>
          <a:p>
            <a:pPr algn="just">
              <a:lnSpc>
                <a:spcPts val="2800"/>
              </a:lnSpc>
              <a:spcBef>
                <a:spcPct val="0"/>
              </a:spcBef>
            </a:pPr>
            <a:r>
              <a:rPr lang="zh-CN" altLang="en-US" sz="2800" dirty="0">
                <a:latin typeface="隶书" panose="02010509060101010101" pitchFamily="49" charset="-122"/>
                <a:ea typeface="隶书" panose="02010509060101010101" pitchFamily="49" charset="-122"/>
              </a:rPr>
              <a:t>在识别阶段，将输入语音的特征矢量依次与模板库中的每个模板进行相似度比较，将相似度最高者作为识别结果输出。</a:t>
            </a:r>
          </a:p>
        </p:txBody>
      </p:sp>
      <p:sp>
        <p:nvSpPr>
          <p:cNvPr id="157698" name="标题 2"/>
          <p:cNvSpPr>
            <a:spLocks noGrp="1"/>
          </p:cNvSpPr>
          <p:nvPr>
            <p:ph type="title"/>
          </p:nvPr>
        </p:nvSpPr>
        <p:spPr/>
        <p:txBody>
          <a:bodyPr vert="horz" wrap="square" lIns="91440" tIns="45720" rIns="91440" bIns="45720" anchor="b" anchorCtr="0"/>
          <a:lstStyle/>
          <a:p>
            <a:pPr algn="ctr"/>
            <a:r>
              <a:rPr lang="en-US" altLang="zh-CN" sz="4000" dirty="0">
                <a:latin typeface="仿宋_GB2312" pitchFamily="49" charset="-122"/>
                <a:ea typeface="仿宋_GB2312" pitchFamily="49" charset="-122"/>
              </a:rPr>
              <a:t>2.7.1 </a:t>
            </a:r>
            <a:r>
              <a:rPr lang="zh-CN" altLang="en-US" sz="4000" dirty="0">
                <a:latin typeface="仿宋_GB2312" pitchFamily="49" charset="-122"/>
                <a:ea typeface="仿宋_GB2312" pitchFamily="49" charset="-122"/>
              </a:rPr>
              <a:t>模板匹配法 </a:t>
            </a:r>
            <a:endParaRPr lang="zh-CN" altLang="en-US" dirty="0">
              <a:ea typeface="宋体" panose="02010600030101010101" pitchFamily="2" charset="-122"/>
            </a:endParaRPr>
          </a:p>
        </p:txBody>
      </p:sp>
      <p:sp>
        <p:nvSpPr>
          <p:cNvPr id="4" name="Rectangle 2"/>
          <p:cNvSpPr>
            <a:spLocks noChangeArrowheads="1"/>
          </p:cNvSpPr>
          <p:nvPr/>
        </p:nvSpPr>
        <p:spPr bwMode="auto">
          <a:xfrm>
            <a:off x="2286000" y="4843463"/>
            <a:ext cx="7772400" cy="1800225"/>
          </a:xfrm>
          <a:prstGeom prst="rect">
            <a:avLst/>
          </a:prstGeom>
          <a:solidFill>
            <a:schemeClr val="accent6">
              <a:lumMod val="20000"/>
              <a:lumOff val="80000"/>
            </a:schemeClr>
          </a:solidFill>
          <a:ln w="28575">
            <a:solidFill>
              <a:schemeClr val="tx1"/>
            </a:solid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zh-CN" sz="2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
        <p:nvSpPr>
          <p:cNvPr id="157700" name="Text Box 3"/>
          <p:cNvSpPr txBox="1"/>
          <p:nvPr/>
        </p:nvSpPr>
        <p:spPr>
          <a:xfrm>
            <a:off x="5943600" y="4005263"/>
            <a:ext cx="3962400" cy="521970"/>
          </a:xfrm>
          <a:prstGeom prst="rect">
            <a:avLst/>
          </a:prstGeom>
          <a:noFill/>
          <a:ln w="9525">
            <a:noFill/>
          </a:ln>
        </p:spPr>
        <p:txBody>
          <a:bodyPr anchor="t" anchorCtr="0">
            <a:spAutoFit/>
          </a:bodyPr>
          <a:lstStyle/>
          <a:p>
            <a:pPr eaLnBrk="0" hangingPunct="0">
              <a:spcBef>
                <a:spcPct val="50000"/>
              </a:spcBef>
            </a:pPr>
            <a:r>
              <a:rPr lang="zh-CN" altLang="en-US" sz="2800" dirty="0">
                <a:latin typeface="黑体" panose="02010609060101010101" charset="-122"/>
                <a:ea typeface="黑体" panose="02010609060101010101" charset="-122"/>
              </a:rPr>
              <a:t>特征矢量</a:t>
            </a:r>
            <a:r>
              <a:rPr lang="en-US" altLang="zh-CN" sz="2800" dirty="0">
                <a:latin typeface="黑体" panose="02010609060101010101" charset="-122"/>
                <a:ea typeface="黑体" panose="02010609060101010101" charset="-122"/>
              </a:rPr>
              <a:t>LPC</a:t>
            </a:r>
            <a:r>
              <a:rPr lang="zh-CN" altLang="en-US" sz="2800" dirty="0">
                <a:latin typeface="黑体" panose="02010609060101010101" charset="-122"/>
                <a:ea typeface="黑体" panose="02010609060101010101" charset="-122"/>
              </a:rPr>
              <a:t>倒谱</a:t>
            </a:r>
            <a:r>
              <a:rPr lang="en-US" altLang="zh-CN" sz="2800" dirty="0">
                <a:latin typeface="黑体" panose="02010609060101010101" charset="-122"/>
                <a:ea typeface="黑体" panose="02010609060101010101" charset="-122"/>
              </a:rPr>
              <a:t>c(n)</a:t>
            </a:r>
          </a:p>
        </p:txBody>
      </p:sp>
      <p:sp>
        <p:nvSpPr>
          <p:cNvPr id="157701" name="Oval 4"/>
          <p:cNvSpPr/>
          <p:nvPr/>
        </p:nvSpPr>
        <p:spPr>
          <a:xfrm>
            <a:off x="3276600" y="5376863"/>
            <a:ext cx="990600" cy="838200"/>
          </a:xfrm>
          <a:prstGeom prst="ellipse">
            <a:avLst/>
          </a:prstGeom>
          <a:solidFill>
            <a:schemeClr val="accent1"/>
          </a:solidFill>
          <a:ln w="28575" cap="flat" cmpd="sng">
            <a:solidFill>
              <a:srgbClr val="BC061C"/>
            </a:solidFill>
            <a:prstDash val="solid"/>
            <a:miter/>
            <a:headEnd type="none" w="med" len="med"/>
            <a:tailEnd type="none" w="med" len="med"/>
          </a:ln>
        </p:spPr>
        <p:txBody>
          <a:bodyPr wrap="none" anchor="ctr" anchorCtr="0"/>
          <a:lstStyle/>
          <a:p>
            <a:pPr algn="ctr" eaLnBrk="0" hangingPunct="0"/>
            <a:r>
              <a:rPr lang="zh-CN" altLang="en-US" sz="2800" dirty="0">
                <a:latin typeface="黑体" panose="02010609060101010101" charset="-122"/>
                <a:ea typeface="黑体" panose="02010609060101010101" charset="-122"/>
              </a:rPr>
              <a:t>语</a:t>
            </a:r>
          </a:p>
        </p:txBody>
      </p:sp>
      <p:sp>
        <p:nvSpPr>
          <p:cNvPr id="157702" name="Oval 5"/>
          <p:cNvSpPr/>
          <p:nvPr/>
        </p:nvSpPr>
        <p:spPr>
          <a:xfrm>
            <a:off x="7162800" y="5224463"/>
            <a:ext cx="990600" cy="838200"/>
          </a:xfrm>
          <a:prstGeom prst="ellipse">
            <a:avLst/>
          </a:prstGeom>
          <a:solidFill>
            <a:schemeClr val="accent1"/>
          </a:solidFill>
          <a:ln w="28575" cap="flat" cmpd="sng">
            <a:solidFill>
              <a:srgbClr val="BC061C"/>
            </a:solidFill>
            <a:prstDash val="solid"/>
            <a:miter/>
            <a:headEnd type="none" w="med" len="med"/>
            <a:tailEnd type="none" w="med" len="med"/>
          </a:ln>
        </p:spPr>
        <p:txBody>
          <a:bodyPr wrap="none" anchor="ctr" anchorCtr="0"/>
          <a:lstStyle/>
          <a:p>
            <a:pPr algn="ctr" eaLnBrk="0" hangingPunct="0"/>
            <a:r>
              <a:rPr lang="zh-CN" altLang="en-US" sz="2800" dirty="0">
                <a:latin typeface="黑体" panose="02010609060101010101" charset="-122"/>
                <a:ea typeface="黑体" panose="02010609060101010101" charset="-122"/>
              </a:rPr>
              <a:t>文</a:t>
            </a:r>
          </a:p>
        </p:txBody>
      </p:sp>
      <p:sp>
        <p:nvSpPr>
          <p:cNvPr id="157703" name="Oval 6"/>
          <p:cNvSpPr/>
          <p:nvPr/>
        </p:nvSpPr>
        <p:spPr>
          <a:xfrm>
            <a:off x="5881688" y="5572125"/>
            <a:ext cx="990600" cy="838200"/>
          </a:xfrm>
          <a:prstGeom prst="ellipse">
            <a:avLst/>
          </a:prstGeom>
          <a:solidFill>
            <a:schemeClr val="accent1"/>
          </a:solidFill>
          <a:ln w="28575" cap="flat" cmpd="sng">
            <a:solidFill>
              <a:srgbClr val="BC061C"/>
            </a:solidFill>
            <a:prstDash val="solid"/>
            <a:miter/>
            <a:headEnd type="none" w="med" len="med"/>
            <a:tailEnd type="none" w="med" len="med"/>
          </a:ln>
        </p:spPr>
        <p:txBody>
          <a:bodyPr wrap="none" anchor="ctr" anchorCtr="0"/>
          <a:lstStyle/>
          <a:p>
            <a:pPr algn="ctr" eaLnBrk="0" hangingPunct="0"/>
            <a:r>
              <a:rPr lang="zh-CN" altLang="en-US" sz="2800" dirty="0">
                <a:latin typeface="黑体" panose="02010609060101010101" charset="-122"/>
                <a:ea typeface="黑体" panose="02010609060101010101" charset="-122"/>
              </a:rPr>
              <a:t>学</a:t>
            </a:r>
          </a:p>
        </p:txBody>
      </p:sp>
      <p:sp>
        <p:nvSpPr>
          <p:cNvPr id="157704" name="Oval 7"/>
          <p:cNvSpPr/>
          <p:nvPr/>
        </p:nvSpPr>
        <p:spPr>
          <a:xfrm>
            <a:off x="4595813" y="5715000"/>
            <a:ext cx="990600" cy="838200"/>
          </a:xfrm>
          <a:prstGeom prst="ellipse">
            <a:avLst/>
          </a:prstGeom>
          <a:solidFill>
            <a:schemeClr val="accent1"/>
          </a:solidFill>
          <a:ln w="28575" cap="flat" cmpd="sng">
            <a:solidFill>
              <a:srgbClr val="BC061C"/>
            </a:solidFill>
            <a:prstDash val="solid"/>
            <a:miter/>
            <a:headEnd type="none" w="med" len="med"/>
            <a:tailEnd type="none" w="med" len="med"/>
          </a:ln>
        </p:spPr>
        <p:txBody>
          <a:bodyPr wrap="none" anchor="ctr" anchorCtr="0"/>
          <a:lstStyle/>
          <a:p>
            <a:pPr algn="ctr" eaLnBrk="0" hangingPunct="0"/>
            <a:r>
              <a:rPr lang="zh-CN" altLang="en-US" sz="2800" dirty="0">
                <a:latin typeface="黑体" panose="02010609060101010101" charset="-122"/>
                <a:ea typeface="黑体" panose="02010609060101010101" charset="-122"/>
              </a:rPr>
              <a:t>音</a:t>
            </a:r>
          </a:p>
        </p:txBody>
      </p:sp>
      <p:sp>
        <p:nvSpPr>
          <p:cNvPr id="157705" name="Oval 8"/>
          <p:cNvSpPr/>
          <p:nvPr/>
        </p:nvSpPr>
        <p:spPr>
          <a:xfrm>
            <a:off x="4724400" y="3624263"/>
            <a:ext cx="990600" cy="838200"/>
          </a:xfrm>
          <a:prstGeom prst="ellipse">
            <a:avLst/>
          </a:prstGeom>
          <a:solidFill>
            <a:schemeClr val="accent1"/>
          </a:solidFill>
          <a:ln w="28575" cap="flat" cmpd="sng">
            <a:solidFill>
              <a:srgbClr val="BC061C"/>
            </a:solidFill>
            <a:prstDash val="solid"/>
            <a:miter/>
            <a:headEnd type="none" w="med" len="med"/>
            <a:tailEnd type="none" w="med" len="med"/>
          </a:ln>
        </p:spPr>
        <p:txBody>
          <a:bodyPr wrap="none" anchor="ctr" anchorCtr="0"/>
          <a:lstStyle/>
          <a:p>
            <a:pPr algn="ctr" eaLnBrk="0" hangingPunct="0"/>
            <a:r>
              <a:rPr lang="en-US" altLang="zh-CN" sz="2800" dirty="0">
                <a:latin typeface="黑体" panose="02010609060101010101" charset="-122"/>
                <a:ea typeface="黑体" panose="02010609060101010101" charset="-122"/>
              </a:rPr>
              <a:t>wen</a:t>
            </a:r>
          </a:p>
        </p:txBody>
      </p:sp>
      <p:sp>
        <p:nvSpPr>
          <p:cNvPr id="11" name="Freeform 18"/>
          <p:cNvSpPr/>
          <p:nvPr/>
        </p:nvSpPr>
        <p:spPr>
          <a:xfrm>
            <a:off x="3962400" y="4386263"/>
            <a:ext cx="914400" cy="990600"/>
          </a:xfrm>
          <a:custGeom>
            <a:avLst/>
            <a:gdLst/>
            <a:ahLst/>
            <a:cxnLst>
              <a:cxn ang="0">
                <a:pos x="2147483647" y="0"/>
              </a:cxn>
              <a:cxn ang="0">
                <a:pos x="0" y="2147483647"/>
              </a:cxn>
            </a:cxnLst>
            <a:rect l="0" t="0" r="0" b="0"/>
            <a:pathLst>
              <a:path w="576" h="624">
                <a:moveTo>
                  <a:pt x="576" y="0"/>
                </a:moveTo>
                <a:cubicBezTo>
                  <a:pt x="576" y="0"/>
                  <a:pt x="288" y="312"/>
                  <a:pt x="0" y="624"/>
                </a:cubicBezTo>
              </a:path>
            </a:pathLst>
          </a:custGeom>
          <a:noFill/>
          <a:ln w="28575" cap="sq" cmpd="sng">
            <a:solidFill>
              <a:srgbClr val="FF33CC"/>
            </a:solidFill>
            <a:prstDash val="solid"/>
            <a:round/>
            <a:headEnd type="none" w="sm" len="sm"/>
            <a:tailEnd type="triangle" w="med" len="med"/>
          </a:ln>
        </p:spPr>
        <p:txBody>
          <a:bodyPr/>
          <a:lstStyle/>
          <a:p>
            <a:endParaRPr lang="zh-CN" altLang="en-US"/>
          </a:p>
        </p:txBody>
      </p:sp>
      <p:sp>
        <p:nvSpPr>
          <p:cNvPr id="12" name="Freeform 20"/>
          <p:cNvSpPr/>
          <p:nvPr/>
        </p:nvSpPr>
        <p:spPr>
          <a:xfrm>
            <a:off x="5211763" y="4462463"/>
            <a:ext cx="46037" cy="1252537"/>
          </a:xfrm>
          <a:custGeom>
            <a:avLst/>
            <a:gdLst/>
            <a:ahLst/>
            <a:cxnLst>
              <a:cxn ang="0">
                <a:pos x="1168222588" y="0"/>
              </a:cxn>
              <a:cxn ang="0">
                <a:pos x="0" y="2147483647"/>
              </a:cxn>
            </a:cxnLst>
            <a:rect l="0" t="0" r="0" b="0"/>
            <a:pathLst>
              <a:path w="288" h="1392">
                <a:moveTo>
                  <a:pt x="288" y="0"/>
                </a:moveTo>
                <a:cubicBezTo>
                  <a:pt x="168" y="580"/>
                  <a:pt x="48" y="1160"/>
                  <a:pt x="0" y="1392"/>
                </a:cubicBezTo>
              </a:path>
            </a:pathLst>
          </a:custGeom>
          <a:noFill/>
          <a:ln w="28575" cap="sq" cmpd="sng">
            <a:solidFill>
              <a:srgbClr val="FF33CC"/>
            </a:solidFill>
            <a:prstDash val="solid"/>
            <a:round/>
            <a:headEnd type="none" w="sm" len="sm"/>
            <a:tailEnd type="triangle" w="med" len="med"/>
          </a:ln>
        </p:spPr>
        <p:txBody>
          <a:bodyPr/>
          <a:lstStyle/>
          <a:p>
            <a:endParaRPr lang="zh-CN" altLang="en-US"/>
          </a:p>
        </p:txBody>
      </p:sp>
      <p:sp>
        <p:nvSpPr>
          <p:cNvPr id="13" name="Line 21"/>
          <p:cNvSpPr/>
          <p:nvPr/>
        </p:nvSpPr>
        <p:spPr>
          <a:xfrm>
            <a:off x="5486400" y="4386263"/>
            <a:ext cx="609600" cy="1257300"/>
          </a:xfrm>
          <a:prstGeom prst="line">
            <a:avLst/>
          </a:prstGeom>
          <a:ln w="28575" cap="sq" cmpd="sng">
            <a:solidFill>
              <a:srgbClr val="FF33CC"/>
            </a:solidFill>
            <a:prstDash val="solid"/>
            <a:round/>
            <a:headEnd type="none" w="sm" len="sm"/>
            <a:tailEnd type="triangle" w="med" len="med"/>
          </a:ln>
        </p:spPr>
      </p:sp>
      <p:sp>
        <p:nvSpPr>
          <p:cNvPr id="14" name="Line 22"/>
          <p:cNvSpPr/>
          <p:nvPr/>
        </p:nvSpPr>
        <p:spPr>
          <a:xfrm>
            <a:off x="5638800" y="4233863"/>
            <a:ext cx="1676400" cy="1066800"/>
          </a:xfrm>
          <a:prstGeom prst="line">
            <a:avLst/>
          </a:prstGeom>
          <a:ln w="28575" cap="sq" cmpd="sng">
            <a:solidFill>
              <a:srgbClr val="FF33CC"/>
            </a:solidFill>
            <a:prstDash val="solid"/>
            <a:round/>
            <a:headEnd type="none" w="sm" len="sm"/>
            <a:tailEnd type="triangle" w="sm" len="sm"/>
          </a:ln>
        </p:spPr>
      </p:sp>
      <p:sp>
        <p:nvSpPr>
          <p:cNvPr id="157710" name="Rectangle 25"/>
          <p:cNvSpPr/>
          <p:nvPr/>
        </p:nvSpPr>
        <p:spPr>
          <a:xfrm>
            <a:off x="8524875" y="5214938"/>
            <a:ext cx="1249680" cy="521970"/>
          </a:xfrm>
          <a:prstGeom prst="rect">
            <a:avLst/>
          </a:prstGeom>
          <a:noFill/>
          <a:ln w="12700">
            <a:noFill/>
          </a:ln>
        </p:spPr>
        <p:txBody>
          <a:bodyPr wrap="none" anchor="t" anchorCtr="0">
            <a:spAutoFit/>
          </a:bodyPr>
          <a:lstStyle/>
          <a:p>
            <a:pPr eaLnBrk="0" hangingPunct="0"/>
            <a:r>
              <a:rPr lang="zh-CN" altLang="en-US" sz="2800" dirty="0">
                <a:latin typeface="黑体" panose="02010609060101010101" charset="-122"/>
                <a:ea typeface="黑体" panose="02010609060101010101" charset="-122"/>
              </a:rPr>
              <a:t>模板库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内容占位符 1"/>
          <p:cNvSpPr>
            <a:spLocks noGrp="1"/>
          </p:cNvSpPr>
          <p:nvPr>
            <p:ph idx="1"/>
          </p:nvPr>
        </p:nvSpPr>
        <p:spPr>
          <a:xfrm>
            <a:off x="1809750" y="1719263"/>
            <a:ext cx="8686800" cy="4411662"/>
          </a:xfrm>
        </p:spPr>
        <p:txBody>
          <a:bodyPr vert="horz" wrap="square" lIns="91440" tIns="45720" rIns="91440" bIns="45720" anchor="t" anchorCtr="0"/>
          <a:lstStyle/>
          <a:p>
            <a:pPr algn="just">
              <a:lnSpc>
                <a:spcPts val="3600"/>
              </a:lnSpc>
              <a:spcBef>
                <a:spcPts val="2400"/>
              </a:spcBef>
            </a:pPr>
            <a:r>
              <a:rPr lang="zh-CN" altLang="en-US" sz="2800" dirty="0">
                <a:latin typeface="黑体" panose="02010609060101010101" charset="-122"/>
                <a:ea typeface="黑体" panose="02010609060101010101" charset="-122"/>
              </a:rPr>
              <a:t>由于语音有较大的随机性，即使同一个人在不同时刻的同一句话发的同一个音，也不可能具有完全相同的时间长度，因此时间伸缩处理是必不可少的。</a:t>
            </a:r>
          </a:p>
          <a:p>
            <a:pPr algn="just">
              <a:lnSpc>
                <a:spcPts val="3600"/>
              </a:lnSpc>
              <a:spcBef>
                <a:spcPts val="2400"/>
              </a:spcBef>
            </a:pPr>
            <a:r>
              <a:rPr lang="en-US" altLang="zh-CN" sz="2800" dirty="0">
                <a:latin typeface="黑体" panose="02010609060101010101" charset="-122"/>
                <a:ea typeface="黑体" panose="02010609060101010101" charset="-122"/>
              </a:rPr>
              <a:t>DTW</a:t>
            </a:r>
            <a:r>
              <a:rPr lang="zh-CN" altLang="en-US" sz="2800" dirty="0">
                <a:latin typeface="黑体" panose="02010609060101010101" charset="-122"/>
                <a:ea typeface="黑体" panose="02010609060101010101" charset="-122"/>
              </a:rPr>
              <a:t>用满足一定条件的时间规整函数，描述待识别模式和参考模板的时间对应关系，求解两个模板匹配，就是累积距离测度最小对应的规整函数。</a:t>
            </a:r>
          </a:p>
        </p:txBody>
      </p:sp>
      <p:sp>
        <p:nvSpPr>
          <p:cNvPr id="158722" name="标题 2"/>
          <p:cNvSpPr>
            <a:spLocks noGrp="1"/>
          </p:cNvSpPr>
          <p:nvPr>
            <p:ph type="title"/>
          </p:nvPr>
        </p:nvSpPr>
        <p:spPr/>
        <p:txBody>
          <a:bodyPr vert="horz" wrap="square" lIns="91440" tIns="45720" rIns="91440" bIns="45720" anchor="b" anchorCtr="0"/>
          <a:lstStyle/>
          <a:p>
            <a:pPr algn="ctr"/>
            <a:r>
              <a:rPr lang="en-US" altLang="zh-CN" sz="4000" dirty="0">
                <a:solidFill>
                  <a:schemeClr val="tx1"/>
                </a:solidFill>
                <a:latin typeface="楷体_GB2312" pitchFamily="49" charset="-122"/>
                <a:ea typeface="楷体_GB2312" pitchFamily="49" charset="-122"/>
              </a:rPr>
              <a:t>DTW(Dynamic Time Warping)  </a:t>
            </a:r>
            <a:r>
              <a:rPr lang="zh-CN" altLang="en-US" sz="4000" dirty="0">
                <a:solidFill>
                  <a:schemeClr val="tx1"/>
                </a:solidFill>
                <a:latin typeface="楷体_GB2312" pitchFamily="49" charset="-122"/>
                <a:ea typeface="楷体_GB2312" pitchFamily="49" charset="-122"/>
              </a:rPr>
              <a:t>动态时间规整</a:t>
            </a:r>
            <a:endParaRPr lang="zh-CN" altLang="en-US" dirty="0">
              <a:solidFill>
                <a:schemeClr val="tx1"/>
              </a:solidFill>
              <a:ea typeface="宋体" panose="02010600030101010101" pitchFamily="2" charset="-122"/>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内容占位符 1"/>
          <p:cNvSpPr>
            <a:spLocks noGrp="1"/>
          </p:cNvSpPr>
          <p:nvPr>
            <p:ph idx="1"/>
          </p:nvPr>
        </p:nvSpPr>
        <p:spPr>
          <a:xfrm>
            <a:off x="1981200" y="1719263"/>
            <a:ext cx="8229600" cy="709612"/>
          </a:xfrm>
        </p:spPr>
        <p:txBody>
          <a:bodyPr vert="horz" wrap="square" lIns="91440" tIns="45720" rIns="91440" bIns="45720" anchor="t" anchorCtr="0"/>
          <a:lstStyle/>
          <a:p>
            <a:r>
              <a:rPr lang="zh-CN" altLang="en-US" sz="2800" dirty="0">
                <a:latin typeface="黑体" panose="02010609060101010101" charset="-122"/>
                <a:ea typeface="黑体" panose="02010609060101010101" charset="-122"/>
              </a:rPr>
              <a:t>采用</a:t>
            </a:r>
            <a:r>
              <a:rPr lang="en-US" altLang="zh-CN" sz="2800" dirty="0">
                <a:latin typeface="黑体" panose="02010609060101010101" charset="-122"/>
                <a:ea typeface="黑体" panose="02010609060101010101" charset="-122"/>
              </a:rPr>
              <a:t>HMM</a:t>
            </a:r>
            <a:r>
              <a:rPr lang="zh-CN" altLang="en-US" sz="2800" dirty="0">
                <a:latin typeface="黑体" panose="02010609060101010101" charset="-122"/>
                <a:ea typeface="黑体" panose="02010609060101010101" charset="-122"/>
              </a:rPr>
              <a:t>模型，使用概率参数来进行估计和判决。</a:t>
            </a:r>
          </a:p>
        </p:txBody>
      </p:sp>
      <p:sp>
        <p:nvSpPr>
          <p:cNvPr id="159746" name="标题 2"/>
          <p:cNvSpPr>
            <a:spLocks noGrp="1"/>
          </p:cNvSpPr>
          <p:nvPr>
            <p:ph type="title"/>
          </p:nvPr>
        </p:nvSpPr>
        <p:spPr/>
        <p:txBody>
          <a:bodyPr vert="horz" wrap="square" lIns="91440" tIns="45720" rIns="91440" bIns="45720" anchor="b" anchorCtr="0"/>
          <a:lstStyle/>
          <a:p>
            <a:pPr algn="ctr"/>
            <a:r>
              <a:rPr lang="en-US" altLang="zh-CN" sz="4000" dirty="0">
                <a:latin typeface="仿宋_GB2312" pitchFamily="49" charset="-122"/>
                <a:ea typeface="仿宋_GB2312" pitchFamily="49" charset="-122"/>
              </a:rPr>
              <a:t>2.7.2  </a:t>
            </a:r>
            <a:r>
              <a:rPr lang="zh-CN" altLang="en-US" sz="4000" dirty="0">
                <a:latin typeface="仿宋_GB2312" pitchFamily="49" charset="-122"/>
                <a:ea typeface="仿宋_GB2312" pitchFamily="49" charset="-122"/>
              </a:rPr>
              <a:t>随机模型法 </a:t>
            </a:r>
            <a:endParaRPr lang="zh-CN" altLang="en-US" dirty="0">
              <a:ea typeface="宋体" panose="02010600030101010101" pitchFamily="2" charset="-122"/>
            </a:endParaRPr>
          </a:p>
        </p:txBody>
      </p:sp>
      <p:grpSp>
        <p:nvGrpSpPr>
          <p:cNvPr id="159747" name="Group 3"/>
          <p:cNvGrpSpPr/>
          <p:nvPr/>
        </p:nvGrpSpPr>
        <p:grpSpPr>
          <a:xfrm>
            <a:off x="2401888" y="2497138"/>
            <a:ext cx="463550" cy="990600"/>
            <a:chOff x="4341" y="7288"/>
            <a:chExt cx="240" cy="832"/>
          </a:xfrm>
        </p:grpSpPr>
        <p:sp>
          <p:nvSpPr>
            <p:cNvPr id="159748" name="Oval 4"/>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49" name="AutoShape 5"/>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grpSp>
        <p:nvGrpSpPr>
          <p:cNvPr id="159750" name="Group 6"/>
          <p:cNvGrpSpPr/>
          <p:nvPr/>
        </p:nvGrpSpPr>
        <p:grpSpPr>
          <a:xfrm>
            <a:off x="3556000" y="2497138"/>
            <a:ext cx="463550" cy="990600"/>
            <a:chOff x="4341" y="7288"/>
            <a:chExt cx="240" cy="832"/>
          </a:xfrm>
        </p:grpSpPr>
        <p:sp>
          <p:nvSpPr>
            <p:cNvPr id="159751" name="Oval 7"/>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52" name="AutoShape 8"/>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grpSp>
        <p:nvGrpSpPr>
          <p:cNvPr id="159753" name="Group 9"/>
          <p:cNvGrpSpPr/>
          <p:nvPr/>
        </p:nvGrpSpPr>
        <p:grpSpPr>
          <a:xfrm>
            <a:off x="4713288" y="2497138"/>
            <a:ext cx="460375" cy="990600"/>
            <a:chOff x="4341" y="7288"/>
            <a:chExt cx="240" cy="832"/>
          </a:xfrm>
        </p:grpSpPr>
        <p:sp>
          <p:nvSpPr>
            <p:cNvPr id="159754" name="Oval 10"/>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55" name="AutoShape 11"/>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grpSp>
        <p:nvGrpSpPr>
          <p:cNvPr id="159756" name="Group 12"/>
          <p:cNvGrpSpPr/>
          <p:nvPr/>
        </p:nvGrpSpPr>
        <p:grpSpPr>
          <a:xfrm>
            <a:off x="5867400" y="2497138"/>
            <a:ext cx="460375" cy="990600"/>
            <a:chOff x="4341" y="7288"/>
            <a:chExt cx="240" cy="832"/>
          </a:xfrm>
        </p:grpSpPr>
        <p:sp>
          <p:nvSpPr>
            <p:cNvPr id="159757" name="Oval 13"/>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58" name="AutoShape 14"/>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grpSp>
        <p:nvGrpSpPr>
          <p:cNvPr id="159759" name="Group 15"/>
          <p:cNvGrpSpPr/>
          <p:nvPr/>
        </p:nvGrpSpPr>
        <p:grpSpPr>
          <a:xfrm>
            <a:off x="7021513" y="2497138"/>
            <a:ext cx="463550" cy="990600"/>
            <a:chOff x="4341" y="7288"/>
            <a:chExt cx="240" cy="832"/>
          </a:xfrm>
        </p:grpSpPr>
        <p:sp>
          <p:nvSpPr>
            <p:cNvPr id="159760" name="Oval 16"/>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61" name="AutoShape 17"/>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grpSp>
        <p:nvGrpSpPr>
          <p:cNvPr id="159762" name="Group 18"/>
          <p:cNvGrpSpPr/>
          <p:nvPr/>
        </p:nvGrpSpPr>
        <p:grpSpPr>
          <a:xfrm>
            <a:off x="8175625" y="2497138"/>
            <a:ext cx="463550" cy="990600"/>
            <a:chOff x="4341" y="7288"/>
            <a:chExt cx="240" cy="832"/>
          </a:xfrm>
        </p:grpSpPr>
        <p:sp>
          <p:nvSpPr>
            <p:cNvPr id="159763" name="Oval 19"/>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64" name="AutoShape 20"/>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sp>
        <p:nvSpPr>
          <p:cNvPr id="159765" name="Line 21"/>
          <p:cNvSpPr/>
          <p:nvPr/>
        </p:nvSpPr>
        <p:spPr>
          <a:xfrm>
            <a:off x="2857500" y="3363913"/>
            <a:ext cx="693738" cy="0"/>
          </a:xfrm>
          <a:prstGeom prst="line">
            <a:avLst/>
          </a:prstGeom>
          <a:ln w="28575" cap="flat" cmpd="sng">
            <a:solidFill>
              <a:srgbClr val="FF33CC"/>
            </a:solidFill>
            <a:prstDash val="solid"/>
            <a:round/>
            <a:headEnd type="none" w="med" len="med"/>
            <a:tailEnd type="triangle" w="sm" len="lg"/>
          </a:ln>
        </p:spPr>
      </p:sp>
      <p:sp>
        <p:nvSpPr>
          <p:cNvPr id="159766" name="Line 22"/>
          <p:cNvSpPr/>
          <p:nvPr/>
        </p:nvSpPr>
        <p:spPr>
          <a:xfrm>
            <a:off x="4019550" y="3363913"/>
            <a:ext cx="693738" cy="0"/>
          </a:xfrm>
          <a:prstGeom prst="line">
            <a:avLst/>
          </a:prstGeom>
          <a:ln w="28575" cap="flat" cmpd="sng">
            <a:solidFill>
              <a:srgbClr val="FF33CC"/>
            </a:solidFill>
            <a:prstDash val="solid"/>
            <a:round/>
            <a:headEnd type="none" w="med" len="med"/>
            <a:tailEnd type="triangle" w="sm" len="lg"/>
          </a:ln>
        </p:spPr>
      </p:sp>
      <p:sp>
        <p:nvSpPr>
          <p:cNvPr id="159767" name="Line 23"/>
          <p:cNvSpPr/>
          <p:nvPr/>
        </p:nvSpPr>
        <p:spPr>
          <a:xfrm>
            <a:off x="5173663" y="3363913"/>
            <a:ext cx="693737" cy="0"/>
          </a:xfrm>
          <a:prstGeom prst="line">
            <a:avLst/>
          </a:prstGeom>
          <a:ln w="28575" cap="flat" cmpd="sng">
            <a:solidFill>
              <a:srgbClr val="FF33CC"/>
            </a:solidFill>
            <a:prstDash val="solid"/>
            <a:round/>
            <a:headEnd type="none" w="med" len="med"/>
            <a:tailEnd type="triangle" w="sm" len="lg"/>
          </a:ln>
        </p:spPr>
      </p:sp>
      <p:sp>
        <p:nvSpPr>
          <p:cNvPr id="159768" name="Line 24"/>
          <p:cNvSpPr/>
          <p:nvPr/>
        </p:nvSpPr>
        <p:spPr>
          <a:xfrm>
            <a:off x="6327775" y="3363913"/>
            <a:ext cx="693738" cy="0"/>
          </a:xfrm>
          <a:prstGeom prst="line">
            <a:avLst/>
          </a:prstGeom>
          <a:ln w="28575" cap="flat" cmpd="sng">
            <a:solidFill>
              <a:srgbClr val="FF33CC"/>
            </a:solidFill>
            <a:prstDash val="solid"/>
            <a:round/>
            <a:headEnd type="none" w="med" len="med"/>
            <a:tailEnd type="triangle" w="sm" len="lg"/>
          </a:ln>
        </p:spPr>
      </p:sp>
      <p:sp>
        <p:nvSpPr>
          <p:cNvPr id="159769" name="Line 25"/>
          <p:cNvSpPr/>
          <p:nvPr/>
        </p:nvSpPr>
        <p:spPr>
          <a:xfrm>
            <a:off x="7485063" y="3363913"/>
            <a:ext cx="690562" cy="0"/>
          </a:xfrm>
          <a:prstGeom prst="line">
            <a:avLst/>
          </a:prstGeom>
          <a:ln w="28575" cap="flat" cmpd="sng">
            <a:solidFill>
              <a:srgbClr val="FF33CC"/>
            </a:solidFill>
            <a:prstDash val="solid"/>
            <a:round/>
            <a:headEnd type="none" w="med" len="med"/>
            <a:tailEnd type="triangle" w="sm" len="lg"/>
          </a:ln>
        </p:spPr>
      </p:sp>
      <p:grpSp>
        <p:nvGrpSpPr>
          <p:cNvPr id="159770" name="Group 26"/>
          <p:cNvGrpSpPr/>
          <p:nvPr/>
        </p:nvGrpSpPr>
        <p:grpSpPr>
          <a:xfrm>
            <a:off x="9332913" y="2497138"/>
            <a:ext cx="460375" cy="990600"/>
            <a:chOff x="4341" y="7288"/>
            <a:chExt cx="240" cy="832"/>
          </a:xfrm>
        </p:grpSpPr>
        <p:sp>
          <p:nvSpPr>
            <p:cNvPr id="159771" name="Oval 27"/>
            <p:cNvSpPr/>
            <p:nvPr/>
          </p:nvSpPr>
          <p:spPr>
            <a:xfrm>
              <a:off x="4341" y="7912"/>
              <a:ext cx="240" cy="208"/>
            </a:xfrm>
            <a:prstGeom prst="ellipse">
              <a:avLst/>
            </a:prstGeom>
            <a:solidFill>
              <a:srgbClr val="99CC00"/>
            </a:solidFill>
            <a:ln w="28575" cap="flat" cmpd="sng">
              <a:solidFill>
                <a:srgbClr val="FF33CC"/>
              </a:solidFill>
              <a:prstDash val="solid"/>
              <a:round/>
              <a:headEnd type="none" w="med" len="med"/>
              <a:tailEnd type="none" w="med" len="med"/>
            </a:ln>
          </p:spPr>
          <p:txBody>
            <a:bodyPr anchor="t"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59772" name="AutoShape 28"/>
            <p:cNvSpPr/>
            <p:nvPr/>
          </p:nvSpPr>
          <p:spPr>
            <a:xfrm>
              <a:off x="4341" y="7288"/>
              <a:ext cx="240" cy="624"/>
            </a:xfrm>
            <a:custGeom>
              <a:avLst/>
              <a:gdLst/>
              <a:ahLst/>
              <a:cxnLst>
                <a:cxn ang="0">
                  <a:pos x="0" y="0"/>
                </a:cxn>
                <a:cxn ang="0">
                  <a:pos x="0" y="0"/>
                </a:cxn>
                <a:cxn ang="0">
                  <a:pos x="0" y="0"/>
                </a:cxn>
                <a:cxn ang="0">
                  <a:pos x="0" y="0"/>
                </a:cxn>
                <a:cxn ang="0">
                  <a:pos x="0" y="0"/>
                </a:cxn>
                <a:cxn ang="0">
                  <a:pos x="0" y="0"/>
                </a:cxn>
              </a:cxnLst>
              <a:rect l="0" t="0" r="0" b="0"/>
              <a:pathLst>
                <a:path w="21600" h="21600">
                  <a:moveTo>
                    <a:pt x="15299" y="19314"/>
                  </a:moveTo>
                  <a:cubicBezTo>
                    <a:pt x="18455" y="17646"/>
                    <a:pt x="20430" y="14369"/>
                    <a:pt x="20430" y="10800"/>
                  </a:cubicBezTo>
                  <a:cubicBezTo>
                    <a:pt x="20430" y="5481"/>
                    <a:pt x="16118" y="1170"/>
                    <a:pt x="10800" y="1170"/>
                  </a:cubicBezTo>
                  <a:cubicBezTo>
                    <a:pt x="5481" y="1170"/>
                    <a:pt x="1170" y="5481"/>
                    <a:pt x="1170" y="10800"/>
                  </a:cubicBezTo>
                  <a:cubicBezTo>
                    <a:pt x="1169" y="14762"/>
                    <a:pt x="3596" y="18319"/>
                    <a:pt x="7285" y="19765"/>
                  </a:cubicBezTo>
                  <a:lnTo>
                    <a:pt x="6858" y="20855"/>
                  </a:lnTo>
                  <a:cubicBezTo>
                    <a:pt x="2721" y="19233"/>
                    <a:pt x="0" y="15243"/>
                    <a:pt x="0" y="10800"/>
                  </a:cubicBezTo>
                  <a:cubicBezTo>
                    <a:pt x="0" y="4835"/>
                    <a:pt x="4835" y="0"/>
                    <a:pt x="10800" y="0"/>
                  </a:cubicBezTo>
                  <a:cubicBezTo>
                    <a:pt x="16764" y="0"/>
                    <a:pt x="21600" y="4835"/>
                    <a:pt x="21600" y="10800"/>
                  </a:cubicBezTo>
                  <a:cubicBezTo>
                    <a:pt x="21600" y="14803"/>
                    <a:pt x="19385" y="18478"/>
                    <a:pt x="15846" y="20348"/>
                  </a:cubicBezTo>
                  <a:lnTo>
                    <a:pt x="17107" y="22735"/>
                  </a:lnTo>
                  <a:lnTo>
                    <a:pt x="12668" y="21366"/>
                  </a:lnTo>
                  <a:lnTo>
                    <a:pt x="14037" y="16927"/>
                  </a:lnTo>
                  <a:lnTo>
                    <a:pt x="15299" y="19314"/>
                  </a:lnTo>
                  <a:close/>
                </a:path>
              </a:pathLst>
            </a:custGeom>
            <a:solidFill>
              <a:srgbClr val="99CC00"/>
            </a:solidFill>
            <a:ln w="28575" cap="flat" cmpd="sng">
              <a:solidFill>
                <a:srgbClr val="FF33CC"/>
              </a:solidFill>
              <a:prstDash val="solid"/>
              <a:miter/>
              <a:headEnd type="none" w="med" len="med"/>
              <a:tailEnd type="none" w="med" len="med"/>
            </a:ln>
          </p:spPr>
          <p:txBody>
            <a:bodyPr/>
            <a:lstStyle/>
            <a:p>
              <a:endParaRPr lang="zh-CN" altLang="en-US"/>
            </a:p>
          </p:txBody>
        </p:sp>
      </p:grpSp>
      <p:sp>
        <p:nvSpPr>
          <p:cNvPr id="159773" name="Line 29"/>
          <p:cNvSpPr/>
          <p:nvPr/>
        </p:nvSpPr>
        <p:spPr>
          <a:xfrm>
            <a:off x="8639175" y="3363913"/>
            <a:ext cx="693738" cy="0"/>
          </a:xfrm>
          <a:prstGeom prst="line">
            <a:avLst/>
          </a:prstGeom>
          <a:ln w="28575" cap="flat" cmpd="sng">
            <a:solidFill>
              <a:srgbClr val="FF33CC"/>
            </a:solidFill>
            <a:prstDash val="solid"/>
            <a:round/>
            <a:headEnd type="none" w="med" len="med"/>
            <a:tailEnd type="triangle" w="sm" len="lg"/>
          </a:ln>
        </p:spPr>
      </p:sp>
      <p:sp>
        <p:nvSpPr>
          <p:cNvPr id="159774" name="AutoShape 30"/>
          <p:cNvSpPr/>
          <p:nvPr/>
        </p:nvSpPr>
        <p:spPr>
          <a:xfrm>
            <a:off x="2097088" y="3563938"/>
            <a:ext cx="838200" cy="914400"/>
          </a:xfrm>
          <a:prstGeom prst="roundRect">
            <a:avLst>
              <a:gd name="adj" fmla="val 16667"/>
            </a:avLst>
          </a:prstGeom>
          <a:solidFill>
            <a:schemeClr val="tx1"/>
          </a:solidFill>
          <a:ln w="19050"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无声</a:t>
            </a:r>
          </a:p>
          <a:p>
            <a:pPr algn="ctr" eaLnBrk="0" hangingPunct="0"/>
            <a:r>
              <a:rPr lang="zh-CN" altLang="en-US" dirty="0">
                <a:solidFill>
                  <a:schemeClr val="bg1"/>
                </a:solidFill>
                <a:latin typeface="Arial" panose="020B0604020202020204" pitchFamily="34" charset="0"/>
                <a:ea typeface="仿宋_GB2312" pitchFamily="49" charset="-122"/>
              </a:rPr>
              <a:t>段</a:t>
            </a:r>
          </a:p>
        </p:txBody>
      </p:sp>
      <p:sp>
        <p:nvSpPr>
          <p:cNvPr id="159775" name="AutoShape 31"/>
          <p:cNvSpPr/>
          <p:nvPr/>
        </p:nvSpPr>
        <p:spPr>
          <a:xfrm>
            <a:off x="9336088" y="3563938"/>
            <a:ext cx="8382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鼻音</a:t>
            </a:r>
          </a:p>
          <a:p>
            <a:pPr algn="ctr" eaLnBrk="0" hangingPunct="0"/>
            <a:r>
              <a:rPr lang="zh-CN" altLang="en-US" dirty="0">
                <a:solidFill>
                  <a:schemeClr val="bg1"/>
                </a:solidFill>
                <a:latin typeface="Arial" panose="020B0604020202020204" pitchFamily="34" charset="0"/>
                <a:ea typeface="仿宋_GB2312" pitchFamily="49" charset="-122"/>
              </a:rPr>
              <a:t>段</a:t>
            </a:r>
          </a:p>
        </p:txBody>
      </p:sp>
      <p:sp>
        <p:nvSpPr>
          <p:cNvPr id="159776" name="AutoShape 32"/>
          <p:cNvSpPr/>
          <p:nvPr/>
        </p:nvSpPr>
        <p:spPr>
          <a:xfrm>
            <a:off x="3163888" y="3563938"/>
            <a:ext cx="10668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声母</a:t>
            </a:r>
          </a:p>
          <a:p>
            <a:pPr algn="ctr" eaLnBrk="0" hangingPunct="0"/>
            <a:r>
              <a:rPr lang="zh-CN" altLang="en-US" dirty="0">
                <a:solidFill>
                  <a:schemeClr val="bg1"/>
                </a:solidFill>
                <a:latin typeface="Arial" panose="020B0604020202020204" pitchFamily="34" charset="0"/>
                <a:ea typeface="仿宋_GB2312" pitchFamily="49" charset="-122"/>
              </a:rPr>
              <a:t>辅音段</a:t>
            </a:r>
          </a:p>
        </p:txBody>
      </p:sp>
      <p:sp>
        <p:nvSpPr>
          <p:cNvPr id="159777" name="AutoShape 33"/>
          <p:cNvSpPr/>
          <p:nvPr/>
        </p:nvSpPr>
        <p:spPr>
          <a:xfrm>
            <a:off x="6897688" y="3563938"/>
            <a:ext cx="9144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元音</a:t>
            </a:r>
          </a:p>
          <a:p>
            <a:pPr algn="ctr" eaLnBrk="0" hangingPunct="0"/>
            <a:r>
              <a:rPr lang="zh-CN" altLang="en-US" dirty="0">
                <a:solidFill>
                  <a:schemeClr val="bg1"/>
                </a:solidFill>
                <a:latin typeface="Arial" panose="020B0604020202020204" pitchFamily="34" charset="0"/>
                <a:ea typeface="仿宋_GB2312" pitchFamily="49" charset="-122"/>
              </a:rPr>
              <a:t>段</a:t>
            </a:r>
          </a:p>
        </p:txBody>
      </p:sp>
      <p:sp>
        <p:nvSpPr>
          <p:cNvPr id="159778" name="AutoShape 34"/>
          <p:cNvSpPr/>
          <p:nvPr/>
        </p:nvSpPr>
        <p:spPr>
          <a:xfrm>
            <a:off x="4535488" y="3563938"/>
            <a:ext cx="8382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送气</a:t>
            </a:r>
          </a:p>
          <a:p>
            <a:pPr algn="ctr" eaLnBrk="0" hangingPunct="0"/>
            <a:r>
              <a:rPr lang="zh-CN" altLang="en-US" dirty="0">
                <a:solidFill>
                  <a:schemeClr val="bg1"/>
                </a:solidFill>
                <a:latin typeface="Arial" panose="020B0604020202020204" pitchFamily="34" charset="0"/>
                <a:ea typeface="仿宋_GB2312" pitchFamily="49" charset="-122"/>
              </a:rPr>
              <a:t>段</a:t>
            </a:r>
          </a:p>
        </p:txBody>
      </p:sp>
      <p:sp>
        <p:nvSpPr>
          <p:cNvPr id="159779" name="AutoShape 35"/>
          <p:cNvSpPr/>
          <p:nvPr/>
        </p:nvSpPr>
        <p:spPr>
          <a:xfrm>
            <a:off x="5754688" y="3563938"/>
            <a:ext cx="9144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前过</a:t>
            </a:r>
          </a:p>
          <a:p>
            <a:pPr algn="ctr" eaLnBrk="0" hangingPunct="0"/>
            <a:r>
              <a:rPr lang="zh-CN" altLang="en-US" dirty="0">
                <a:solidFill>
                  <a:schemeClr val="bg1"/>
                </a:solidFill>
                <a:latin typeface="Arial" panose="020B0604020202020204" pitchFamily="34" charset="0"/>
                <a:ea typeface="仿宋_GB2312" pitchFamily="49" charset="-122"/>
              </a:rPr>
              <a:t>渡段</a:t>
            </a:r>
          </a:p>
        </p:txBody>
      </p:sp>
      <p:sp>
        <p:nvSpPr>
          <p:cNvPr id="159780" name="AutoShape 36"/>
          <p:cNvSpPr/>
          <p:nvPr/>
        </p:nvSpPr>
        <p:spPr>
          <a:xfrm>
            <a:off x="8116888" y="3563938"/>
            <a:ext cx="838200" cy="914400"/>
          </a:xfrm>
          <a:prstGeom prst="roundRect">
            <a:avLst>
              <a:gd name="adj" fmla="val 16667"/>
            </a:avLst>
          </a:prstGeom>
          <a:solidFill>
            <a:schemeClr val="tx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bg1"/>
                </a:solidFill>
                <a:latin typeface="Arial" panose="020B0604020202020204" pitchFamily="34" charset="0"/>
                <a:ea typeface="仿宋_GB2312" pitchFamily="49" charset="-122"/>
              </a:rPr>
              <a:t>后过</a:t>
            </a:r>
          </a:p>
          <a:p>
            <a:pPr algn="ctr" eaLnBrk="0" hangingPunct="0"/>
            <a:r>
              <a:rPr lang="zh-CN" altLang="en-US" dirty="0">
                <a:solidFill>
                  <a:schemeClr val="bg1"/>
                </a:solidFill>
                <a:latin typeface="Arial" panose="020B0604020202020204" pitchFamily="34" charset="0"/>
                <a:ea typeface="仿宋_GB2312" pitchFamily="49" charset="-122"/>
              </a:rPr>
              <a:t>渡段</a:t>
            </a:r>
          </a:p>
        </p:txBody>
      </p:sp>
      <p:sp>
        <p:nvSpPr>
          <p:cNvPr id="38" name="Rectangle 37"/>
          <p:cNvSpPr>
            <a:spLocks noChangeArrowheads="1"/>
          </p:cNvSpPr>
          <p:nvPr/>
        </p:nvSpPr>
        <p:spPr bwMode="auto">
          <a:xfrm>
            <a:off x="1524000" y="4792663"/>
            <a:ext cx="9144000" cy="1850390"/>
          </a:xfrm>
          <a:prstGeom prst="rect">
            <a:avLst/>
          </a:prstGeom>
          <a:noFill/>
          <a:ln w="9525">
            <a:noFill/>
            <a:miter lim="800000"/>
          </a:ln>
          <a:effectLst/>
        </p:spPr>
        <p:txBody>
          <a:bodyPr>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1" lang="en-US" altLang="zh-CN" sz="22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黑体" panose="02010609060101010101" charset="-122"/>
                <a:ea typeface="黑体" panose="02010609060101010101" charset="-122"/>
                <a:cs typeface="+mn-cs"/>
              </a:rPr>
              <a:t>(</a:t>
            </a: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1)</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发音的各个段构成相应的状态。</a:t>
            </a:r>
          </a:p>
          <a:p>
            <a:pPr marL="0" marR="0" lvl="0" indent="0" algn="l" defTabSz="914400" rtl="0" eaLnBrk="0" fontAlgn="base" latinLnBrk="0" hangingPunct="0">
              <a:lnSpc>
                <a:spcPct val="130000"/>
              </a:lnSpc>
              <a:spcBef>
                <a:spcPct val="0"/>
              </a:spcBef>
              <a:spcAft>
                <a:spcPct val="0"/>
              </a:spcAft>
              <a:buClrTx/>
              <a:buSzTx/>
              <a:buFontTx/>
              <a:buNone/>
              <a:defRPr/>
            </a:pP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(3)</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基本单元发音速率</a:t>
            </a: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停留时间和转移时间</a:t>
            </a: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对应状态转移概率</a:t>
            </a: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(0.5)</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p>
          <a:p>
            <a:pPr marL="0" marR="0" lvl="0" indent="0" algn="l" defTabSz="914400" rtl="0" eaLnBrk="0" fontAlgn="base" latinLnBrk="0" hangingPunct="0">
              <a:lnSpc>
                <a:spcPct val="130000"/>
              </a:lnSpc>
              <a:spcBef>
                <a:spcPct val="0"/>
              </a:spcBef>
              <a:spcAft>
                <a:spcPct val="0"/>
              </a:spcAft>
              <a:buClrTx/>
              <a:buSzTx/>
              <a:buFontTx/>
              <a:buNone/>
              <a:defRPr/>
            </a:pP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(2)</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声学变化（</a:t>
            </a:r>
            <a:r>
              <a:rPr kumimoji="1" lang="en-US" altLang="zh-CN"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LPC</a:t>
            </a:r>
            <a:r>
              <a:rPr kumimoji="1" lang="zh-CN" altLang="en-US" sz="2200" b="1"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倒谱）对应输出序列，概率分布成混合高斯密度函数。</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2"/>
          <p:cNvSpPr>
            <a:spLocks noGrp="1"/>
          </p:cNvSpPr>
          <p:nvPr>
            <p:ph type="title"/>
          </p:nvPr>
        </p:nvSpPr>
        <p:spPr/>
        <p:txBody>
          <a:bodyPr vert="horz" wrap="square" lIns="91440" tIns="45720" rIns="91440" bIns="45720" anchor="b" anchorCtr="0"/>
          <a:lstStyle/>
          <a:p>
            <a:pPr algn="ctr"/>
            <a:r>
              <a:rPr lang="zh-CN" altLang="en-US" sz="4000" dirty="0">
                <a:latin typeface="楷体_GB2312" pitchFamily="49" charset="-122"/>
                <a:ea typeface="楷体_GB2312" pitchFamily="49" charset="-122"/>
              </a:rPr>
              <a:t>用</a:t>
            </a:r>
            <a:r>
              <a:rPr lang="en-US" altLang="zh-CN" sz="4000" dirty="0">
                <a:latin typeface="楷体_GB2312" pitchFamily="49" charset="-122"/>
                <a:ea typeface="楷体_GB2312" pitchFamily="49" charset="-122"/>
              </a:rPr>
              <a:t>HMM</a:t>
            </a:r>
            <a:r>
              <a:rPr lang="zh-CN" altLang="en-US" sz="4000" dirty="0">
                <a:latin typeface="楷体_GB2312" pitchFamily="49" charset="-122"/>
                <a:ea typeface="楷体_GB2312" pitchFamily="49" charset="-122"/>
              </a:rPr>
              <a:t>实现连续语音识别的框架</a:t>
            </a:r>
            <a:endParaRPr lang="zh-CN" altLang="en-US" dirty="0">
              <a:ea typeface="宋体" panose="02010600030101010101" pitchFamily="2" charset="-122"/>
            </a:endParaRPr>
          </a:p>
        </p:txBody>
      </p:sp>
      <p:sp>
        <p:nvSpPr>
          <p:cNvPr id="160770" name="Text Box 2"/>
          <p:cNvSpPr txBox="1"/>
          <p:nvPr/>
        </p:nvSpPr>
        <p:spPr>
          <a:xfrm>
            <a:off x="7696200" y="1357313"/>
            <a:ext cx="841375"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A</a:t>
            </a:r>
            <a:r>
              <a:rPr lang="en-US" altLang="zh-CN" sz="2800" baseline="-25000" dirty="0">
                <a:latin typeface="楷体_GB2312" pitchFamily="49" charset="-122"/>
                <a:ea typeface="楷体_GB2312" pitchFamily="49" charset="-122"/>
              </a:rPr>
              <a:t>2</a:t>
            </a:r>
          </a:p>
        </p:txBody>
      </p:sp>
      <p:grpSp>
        <p:nvGrpSpPr>
          <p:cNvPr id="160771" name="Group 4"/>
          <p:cNvGrpSpPr/>
          <p:nvPr/>
        </p:nvGrpSpPr>
        <p:grpSpPr>
          <a:xfrm>
            <a:off x="3276600" y="5853113"/>
            <a:ext cx="6248400" cy="762000"/>
            <a:chOff x="576" y="2448"/>
            <a:chExt cx="4704" cy="480"/>
          </a:xfrm>
        </p:grpSpPr>
        <p:sp>
          <p:nvSpPr>
            <p:cNvPr id="160772" name="Line 5"/>
            <p:cNvSpPr/>
            <p:nvPr/>
          </p:nvSpPr>
          <p:spPr>
            <a:xfrm>
              <a:off x="576" y="2928"/>
              <a:ext cx="4704" cy="0"/>
            </a:xfrm>
            <a:prstGeom prst="line">
              <a:avLst/>
            </a:prstGeom>
            <a:ln w="28575" cap="sq" cmpd="sng">
              <a:solidFill>
                <a:schemeClr val="tx1"/>
              </a:solidFill>
              <a:prstDash val="solid"/>
              <a:round/>
              <a:headEnd type="none" w="sm" len="sm"/>
              <a:tailEnd type="none" w="sm" len="sm"/>
            </a:ln>
          </p:spPr>
        </p:sp>
        <p:sp>
          <p:nvSpPr>
            <p:cNvPr id="160773" name="Line 6"/>
            <p:cNvSpPr/>
            <p:nvPr/>
          </p:nvSpPr>
          <p:spPr>
            <a:xfrm flipV="1">
              <a:off x="720" y="2688"/>
              <a:ext cx="0" cy="240"/>
            </a:xfrm>
            <a:prstGeom prst="line">
              <a:avLst/>
            </a:prstGeom>
            <a:ln w="28575" cap="sq" cmpd="sng">
              <a:solidFill>
                <a:schemeClr val="tx1"/>
              </a:solidFill>
              <a:prstDash val="solid"/>
              <a:round/>
              <a:headEnd type="none" w="sm" len="sm"/>
              <a:tailEnd type="triangle" w="sm" len="sm"/>
            </a:ln>
          </p:spPr>
        </p:sp>
        <p:sp>
          <p:nvSpPr>
            <p:cNvPr id="160774" name="Line 7"/>
            <p:cNvSpPr/>
            <p:nvPr/>
          </p:nvSpPr>
          <p:spPr>
            <a:xfrm flipV="1">
              <a:off x="1008" y="2496"/>
              <a:ext cx="0" cy="432"/>
            </a:xfrm>
            <a:prstGeom prst="line">
              <a:avLst/>
            </a:prstGeom>
            <a:ln w="28575" cap="sq" cmpd="sng">
              <a:solidFill>
                <a:schemeClr val="tx1"/>
              </a:solidFill>
              <a:prstDash val="solid"/>
              <a:round/>
              <a:headEnd type="none" w="sm" len="sm"/>
              <a:tailEnd type="triangle" w="sm" len="sm"/>
            </a:ln>
          </p:spPr>
        </p:sp>
        <p:sp>
          <p:nvSpPr>
            <p:cNvPr id="160775" name="Line 8"/>
            <p:cNvSpPr/>
            <p:nvPr/>
          </p:nvSpPr>
          <p:spPr>
            <a:xfrm flipV="1">
              <a:off x="1296" y="2640"/>
              <a:ext cx="0" cy="288"/>
            </a:xfrm>
            <a:prstGeom prst="line">
              <a:avLst/>
            </a:prstGeom>
            <a:ln w="28575" cap="sq" cmpd="sng">
              <a:solidFill>
                <a:schemeClr val="tx1"/>
              </a:solidFill>
              <a:prstDash val="solid"/>
              <a:round/>
              <a:headEnd type="none" w="sm" len="sm"/>
              <a:tailEnd type="triangle" w="sm" len="sm"/>
            </a:ln>
          </p:spPr>
        </p:sp>
        <p:sp>
          <p:nvSpPr>
            <p:cNvPr id="160776" name="Line 9"/>
            <p:cNvSpPr/>
            <p:nvPr/>
          </p:nvSpPr>
          <p:spPr>
            <a:xfrm>
              <a:off x="1584" y="2784"/>
              <a:ext cx="2256" cy="0"/>
            </a:xfrm>
            <a:prstGeom prst="line">
              <a:avLst/>
            </a:prstGeom>
            <a:ln w="28575" cap="flat" cmpd="sng">
              <a:solidFill>
                <a:schemeClr val="tx1"/>
              </a:solidFill>
              <a:prstDash val="lgDash"/>
              <a:round/>
              <a:headEnd type="none" w="sm" len="sm"/>
              <a:tailEnd type="none" w="sm" len="sm"/>
            </a:ln>
          </p:spPr>
        </p:sp>
        <p:sp>
          <p:nvSpPr>
            <p:cNvPr id="160777" name="Line 10"/>
            <p:cNvSpPr/>
            <p:nvPr/>
          </p:nvSpPr>
          <p:spPr>
            <a:xfrm flipV="1">
              <a:off x="4416" y="2448"/>
              <a:ext cx="0" cy="480"/>
            </a:xfrm>
            <a:prstGeom prst="line">
              <a:avLst/>
            </a:prstGeom>
            <a:ln w="28575" cap="sq" cmpd="sng">
              <a:solidFill>
                <a:schemeClr val="tx1"/>
              </a:solidFill>
              <a:prstDash val="solid"/>
              <a:round/>
              <a:headEnd type="none" w="sm" len="sm"/>
              <a:tailEnd type="triangle" w="sm" len="sm"/>
            </a:ln>
          </p:spPr>
        </p:sp>
        <p:sp>
          <p:nvSpPr>
            <p:cNvPr id="160778" name="Line 11"/>
            <p:cNvSpPr/>
            <p:nvPr/>
          </p:nvSpPr>
          <p:spPr>
            <a:xfrm flipV="1">
              <a:off x="4704" y="2688"/>
              <a:ext cx="0" cy="240"/>
            </a:xfrm>
            <a:prstGeom prst="line">
              <a:avLst/>
            </a:prstGeom>
            <a:ln w="28575" cap="sq" cmpd="sng">
              <a:solidFill>
                <a:schemeClr val="tx1"/>
              </a:solidFill>
              <a:prstDash val="solid"/>
              <a:round/>
              <a:headEnd type="none" w="sm" len="sm"/>
              <a:tailEnd type="triangle" w="sm" len="sm"/>
            </a:ln>
          </p:spPr>
        </p:sp>
      </p:grpSp>
      <p:sp>
        <p:nvSpPr>
          <p:cNvPr id="160779" name="Line 12"/>
          <p:cNvSpPr/>
          <p:nvPr/>
        </p:nvSpPr>
        <p:spPr>
          <a:xfrm>
            <a:off x="3289300" y="5319713"/>
            <a:ext cx="685800" cy="0"/>
          </a:xfrm>
          <a:prstGeom prst="line">
            <a:avLst/>
          </a:prstGeom>
          <a:ln w="28575" cap="sq" cmpd="sng">
            <a:solidFill>
              <a:schemeClr val="tx1"/>
            </a:solidFill>
            <a:prstDash val="solid"/>
            <a:round/>
            <a:headEnd type="none" w="sm" len="sm"/>
            <a:tailEnd type="triangle" w="sm" len="sm"/>
          </a:ln>
        </p:spPr>
      </p:sp>
      <p:sp>
        <p:nvSpPr>
          <p:cNvPr id="160780" name="Oval 13"/>
          <p:cNvSpPr/>
          <p:nvPr/>
        </p:nvSpPr>
        <p:spPr>
          <a:xfrm>
            <a:off x="3975100" y="5091113"/>
            <a:ext cx="457200" cy="4572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81" name="Oval 14"/>
          <p:cNvSpPr/>
          <p:nvPr/>
        </p:nvSpPr>
        <p:spPr>
          <a:xfrm>
            <a:off x="5041900" y="5091113"/>
            <a:ext cx="457200" cy="4572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82" name="Oval 15"/>
          <p:cNvSpPr/>
          <p:nvPr/>
        </p:nvSpPr>
        <p:spPr>
          <a:xfrm>
            <a:off x="6096000" y="5091113"/>
            <a:ext cx="457200" cy="4572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83" name="Oval 16"/>
          <p:cNvSpPr/>
          <p:nvPr/>
        </p:nvSpPr>
        <p:spPr>
          <a:xfrm>
            <a:off x="7023100" y="5091113"/>
            <a:ext cx="457200" cy="4572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84" name="Oval 17"/>
          <p:cNvSpPr/>
          <p:nvPr/>
        </p:nvSpPr>
        <p:spPr>
          <a:xfrm>
            <a:off x="8013700" y="5091113"/>
            <a:ext cx="457200" cy="4572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85" name="Line 18"/>
          <p:cNvSpPr/>
          <p:nvPr/>
        </p:nvSpPr>
        <p:spPr>
          <a:xfrm>
            <a:off x="4432300" y="5319713"/>
            <a:ext cx="609600" cy="0"/>
          </a:xfrm>
          <a:prstGeom prst="line">
            <a:avLst/>
          </a:prstGeom>
          <a:ln w="28575" cap="sq" cmpd="sng">
            <a:solidFill>
              <a:schemeClr val="tx1"/>
            </a:solidFill>
            <a:prstDash val="solid"/>
            <a:round/>
            <a:headEnd type="none" w="sm" len="sm"/>
            <a:tailEnd type="triangle" w="sm" len="sm"/>
          </a:ln>
        </p:spPr>
      </p:sp>
      <p:sp>
        <p:nvSpPr>
          <p:cNvPr id="160786" name="Line 19"/>
          <p:cNvSpPr/>
          <p:nvPr/>
        </p:nvSpPr>
        <p:spPr>
          <a:xfrm>
            <a:off x="5499100" y="5319713"/>
            <a:ext cx="609600" cy="0"/>
          </a:xfrm>
          <a:prstGeom prst="line">
            <a:avLst/>
          </a:prstGeom>
          <a:ln w="28575" cap="sq" cmpd="sng">
            <a:solidFill>
              <a:schemeClr val="tx1"/>
            </a:solidFill>
            <a:prstDash val="solid"/>
            <a:round/>
            <a:headEnd type="none" w="sm" len="sm"/>
            <a:tailEnd type="triangle" w="sm" len="sm"/>
          </a:ln>
        </p:spPr>
      </p:sp>
      <p:sp>
        <p:nvSpPr>
          <p:cNvPr id="160787" name="Line 20"/>
          <p:cNvSpPr/>
          <p:nvPr/>
        </p:nvSpPr>
        <p:spPr>
          <a:xfrm>
            <a:off x="6565900" y="5319713"/>
            <a:ext cx="457200" cy="0"/>
          </a:xfrm>
          <a:prstGeom prst="line">
            <a:avLst/>
          </a:prstGeom>
          <a:ln w="28575" cap="sq" cmpd="sng">
            <a:solidFill>
              <a:schemeClr val="tx1"/>
            </a:solidFill>
            <a:prstDash val="solid"/>
            <a:round/>
            <a:headEnd type="none" w="sm" len="sm"/>
            <a:tailEnd type="triangle" w="sm" len="sm"/>
          </a:ln>
        </p:spPr>
      </p:sp>
      <p:sp>
        <p:nvSpPr>
          <p:cNvPr id="160788" name="Line 21"/>
          <p:cNvSpPr/>
          <p:nvPr/>
        </p:nvSpPr>
        <p:spPr>
          <a:xfrm>
            <a:off x="7480300" y="5319713"/>
            <a:ext cx="533400" cy="0"/>
          </a:xfrm>
          <a:prstGeom prst="line">
            <a:avLst/>
          </a:prstGeom>
          <a:ln w="28575" cap="sq" cmpd="sng">
            <a:solidFill>
              <a:schemeClr val="tx1"/>
            </a:solidFill>
            <a:prstDash val="solid"/>
            <a:round/>
            <a:headEnd type="none" w="sm" len="sm"/>
            <a:tailEnd type="triangle" w="sm" len="sm"/>
          </a:ln>
        </p:spPr>
      </p:sp>
      <p:sp>
        <p:nvSpPr>
          <p:cNvPr id="160789" name="AutoShape 22"/>
          <p:cNvSpPr/>
          <p:nvPr/>
        </p:nvSpPr>
        <p:spPr>
          <a:xfrm>
            <a:off x="4051300" y="4481513"/>
            <a:ext cx="228600" cy="609600"/>
          </a:xfrm>
          <a:prstGeom prst="curvedDownArrow">
            <a:avLst>
              <a:gd name="adj1" fmla="val 20000"/>
              <a:gd name="adj2" fmla="val 40000"/>
              <a:gd name="adj3" fmla="val 88876"/>
            </a:avLst>
          </a:prstGeom>
          <a:solidFill>
            <a:schemeClr val="accent1"/>
          </a:soli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90" name="AutoShape 23"/>
          <p:cNvSpPr/>
          <p:nvPr/>
        </p:nvSpPr>
        <p:spPr>
          <a:xfrm>
            <a:off x="5118100" y="4481513"/>
            <a:ext cx="228600" cy="609600"/>
          </a:xfrm>
          <a:prstGeom prst="curvedDownArrow">
            <a:avLst>
              <a:gd name="adj1" fmla="val 20000"/>
              <a:gd name="adj2" fmla="val 40000"/>
              <a:gd name="adj3" fmla="val 88876"/>
            </a:avLst>
          </a:prstGeom>
          <a:solidFill>
            <a:schemeClr val="accent1"/>
          </a:soli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91" name="AutoShape 24"/>
          <p:cNvSpPr/>
          <p:nvPr/>
        </p:nvSpPr>
        <p:spPr>
          <a:xfrm>
            <a:off x="6184900" y="4481513"/>
            <a:ext cx="228600" cy="609600"/>
          </a:xfrm>
          <a:prstGeom prst="curvedDownArrow">
            <a:avLst>
              <a:gd name="adj1" fmla="val 20000"/>
              <a:gd name="adj2" fmla="val 40000"/>
              <a:gd name="adj3" fmla="val 88876"/>
            </a:avLst>
          </a:prstGeom>
          <a:solidFill>
            <a:schemeClr val="accent1"/>
          </a:soli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92" name="AutoShape 25"/>
          <p:cNvSpPr/>
          <p:nvPr/>
        </p:nvSpPr>
        <p:spPr>
          <a:xfrm>
            <a:off x="7099300" y="4481513"/>
            <a:ext cx="228600" cy="609600"/>
          </a:xfrm>
          <a:prstGeom prst="curvedDownArrow">
            <a:avLst>
              <a:gd name="adj1" fmla="val 20000"/>
              <a:gd name="adj2" fmla="val 40000"/>
              <a:gd name="adj3" fmla="val 88876"/>
            </a:avLst>
          </a:prstGeom>
          <a:solidFill>
            <a:schemeClr val="accent1"/>
          </a:soli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93" name="AutoShape 26"/>
          <p:cNvSpPr/>
          <p:nvPr/>
        </p:nvSpPr>
        <p:spPr>
          <a:xfrm>
            <a:off x="8089900" y="4481513"/>
            <a:ext cx="228600" cy="609600"/>
          </a:xfrm>
          <a:prstGeom prst="curvedDownArrow">
            <a:avLst>
              <a:gd name="adj1" fmla="val 20000"/>
              <a:gd name="adj2" fmla="val 40000"/>
              <a:gd name="adj3" fmla="val 88876"/>
            </a:avLst>
          </a:prstGeom>
          <a:solidFill>
            <a:schemeClr val="accent1"/>
          </a:soli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794" name="Line 27"/>
          <p:cNvSpPr/>
          <p:nvPr/>
        </p:nvSpPr>
        <p:spPr>
          <a:xfrm>
            <a:off x="8470900" y="5319713"/>
            <a:ext cx="838200" cy="0"/>
          </a:xfrm>
          <a:prstGeom prst="line">
            <a:avLst/>
          </a:prstGeom>
          <a:ln w="28575" cap="sq" cmpd="sng">
            <a:solidFill>
              <a:schemeClr val="tx1"/>
            </a:solidFill>
            <a:prstDash val="solid"/>
            <a:round/>
            <a:headEnd type="none" w="sm" len="sm"/>
            <a:tailEnd type="triangle" w="sm" len="sm"/>
          </a:ln>
        </p:spPr>
      </p:sp>
      <p:sp>
        <p:nvSpPr>
          <p:cNvPr id="160795" name="Line 31"/>
          <p:cNvSpPr/>
          <p:nvPr/>
        </p:nvSpPr>
        <p:spPr>
          <a:xfrm>
            <a:off x="3276600" y="3871913"/>
            <a:ext cx="990600" cy="0"/>
          </a:xfrm>
          <a:prstGeom prst="line">
            <a:avLst/>
          </a:prstGeom>
          <a:ln w="28575" cap="sq" cmpd="sng">
            <a:solidFill>
              <a:schemeClr val="tx1"/>
            </a:solidFill>
            <a:prstDash val="solid"/>
            <a:round/>
            <a:headEnd type="none" w="sm" len="sm"/>
            <a:tailEnd type="triangle" w="sm" len="sm"/>
          </a:ln>
        </p:spPr>
      </p:sp>
      <p:sp>
        <p:nvSpPr>
          <p:cNvPr id="160796" name="Line 32"/>
          <p:cNvSpPr/>
          <p:nvPr/>
        </p:nvSpPr>
        <p:spPr>
          <a:xfrm>
            <a:off x="5562600" y="3871913"/>
            <a:ext cx="1143000" cy="0"/>
          </a:xfrm>
          <a:prstGeom prst="line">
            <a:avLst/>
          </a:prstGeom>
          <a:ln w="28575" cap="sq" cmpd="sng">
            <a:solidFill>
              <a:schemeClr val="tx1"/>
            </a:solidFill>
            <a:prstDash val="solid"/>
            <a:round/>
            <a:headEnd type="none" w="sm" len="sm"/>
            <a:tailEnd type="triangle" w="sm" len="sm"/>
          </a:ln>
        </p:spPr>
      </p:sp>
      <p:sp>
        <p:nvSpPr>
          <p:cNvPr id="160797" name="Line 33"/>
          <p:cNvSpPr/>
          <p:nvPr/>
        </p:nvSpPr>
        <p:spPr>
          <a:xfrm>
            <a:off x="8001000" y="3871913"/>
            <a:ext cx="1447800" cy="0"/>
          </a:xfrm>
          <a:prstGeom prst="line">
            <a:avLst/>
          </a:prstGeom>
          <a:ln w="28575" cap="sq" cmpd="sng">
            <a:solidFill>
              <a:schemeClr val="tx1"/>
            </a:solidFill>
            <a:prstDash val="solid"/>
            <a:round/>
            <a:headEnd type="none" w="sm" len="sm"/>
            <a:tailEnd type="triangle" w="sm" len="sm"/>
          </a:ln>
        </p:spPr>
      </p:sp>
      <p:sp>
        <p:nvSpPr>
          <p:cNvPr id="160798" name="Text Box 34"/>
          <p:cNvSpPr txBox="1"/>
          <p:nvPr/>
        </p:nvSpPr>
        <p:spPr>
          <a:xfrm>
            <a:off x="4267200" y="3567113"/>
            <a:ext cx="13716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楷体_GB2312" pitchFamily="49" charset="-122"/>
                <a:ea typeface="楷体_GB2312" pitchFamily="49" charset="-122"/>
              </a:rPr>
              <a:t>音子</a:t>
            </a:r>
            <a:r>
              <a:rPr lang="en-US" altLang="zh-CN" sz="2800" dirty="0">
                <a:latin typeface="楷体_GB2312" pitchFamily="49" charset="-122"/>
                <a:ea typeface="楷体_GB2312" pitchFamily="49" charset="-122"/>
              </a:rPr>
              <a:t>a</a:t>
            </a:r>
          </a:p>
        </p:txBody>
      </p:sp>
      <p:sp>
        <p:nvSpPr>
          <p:cNvPr id="160799" name="Rectangle 35"/>
          <p:cNvSpPr/>
          <p:nvPr/>
        </p:nvSpPr>
        <p:spPr>
          <a:xfrm>
            <a:off x="6781800" y="3546475"/>
            <a:ext cx="1071880" cy="521970"/>
          </a:xfrm>
          <a:prstGeom prst="rect">
            <a:avLst/>
          </a:prstGeom>
          <a:noFill/>
          <a:ln w="12700">
            <a:noFill/>
          </a:ln>
        </p:spPr>
        <p:txBody>
          <a:bodyPr wrap="none" anchor="t" anchorCtr="0">
            <a:spAutoFit/>
          </a:bodyPr>
          <a:lstStyle/>
          <a:p>
            <a:pPr eaLnBrk="0" hangingPunct="0"/>
            <a:r>
              <a:rPr lang="zh-CN" altLang="en-US" sz="2800" dirty="0">
                <a:latin typeface="楷体_GB2312" pitchFamily="49" charset="-122"/>
                <a:ea typeface="楷体_GB2312" pitchFamily="49" charset="-122"/>
              </a:rPr>
              <a:t>音子</a:t>
            </a:r>
            <a:r>
              <a:rPr lang="en-US" altLang="zh-CN" sz="2800" dirty="0">
                <a:latin typeface="楷体_GB2312" pitchFamily="49" charset="-122"/>
                <a:ea typeface="楷体_GB2312" pitchFamily="49" charset="-122"/>
              </a:rPr>
              <a:t>b</a:t>
            </a:r>
          </a:p>
        </p:txBody>
      </p:sp>
      <p:sp>
        <p:nvSpPr>
          <p:cNvPr id="160800" name="Text Box 36"/>
          <p:cNvSpPr txBox="1"/>
          <p:nvPr/>
        </p:nvSpPr>
        <p:spPr>
          <a:xfrm>
            <a:off x="2209800" y="5929313"/>
            <a:ext cx="1219200" cy="953135"/>
          </a:xfrm>
          <a:prstGeom prst="rect">
            <a:avLst/>
          </a:prstGeom>
          <a:noFill/>
          <a:ln w="12700">
            <a:noFill/>
          </a:ln>
        </p:spPr>
        <p:txBody>
          <a:bodyPr anchor="t" anchorCtr="0">
            <a:spAutoFit/>
          </a:bodyPr>
          <a:lstStyle/>
          <a:p>
            <a:pPr eaLnBrk="0" hangingPunct="0">
              <a:spcBef>
                <a:spcPct val="50000"/>
              </a:spcBef>
            </a:pPr>
            <a:r>
              <a:rPr lang="zh-CN" altLang="en-US" sz="2800" dirty="0">
                <a:latin typeface="楷体_GB2312" pitchFamily="49" charset="-122"/>
                <a:ea typeface="楷体_GB2312" pitchFamily="49" charset="-122"/>
              </a:rPr>
              <a:t>特征矢量</a:t>
            </a:r>
          </a:p>
        </p:txBody>
      </p:sp>
      <p:sp>
        <p:nvSpPr>
          <p:cNvPr id="160801" name="Text Box 37"/>
          <p:cNvSpPr txBox="1"/>
          <p:nvPr/>
        </p:nvSpPr>
        <p:spPr>
          <a:xfrm>
            <a:off x="2209800" y="4938713"/>
            <a:ext cx="12192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楷体_GB2312" pitchFamily="49" charset="-122"/>
                <a:ea typeface="楷体_GB2312" pitchFamily="49" charset="-122"/>
              </a:rPr>
              <a:t>音子</a:t>
            </a:r>
            <a:r>
              <a:rPr lang="en-US" altLang="zh-CN" sz="2800" dirty="0">
                <a:latin typeface="楷体_GB2312" pitchFamily="49" charset="-122"/>
                <a:ea typeface="楷体_GB2312" pitchFamily="49" charset="-122"/>
              </a:rPr>
              <a:t>a</a:t>
            </a:r>
          </a:p>
        </p:txBody>
      </p:sp>
      <p:sp>
        <p:nvSpPr>
          <p:cNvPr id="160802" name="Text Box 38"/>
          <p:cNvSpPr txBox="1"/>
          <p:nvPr/>
        </p:nvSpPr>
        <p:spPr>
          <a:xfrm>
            <a:off x="2209800" y="3567113"/>
            <a:ext cx="12192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楷体_GB2312" pitchFamily="49" charset="-122"/>
                <a:ea typeface="楷体_GB2312" pitchFamily="49" charset="-122"/>
              </a:rPr>
              <a:t>字 </a:t>
            </a:r>
            <a:r>
              <a:rPr lang="en-US" altLang="zh-CN" sz="2800" dirty="0">
                <a:latin typeface="楷体_GB2312" pitchFamily="49" charset="-122"/>
                <a:ea typeface="楷体_GB2312" pitchFamily="49" charset="-122"/>
              </a:rPr>
              <a:t>A1</a:t>
            </a:r>
          </a:p>
        </p:txBody>
      </p:sp>
      <p:sp>
        <p:nvSpPr>
          <p:cNvPr id="160803" name="Text Box 39"/>
          <p:cNvSpPr txBox="1"/>
          <p:nvPr/>
        </p:nvSpPr>
        <p:spPr>
          <a:xfrm>
            <a:off x="2209800" y="2119313"/>
            <a:ext cx="9144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楷体_GB2312" pitchFamily="49" charset="-122"/>
                <a:ea typeface="楷体_GB2312" pitchFamily="49" charset="-122"/>
              </a:rPr>
              <a:t>句子</a:t>
            </a:r>
          </a:p>
        </p:txBody>
      </p:sp>
      <p:sp>
        <p:nvSpPr>
          <p:cNvPr id="160804" name="Line 40"/>
          <p:cNvSpPr/>
          <p:nvPr/>
        </p:nvSpPr>
        <p:spPr>
          <a:xfrm>
            <a:off x="3200400" y="2500313"/>
            <a:ext cx="1733550" cy="0"/>
          </a:xfrm>
          <a:prstGeom prst="line">
            <a:avLst/>
          </a:prstGeom>
          <a:ln w="28575" cap="sq" cmpd="sng">
            <a:solidFill>
              <a:schemeClr val="tx1"/>
            </a:solidFill>
            <a:prstDash val="solid"/>
            <a:round/>
            <a:headEnd type="none" w="sm" len="sm"/>
            <a:tailEnd type="triangle" w="sm" len="sm"/>
          </a:ln>
        </p:spPr>
      </p:sp>
      <p:sp>
        <p:nvSpPr>
          <p:cNvPr id="160805" name="Oval 41"/>
          <p:cNvSpPr/>
          <p:nvPr/>
        </p:nvSpPr>
        <p:spPr>
          <a:xfrm>
            <a:off x="4933950" y="2424113"/>
            <a:ext cx="171450" cy="152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806" name="Line 42"/>
          <p:cNvSpPr/>
          <p:nvPr/>
        </p:nvSpPr>
        <p:spPr>
          <a:xfrm flipV="1">
            <a:off x="5106988" y="2119313"/>
            <a:ext cx="1293812" cy="381000"/>
          </a:xfrm>
          <a:prstGeom prst="line">
            <a:avLst/>
          </a:prstGeom>
          <a:ln w="28575" cap="sq" cmpd="sng">
            <a:solidFill>
              <a:schemeClr val="tx1"/>
            </a:solidFill>
            <a:prstDash val="solid"/>
            <a:round/>
            <a:headEnd type="none" w="sm" len="sm"/>
            <a:tailEnd type="triangle" w="sm" len="sm"/>
          </a:ln>
        </p:spPr>
      </p:sp>
      <p:sp>
        <p:nvSpPr>
          <p:cNvPr id="160807" name="Line 43"/>
          <p:cNvSpPr/>
          <p:nvPr/>
        </p:nvSpPr>
        <p:spPr>
          <a:xfrm>
            <a:off x="5105400" y="2500313"/>
            <a:ext cx="1371600" cy="533400"/>
          </a:xfrm>
          <a:prstGeom prst="line">
            <a:avLst/>
          </a:prstGeom>
          <a:ln w="28575" cap="sq" cmpd="sng">
            <a:solidFill>
              <a:schemeClr val="tx1"/>
            </a:solidFill>
            <a:prstDash val="solid"/>
            <a:round/>
            <a:headEnd type="none" w="sm" len="sm"/>
            <a:tailEnd type="triangle" w="sm" len="sm"/>
          </a:ln>
        </p:spPr>
      </p:sp>
      <p:sp>
        <p:nvSpPr>
          <p:cNvPr id="160808" name="Line 44"/>
          <p:cNvSpPr/>
          <p:nvPr/>
        </p:nvSpPr>
        <p:spPr>
          <a:xfrm>
            <a:off x="5105400" y="2576513"/>
            <a:ext cx="1447800" cy="838200"/>
          </a:xfrm>
          <a:prstGeom prst="line">
            <a:avLst/>
          </a:prstGeom>
          <a:ln w="28575" cap="sq" cmpd="sng">
            <a:solidFill>
              <a:schemeClr val="tx1"/>
            </a:solidFill>
            <a:prstDash val="solid"/>
            <a:round/>
            <a:headEnd type="none" w="sm" len="sm"/>
            <a:tailEnd type="triangle" w="sm" len="sm"/>
          </a:ln>
        </p:spPr>
      </p:sp>
      <p:sp>
        <p:nvSpPr>
          <p:cNvPr id="160809" name="Oval 45"/>
          <p:cNvSpPr/>
          <p:nvPr/>
        </p:nvSpPr>
        <p:spPr>
          <a:xfrm>
            <a:off x="6400800" y="2043113"/>
            <a:ext cx="152400" cy="152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810" name="Line 46"/>
          <p:cNvSpPr/>
          <p:nvPr/>
        </p:nvSpPr>
        <p:spPr>
          <a:xfrm flipV="1">
            <a:off x="6477000" y="1738313"/>
            <a:ext cx="866775" cy="381000"/>
          </a:xfrm>
          <a:prstGeom prst="line">
            <a:avLst/>
          </a:prstGeom>
          <a:ln w="28575" cap="sq" cmpd="sng">
            <a:solidFill>
              <a:schemeClr val="tx1"/>
            </a:solidFill>
            <a:prstDash val="solid"/>
            <a:round/>
            <a:headEnd type="none" w="sm" len="sm"/>
            <a:tailEnd type="triangle" w="sm" len="sm"/>
          </a:ln>
        </p:spPr>
      </p:sp>
      <p:sp>
        <p:nvSpPr>
          <p:cNvPr id="160811" name="Line 47"/>
          <p:cNvSpPr/>
          <p:nvPr/>
        </p:nvSpPr>
        <p:spPr>
          <a:xfrm>
            <a:off x="6477000" y="2119313"/>
            <a:ext cx="1295400" cy="0"/>
          </a:xfrm>
          <a:prstGeom prst="line">
            <a:avLst/>
          </a:prstGeom>
          <a:ln w="28575" cap="sq" cmpd="sng">
            <a:solidFill>
              <a:schemeClr val="tx1"/>
            </a:solidFill>
            <a:prstDash val="solid"/>
            <a:round/>
            <a:headEnd type="none" w="sm" len="sm"/>
            <a:tailEnd type="triangle" w="sm" len="sm"/>
          </a:ln>
        </p:spPr>
      </p:sp>
      <p:sp>
        <p:nvSpPr>
          <p:cNvPr id="160812" name="Line 48"/>
          <p:cNvSpPr/>
          <p:nvPr/>
        </p:nvSpPr>
        <p:spPr>
          <a:xfrm>
            <a:off x="6477000" y="2195513"/>
            <a:ext cx="914400" cy="990600"/>
          </a:xfrm>
          <a:prstGeom prst="line">
            <a:avLst/>
          </a:prstGeom>
          <a:ln w="28575" cap="sq" cmpd="sng">
            <a:solidFill>
              <a:schemeClr val="tx1"/>
            </a:solidFill>
            <a:prstDash val="solid"/>
            <a:round/>
            <a:headEnd type="none" w="sm" len="sm"/>
            <a:tailEnd type="triangle" w="sm" len="sm"/>
          </a:ln>
        </p:spPr>
      </p:sp>
      <p:sp>
        <p:nvSpPr>
          <p:cNvPr id="160813" name="Oval 49"/>
          <p:cNvSpPr/>
          <p:nvPr/>
        </p:nvSpPr>
        <p:spPr>
          <a:xfrm>
            <a:off x="7772400" y="2043113"/>
            <a:ext cx="174625" cy="152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60814" name="Line 50"/>
          <p:cNvSpPr/>
          <p:nvPr/>
        </p:nvSpPr>
        <p:spPr>
          <a:xfrm flipV="1">
            <a:off x="7848600" y="1738313"/>
            <a:ext cx="866775" cy="381000"/>
          </a:xfrm>
          <a:prstGeom prst="line">
            <a:avLst/>
          </a:prstGeom>
          <a:ln w="28575" cap="sq" cmpd="sng">
            <a:solidFill>
              <a:schemeClr val="tx1"/>
            </a:solidFill>
            <a:prstDash val="solid"/>
            <a:round/>
            <a:headEnd type="none" w="sm" len="sm"/>
            <a:tailEnd type="triangle" w="sm" len="sm"/>
          </a:ln>
        </p:spPr>
      </p:sp>
      <p:sp>
        <p:nvSpPr>
          <p:cNvPr id="160815" name="Line 51"/>
          <p:cNvSpPr/>
          <p:nvPr/>
        </p:nvSpPr>
        <p:spPr>
          <a:xfrm>
            <a:off x="7848600" y="2195513"/>
            <a:ext cx="838200" cy="685800"/>
          </a:xfrm>
          <a:prstGeom prst="line">
            <a:avLst/>
          </a:prstGeom>
          <a:ln w="28575" cap="sq" cmpd="sng">
            <a:solidFill>
              <a:schemeClr val="tx1"/>
            </a:solidFill>
            <a:prstDash val="solid"/>
            <a:round/>
            <a:headEnd type="none" w="sm" len="sm"/>
            <a:tailEnd type="triangle" w="sm" len="sm"/>
          </a:ln>
        </p:spPr>
      </p:sp>
      <p:sp>
        <p:nvSpPr>
          <p:cNvPr id="160816" name="Line 52"/>
          <p:cNvSpPr/>
          <p:nvPr/>
        </p:nvSpPr>
        <p:spPr>
          <a:xfrm>
            <a:off x="7924800" y="2119313"/>
            <a:ext cx="1219200" cy="0"/>
          </a:xfrm>
          <a:prstGeom prst="line">
            <a:avLst/>
          </a:prstGeom>
          <a:ln w="28575" cap="sq" cmpd="sng">
            <a:solidFill>
              <a:schemeClr val="tx1"/>
            </a:solidFill>
            <a:prstDash val="solid"/>
            <a:round/>
            <a:headEnd type="none" w="sm" len="sm"/>
            <a:tailEnd type="triangle" w="sm" len="sm"/>
          </a:ln>
        </p:spPr>
      </p:sp>
      <p:sp>
        <p:nvSpPr>
          <p:cNvPr id="160817" name="Text Box 53"/>
          <p:cNvSpPr txBox="1"/>
          <p:nvPr/>
        </p:nvSpPr>
        <p:spPr>
          <a:xfrm>
            <a:off x="6142038" y="1433513"/>
            <a:ext cx="841375"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A</a:t>
            </a:r>
            <a:r>
              <a:rPr lang="en-US" altLang="zh-CN" sz="2800" baseline="-25000" dirty="0">
                <a:latin typeface="楷体_GB2312" pitchFamily="49" charset="-122"/>
                <a:ea typeface="楷体_GB2312" pitchFamily="49" charset="-122"/>
              </a:rPr>
              <a:t>1</a:t>
            </a:r>
          </a:p>
        </p:txBody>
      </p:sp>
      <p:sp>
        <p:nvSpPr>
          <p:cNvPr id="160818" name="Text Box 54"/>
          <p:cNvSpPr txBox="1"/>
          <p:nvPr/>
        </p:nvSpPr>
        <p:spPr>
          <a:xfrm>
            <a:off x="5181600" y="1814513"/>
            <a:ext cx="1365250" cy="368300"/>
          </a:xfrm>
          <a:prstGeom prst="rect">
            <a:avLst/>
          </a:prstGeom>
          <a:noFill/>
          <a:ln w="12700">
            <a:noFill/>
          </a:ln>
        </p:spPr>
        <p:txBody>
          <a:bodyPr anchor="t" anchorCtr="0">
            <a:spAutoFit/>
          </a:bodyPr>
          <a:lstStyle/>
          <a:p>
            <a:pPr eaLnBrk="0" hangingPunct="0">
              <a:spcBef>
                <a:spcPct val="50000"/>
              </a:spcBef>
            </a:pPr>
            <a:r>
              <a:rPr lang="en-US" altLang="zh-CN" dirty="0">
                <a:latin typeface="楷体_GB2312" pitchFamily="49" charset="-122"/>
                <a:ea typeface="楷体_GB2312" pitchFamily="49" charset="-122"/>
              </a:rPr>
              <a:t>P(A</a:t>
            </a:r>
            <a:r>
              <a:rPr lang="en-US" altLang="zh-CN" baseline="-25000" dirty="0">
                <a:latin typeface="楷体_GB2312" pitchFamily="49" charset="-122"/>
                <a:ea typeface="楷体_GB2312" pitchFamily="49" charset="-122"/>
              </a:rPr>
              <a:t>1</a:t>
            </a:r>
            <a:r>
              <a:rPr lang="en-US" altLang="zh-CN" dirty="0">
                <a:latin typeface="楷体_GB2312" pitchFamily="49" charset="-122"/>
                <a:ea typeface="楷体_GB2312" pitchFamily="49" charset="-122"/>
              </a:rPr>
              <a:t>)</a:t>
            </a:r>
          </a:p>
        </p:txBody>
      </p:sp>
      <p:sp>
        <p:nvSpPr>
          <p:cNvPr id="160819" name="Rectangle 55"/>
          <p:cNvSpPr/>
          <p:nvPr/>
        </p:nvSpPr>
        <p:spPr>
          <a:xfrm>
            <a:off x="6781800" y="2195513"/>
            <a:ext cx="1524000" cy="370840"/>
          </a:xfrm>
          <a:prstGeom prst="rect">
            <a:avLst/>
          </a:prstGeom>
          <a:noFill/>
          <a:ln w="12700">
            <a:noFill/>
          </a:ln>
        </p:spPr>
        <p:txBody>
          <a:bodyPr anchor="t" anchorCtr="0">
            <a:spAutoFit/>
          </a:bodyPr>
          <a:lstStyle/>
          <a:p>
            <a:pPr eaLnBrk="0" hangingPunct="0">
              <a:spcBef>
                <a:spcPct val="50000"/>
              </a:spcBef>
            </a:pPr>
            <a:r>
              <a:rPr lang="en-US" altLang="zh-CN" dirty="0">
                <a:latin typeface="楷体_GB2312" pitchFamily="49" charset="-122"/>
                <a:ea typeface="楷体_GB2312" pitchFamily="49" charset="-122"/>
              </a:rPr>
              <a:t>P(A</a:t>
            </a:r>
            <a:r>
              <a:rPr lang="en-US" altLang="zh-CN" sz="2800" baseline="-25000" dirty="0">
                <a:latin typeface="楷体_GB2312" pitchFamily="49" charset="-122"/>
                <a:ea typeface="楷体_GB2312" pitchFamily="49" charset="-122"/>
              </a:rPr>
              <a:t>2</a:t>
            </a:r>
            <a:r>
              <a:rPr lang="en-US" altLang="zh-CN" dirty="0">
                <a:latin typeface="楷体_GB2312" pitchFamily="49" charset="-122"/>
                <a:ea typeface="楷体_GB2312" pitchFamily="49" charset="-122"/>
              </a:rPr>
              <a:t>/A</a:t>
            </a:r>
            <a:r>
              <a:rPr lang="en-US" altLang="zh-CN" baseline="-25000" dirty="0">
                <a:latin typeface="楷体_GB2312" pitchFamily="49" charset="-122"/>
                <a:ea typeface="楷体_GB2312" pitchFamily="49" charset="-122"/>
              </a:rPr>
              <a:t>1</a:t>
            </a:r>
            <a:r>
              <a:rPr lang="en-US" altLang="zh-CN" dirty="0">
                <a:latin typeface="楷体_GB2312" pitchFamily="49" charset="-122"/>
                <a:ea typeface="楷体_GB2312" pitchFamily="49" charset="-122"/>
              </a:rPr>
              <a:t>)</a:t>
            </a:r>
          </a:p>
        </p:txBody>
      </p:sp>
      <p:sp>
        <p:nvSpPr>
          <p:cNvPr id="160820" name="Text Box 56"/>
          <p:cNvSpPr txBox="1"/>
          <p:nvPr/>
        </p:nvSpPr>
        <p:spPr>
          <a:xfrm>
            <a:off x="4241800" y="4633913"/>
            <a:ext cx="914400"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sa</a:t>
            </a:r>
            <a:r>
              <a:rPr lang="en-US" altLang="zh-CN" sz="2800" baseline="-25000" dirty="0">
                <a:latin typeface="楷体_GB2312" pitchFamily="49" charset="-122"/>
                <a:ea typeface="楷体_GB2312" pitchFamily="49" charset="-122"/>
              </a:rPr>
              <a:t>1</a:t>
            </a:r>
          </a:p>
        </p:txBody>
      </p:sp>
      <p:sp>
        <p:nvSpPr>
          <p:cNvPr id="160821" name="Text Box 57"/>
          <p:cNvSpPr txBox="1"/>
          <p:nvPr/>
        </p:nvSpPr>
        <p:spPr>
          <a:xfrm>
            <a:off x="5334000" y="4633913"/>
            <a:ext cx="914400"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sa</a:t>
            </a:r>
            <a:r>
              <a:rPr lang="en-US" altLang="zh-CN" sz="2800" baseline="-25000" dirty="0">
                <a:latin typeface="楷体_GB2312" pitchFamily="49" charset="-122"/>
                <a:ea typeface="楷体_GB2312" pitchFamily="49" charset="-122"/>
              </a:rPr>
              <a:t>2</a:t>
            </a:r>
          </a:p>
        </p:txBody>
      </p:sp>
      <p:sp>
        <p:nvSpPr>
          <p:cNvPr id="160822" name="Text Box 58"/>
          <p:cNvSpPr txBox="1"/>
          <p:nvPr/>
        </p:nvSpPr>
        <p:spPr>
          <a:xfrm>
            <a:off x="6400800" y="4633913"/>
            <a:ext cx="914400"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sa</a:t>
            </a:r>
            <a:r>
              <a:rPr lang="en-US" altLang="zh-CN" sz="2800" baseline="-25000" dirty="0">
                <a:latin typeface="楷体_GB2312" pitchFamily="49" charset="-122"/>
                <a:ea typeface="楷体_GB2312" pitchFamily="49" charset="-122"/>
              </a:rPr>
              <a:t>3</a:t>
            </a:r>
          </a:p>
        </p:txBody>
      </p:sp>
      <p:sp>
        <p:nvSpPr>
          <p:cNvPr id="160823" name="Text Box 59"/>
          <p:cNvSpPr txBox="1"/>
          <p:nvPr/>
        </p:nvSpPr>
        <p:spPr>
          <a:xfrm>
            <a:off x="7315200" y="4633913"/>
            <a:ext cx="914400"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sa</a:t>
            </a:r>
            <a:r>
              <a:rPr lang="en-US" altLang="zh-CN" sz="2800" baseline="-25000" dirty="0">
                <a:latin typeface="楷体_GB2312" pitchFamily="49" charset="-122"/>
                <a:ea typeface="楷体_GB2312" pitchFamily="49" charset="-122"/>
              </a:rPr>
              <a:t>4</a:t>
            </a:r>
          </a:p>
        </p:txBody>
      </p:sp>
      <p:sp>
        <p:nvSpPr>
          <p:cNvPr id="160824" name="Text Box 60"/>
          <p:cNvSpPr txBox="1"/>
          <p:nvPr/>
        </p:nvSpPr>
        <p:spPr>
          <a:xfrm>
            <a:off x="8305800" y="4633913"/>
            <a:ext cx="914400" cy="521970"/>
          </a:xfrm>
          <a:prstGeom prst="rect">
            <a:avLst/>
          </a:prstGeom>
          <a:noFill/>
          <a:ln w="12700">
            <a:noFill/>
          </a:ln>
        </p:spPr>
        <p:txBody>
          <a:bodyPr anchor="t" anchorCtr="0">
            <a:spAutoFit/>
          </a:bodyPr>
          <a:lstStyle/>
          <a:p>
            <a:pPr eaLnBrk="0" hangingPunct="0">
              <a:spcBef>
                <a:spcPct val="50000"/>
              </a:spcBef>
            </a:pPr>
            <a:r>
              <a:rPr lang="en-US" altLang="zh-CN" sz="2800" dirty="0">
                <a:latin typeface="楷体_GB2312" pitchFamily="49" charset="-122"/>
                <a:ea typeface="楷体_GB2312" pitchFamily="49" charset="-122"/>
              </a:rPr>
              <a:t>sa</a:t>
            </a:r>
            <a:r>
              <a:rPr lang="en-US" altLang="zh-CN" sz="2800" baseline="-25000" dirty="0">
                <a:latin typeface="楷体_GB2312" pitchFamily="49" charset="-122"/>
                <a:ea typeface="楷体_GB2312" pitchFamily="49" charset="-122"/>
              </a:rPr>
              <a:t>5</a:t>
            </a:r>
          </a:p>
        </p:txBody>
      </p:sp>
      <p:sp>
        <p:nvSpPr>
          <p:cNvPr id="160825" name="Line 61"/>
          <p:cNvSpPr/>
          <p:nvPr/>
        </p:nvSpPr>
        <p:spPr>
          <a:xfrm>
            <a:off x="6172200" y="2424113"/>
            <a:ext cx="0" cy="304800"/>
          </a:xfrm>
          <a:prstGeom prst="line">
            <a:avLst/>
          </a:prstGeom>
          <a:ln w="28575" cap="flat" cmpd="sng">
            <a:solidFill>
              <a:schemeClr val="tx1"/>
            </a:solidFill>
            <a:prstDash val="dash"/>
            <a:round/>
            <a:headEnd type="none" w="sm" len="sm"/>
            <a:tailEnd type="none" w="sm" len="sm"/>
          </a:ln>
        </p:spPr>
      </p:sp>
      <p:sp>
        <p:nvSpPr>
          <p:cNvPr id="160826" name="Line 62"/>
          <p:cNvSpPr/>
          <p:nvPr/>
        </p:nvSpPr>
        <p:spPr>
          <a:xfrm>
            <a:off x="7543800" y="2805113"/>
            <a:ext cx="0" cy="228600"/>
          </a:xfrm>
          <a:prstGeom prst="line">
            <a:avLst/>
          </a:prstGeom>
          <a:ln w="28575" cap="flat" cmpd="sng">
            <a:solidFill>
              <a:schemeClr val="tx1"/>
            </a:solidFill>
            <a:prstDash val="dash"/>
            <a:round/>
            <a:headEnd type="none" w="sm" len="sm"/>
            <a:tailEnd type="none" w="sm" len="sm"/>
          </a:ln>
        </p:spPr>
      </p:sp>
      <p:sp>
        <p:nvSpPr>
          <p:cNvPr id="160827" name="Line 63"/>
          <p:cNvSpPr/>
          <p:nvPr/>
        </p:nvSpPr>
        <p:spPr>
          <a:xfrm>
            <a:off x="8686800" y="2271713"/>
            <a:ext cx="0" cy="228600"/>
          </a:xfrm>
          <a:prstGeom prst="line">
            <a:avLst/>
          </a:prstGeom>
          <a:ln w="28575" cap="flat" cmpd="sng">
            <a:solidFill>
              <a:schemeClr val="tx1"/>
            </a:solidFill>
            <a:prstDash val="dash"/>
            <a:round/>
            <a:headEnd type="none" w="sm" len="sm"/>
            <a:tailEnd type="none" w="sm" len="sm"/>
          </a:ln>
        </p:spPr>
      </p:sp>
      <p:sp>
        <p:nvSpPr>
          <p:cNvPr id="160828" name="Text Box 64"/>
          <p:cNvSpPr txBox="1"/>
          <p:nvPr/>
        </p:nvSpPr>
        <p:spPr>
          <a:xfrm>
            <a:off x="4267200" y="2195513"/>
            <a:ext cx="1371600" cy="368300"/>
          </a:xfrm>
          <a:prstGeom prst="rect">
            <a:avLst/>
          </a:prstGeom>
          <a:noFill/>
          <a:ln w="12700">
            <a:noFill/>
          </a:ln>
        </p:spPr>
        <p:txBody>
          <a:bodyPr anchor="t" anchorCtr="0">
            <a:spAutoFit/>
          </a:bodyPr>
          <a:lstStyle/>
          <a:p>
            <a:pPr eaLnBrk="0" hangingPunct="0">
              <a:spcBef>
                <a:spcPct val="50000"/>
              </a:spcBef>
            </a:pPr>
            <a:r>
              <a:rPr lang="en-US" altLang="zh-CN" dirty="0">
                <a:latin typeface="Arial" panose="020B0604020202020204" pitchFamily="34" charset="0"/>
              </a:rPr>
              <a:t>BEGIN</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p:cNvSpPr>
          <p:nvPr>
            <p:ph idx="1"/>
          </p:nvPr>
        </p:nvSpPr>
        <p:spPr/>
        <p:txBody>
          <a:bodyPr vert="horz" wrap="square" lIns="91440" tIns="45720" rIns="91440" bIns="45720" anchor="t" anchorCtr="0"/>
          <a:lstStyle/>
          <a:p>
            <a:pPr algn="just">
              <a:lnSpc>
                <a:spcPct val="145000"/>
              </a:lnSpc>
            </a:pPr>
            <a:r>
              <a:rPr lang="zh-CN" altLang="en-US" sz="2800" dirty="0">
                <a:latin typeface="隶书" panose="02010509060101010101" pitchFamily="49" charset="-122"/>
                <a:ea typeface="隶书" panose="02010509060101010101" pitchFamily="49" charset="-122"/>
              </a:rPr>
              <a:t>句法层：每个句子由若干字构成，每个字都选自于字库。</a:t>
            </a:r>
          </a:p>
          <a:p>
            <a:pPr algn="just">
              <a:lnSpc>
                <a:spcPct val="145000"/>
              </a:lnSpc>
            </a:pPr>
            <a:r>
              <a:rPr lang="zh-CN" altLang="en-US" sz="2800" dirty="0">
                <a:latin typeface="隶书" panose="02010509060101010101" pitchFamily="49" charset="-122"/>
                <a:ea typeface="隶书" panose="02010509060101010101" pitchFamily="49" charset="-122"/>
              </a:rPr>
              <a:t>字层：每个字由音子串接而成，需要一个数据库来描述每一个字如何用音子串接的。</a:t>
            </a:r>
          </a:p>
          <a:p>
            <a:pPr algn="just">
              <a:lnSpc>
                <a:spcPct val="145000"/>
              </a:lnSpc>
            </a:pPr>
            <a:r>
              <a:rPr lang="zh-CN" altLang="en-US" sz="2800" dirty="0">
                <a:latin typeface="隶书" panose="02010509060101010101" pitchFamily="49" charset="-122"/>
                <a:ea typeface="隶书" panose="02010509060101010101" pitchFamily="49" charset="-122"/>
              </a:rPr>
              <a:t>语音层：每个音子用一个</a:t>
            </a:r>
            <a:r>
              <a:rPr lang="en-US" altLang="zh-CN" sz="2800" dirty="0">
                <a:latin typeface="隶书" panose="02010509060101010101" pitchFamily="49" charset="-122"/>
                <a:ea typeface="隶书" panose="02010509060101010101" pitchFamily="49" charset="-122"/>
              </a:rPr>
              <a:t>HMM</a:t>
            </a:r>
            <a:r>
              <a:rPr lang="zh-CN" altLang="en-US" sz="2800" dirty="0">
                <a:latin typeface="隶书" panose="02010509060101010101" pitchFamily="49" charset="-122"/>
                <a:ea typeface="隶书" panose="02010509060101010101" pitchFamily="49" charset="-122"/>
              </a:rPr>
              <a:t>模型及其相应的参数来描述（状态及其状态间的转移）。</a:t>
            </a:r>
          </a:p>
          <a:p>
            <a:pPr algn="just">
              <a:lnSpc>
                <a:spcPct val="145000"/>
              </a:lnSpc>
            </a:pPr>
            <a:r>
              <a:rPr lang="zh-CN" altLang="en-US" sz="2800" dirty="0">
                <a:latin typeface="隶书" panose="02010509060101010101" pitchFamily="49" charset="-122"/>
                <a:ea typeface="隶书" panose="02010509060101010101" pitchFamily="49" charset="-122"/>
              </a:rPr>
              <a:t>声学层：提取语音帧特征矢量。</a:t>
            </a:r>
          </a:p>
        </p:txBody>
      </p:sp>
      <p:sp>
        <p:nvSpPr>
          <p:cNvPr id="161794" name="标题 2"/>
          <p:cNvSpPr>
            <a:spLocks noGrp="1"/>
          </p:cNvSpPr>
          <p:nvPr>
            <p:ph type="title"/>
          </p:nvPr>
        </p:nvSpPr>
        <p:spPr/>
        <p:txBody>
          <a:bodyPr vert="horz" wrap="square" lIns="91440" tIns="45720" rIns="91440" bIns="45720" anchor="b" anchorCtr="0"/>
          <a:lstStyle/>
          <a:p>
            <a:endParaRPr lang="zh-CN" altLang="en-US" dirty="0">
              <a:ea typeface="宋体" panose="02010600030101010101" pitchFamily="2" charset="-122"/>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内容占位符 1"/>
          <p:cNvSpPr>
            <a:spLocks noGrp="1"/>
          </p:cNvSpPr>
          <p:nvPr>
            <p:ph idx="1"/>
          </p:nvPr>
        </p:nvSpPr>
        <p:spPr/>
        <p:txBody>
          <a:bodyPr vert="horz" wrap="square" lIns="91440" tIns="45720" rIns="91440" bIns="45720" anchor="t" anchorCtr="0"/>
          <a:lstStyle/>
          <a:p>
            <a:pPr>
              <a:spcBef>
                <a:spcPts val="1800"/>
              </a:spcBef>
            </a:pPr>
            <a:r>
              <a:rPr lang="en-US" altLang="zh-CN" sz="3200" dirty="0">
                <a:latin typeface="隶书" panose="02010509060101010101" pitchFamily="49" charset="-122"/>
                <a:ea typeface="隶书" panose="02010509060101010101" pitchFamily="49" charset="-122"/>
              </a:rPr>
              <a:t>1.</a:t>
            </a:r>
            <a:r>
              <a:rPr lang="zh-CN" altLang="en-US" sz="3200" dirty="0">
                <a:latin typeface="隶书" panose="02010509060101010101" pitchFamily="49" charset="-122"/>
                <a:ea typeface="隶书" panose="02010509060101010101" pitchFamily="49" charset="-122"/>
              </a:rPr>
              <a:t>对自然语言的识别和理解。首先必须将连续的讲话分解为词、音素等单位，其次要建立一个理解语义的规则。</a:t>
            </a:r>
          </a:p>
          <a:p>
            <a:pPr>
              <a:spcBef>
                <a:spcPts val="1800"/>
              </a:spcBef>
            </a:pPr>
            <a:r>
              <a:rPr lang="en-US" altLang="zh-CN" sz="3200" dirty="0">
                <a:latin typeface="隶书" panose="02010509060101010101" pitchFamily="49" charset="-122"/>
                <a:ea typeface="隶书" panose="02010509060101010101" pitchFamily="49" charset="-122"/>
              </a:rPr>
              <a:t>2.</a:t>
            </a:r>
            <a:r>
              <a:rPr lang="zh-CN" altLang="en-US" sz="3200" dirty="0">
                <a:latin typeface="隶书" panose="02010509060101010101" pitchFamily="49" charset="-122"/>
                <a:ea typeface="隶书" panose="02010509060101010101" pitchFamily="49" charset="-122"/>
              </a:rPr>
              <a:t>语音信息量大。语音模式不仅对不同的说话人不同，对同一说话人也是不同的，例如，一个说话人在随意说话和认真说话时的语音信息时不同的。一个人的说话方式随着时间变化。</a:t>
            </a:r>
            <a:endParaRPr lang="zh-CN" altLang="en-US" dirty="0">
              <a:latin typeface="隶书" panose="02010509060101010101" pitchFamily="49" charset="-122"/>
              <a:ea typeface="隶书" panose="02010509060101010101" pitchFamily="49" charset="-122"/>
            </a:endParaRPr>
          </a:p>
        </p:txBody>
      </p:sp>
      <p:sp>
        <p:nvSpPr>
          <p:cNvPr id="162818"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2.8 </a:t>
            </a:r>
            <a:r>
              <a:rPr lang="zh-CN" altLang="en-US" dirty="0">
                <a:latin typeface="隶书" panose="02010509060101010101" pitchFamily="49" charset="-122"/>
                <a:ea typeface="隶书" panose="02010509060101010101" pitchFamily="49" charset="-122"/>
              </a:rPr>
              <a:t>语音识别的主要问题（</a:t>
            </a:r>
            <a:r>
              <a:rPr lang="en-US" altLang="zh-CN" dirty="0">
                <a:latin typeface="隶书" panose="02010509060101010101" pitchFamily="49" charset="-122"/>
                <a:ea typeface="隶书" panose="02010509060101010101" pitchFamily="49" charset="-122"/>
              </a:rPr>
              <a:t>1</a:t>
            </a:r>
            <a:r>
              <a:rPr lang="zh-CN" altLang="en-US" dirty="0">
                <a:latin typeface="隶书" panose="02010509060101010101" pitchFamily="49" charset="-122"/>
                <a:ea typeface="隶书" panose="02010509060101010101" pitchFamily="49" charset="-122"/>
              </a:rPr>
              <a:t>）</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内容占位符 1"/>
          <p:cNvSpPr>
            <a:spLocks noGrp="1"/>
          </p:cNvSpPr>
          <p:nvPr>
            <p:ph idx="1"/>
          </p:nvPr>
        </p:nvSpPr>
        <p:spPr/>
        <p:txBody>
          <a:bodyPr vert="horz" wrap="square" lIns="91440" tIns="45720" rIns="91440" bIns="45720" anchor="t" anchorCtr="0"/>
          <a:lstStyle/>
          <a:p>
            <a:pPr>
              <a:spcBef>
                <a:spcPts val="1800"/>
              </a:spcBef>
            </a:pPr>
            <a:r>
              <a:rPr lang="en-US" altLang="zh-CN" sz="3200" dirty="0">
                <a:latin typeface="隶书" panose="02010509060101010101" pitchFamily="49" charset="-122"/>
                <a:ea typeface="隶书" panose="02010509060101010101" pitchFamily="49" charset="-122"/>
              </a:rPr>
              <a:t>3.</a:t>
            </a:r>
            <a:r>
              <a:rPr lang="zh-CN" altLang="en-US" sz="3200" dirty="0">
                <a:latin typeface="隶书" panose="02010509060101010101" pitchFamily="49" charset="-122"/>
                <a:ea typeface="隶书" panose="02010509060101010101" pitchFamily="49" charset="-122"/>
              </a:rPr>
              <a:t>语音的模糊性。说话者在讲话时，不同的词可能听起来是相似的。这在英语和汉语中常见。</a:t>
            </a:r>
          </a:p>
          <a:p>
            <a:pPr>
              <a:spcBef>
                <a:spcPts val="1800"/>
              </a:spcBef>
            </a:pPr>
            <a:r>
              <a:rPr lang="en-US" altLang="zh-CN" sz="3200" dirty="0">
                <a:latin typeface="隶书" panose="02010509060101010101" pitchFamily="49" charset="-122"/>
                <a:ea typeface="隶书" panose="02010509060101010101" pitchFamily="49" charset="-122"/>
              </a:rPr>
              <a:t>4.</a:t>
            </a:r>
            <a:r>
              <a:rPr lang="zh-CN" altLang="en-US" sz="3200" dirty="0">
                <a:latin typeface="隶书" panose="02010509060101010101" pitchFamily="49" charset="-122"/>
                <a:ea typeface="隶书" panose="02010509060101010101" pitchFamily="49" charset="-122"/>
              </a:rPr>
              <a:t>单个字母或词、字的语音特性受上下文的影响，以致改变了重音、音调、音量和发音速度等。</a:t>
            </a:r>
          </a:p>
          <a:p>
            <a:pPr>
              <a:spcBef>
                <a:spcPts val="1800"/>
              </a:spcBef>
            </a:pPr>
            <a:r>
              <a:rPr lang="en-US" altLang="zh-CN" sz="3200" dirty="0">
                <a:latin typeface="隶书" panose="02010509060101010101" pitchFamily="49" charset="-122"/>
                <a:ea typeface="隶书" panose="02010509060101010101" pitchFamily="49" charset="-122"/>
              </a:rPr>
              <a:t>5.</a:t>
            </a:r>
            <a:r>
              <a:rPr lang="zh-CN" altLang="en-US" sz="3200" dirty="0">
                <a:latin typeface="隶书" panose="02010509060101010101" pitchFamily="49" charset="-122"/>
                <a:ea typeface="隶书" panose="02010509060101010101" pitchFamily="49" charset="-122"/>
              </a:rPr>
              <a:t>环境噪声和干扰对语音识别有严重影响，致使识别率低。</a:t>
            </a:r>
          </a:p>
          <a:p>
            <a:endParaRPr lang="zh-CN" altLang="en-US" dirty="0">
              <a:ea typeface="宋体" panose="02010600030101010101" pitchFamily="2" charset="-122"/>
            </a:endParaRPr>
          </a:p>
        </p:txBody>
      </p:sp>
      <p:sp>
        <p:nvSpPr>
          <p:cNvPr id="163842"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2.8 </a:t>
            </a:r>
            <a:r>
              <a:rPr lang="zh-CN" altLang="en-US" dirty="0">
                <a:latin typeface="隶书" panose="02010509060101010101" pitchFamily="49" charset="-122"/>
                <a:ea typeface="隶书" panose="02010509060101010101" pitchFamily="49" charset="-122"/>
              </a:rPr>
              <a:t>语音识别的主要问题（</a:t>
            </a:r>
            <a:r>
              <a:rPr lang="en-US" altLang="zh-CN" dirty="0">
                <a:latin typeface="隶书" panose="02010509060101010101" pitchFamily="49" charset="-122"/>
                <a:ea typeface="隶书" panose="02010509060101010101" pitchFamily="49" charset="-122"/>
              </a:rPr>
              <a:t>2</a:t>
            </a:r>
            <a:r>
              <a:rPr lang="zh-CN" altLang="en-US" dirty="0">
                <a:latin typeface="隶书" panose="02010509060101010101" pitchFamily="49" charset="-122"/>
                <a:ea typeface="隶书" panose="02010509060101010101" pitchFamily="49" charset="-122"/>
              </a:rPr>
              <a:t>）</a:t>
            </a:r>
            <a:endParaRPr lang="zh-CN" altLang="en-US" dirty="0">
              <a:ea typeface="宋体" panose="02010600030101010101" pitchFamily="2"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3 </a:t>
            </a:r>
            <a:r>
              <a:rPr lang="zh-CN" altLang="en-US" dirty="0">
                <a:ea typeface="宋体" panose="02010600030101010101" pitchFamily="2" charset="-122"/>
              </a:rPr>
              <a:t>声纹识别</a:t>
            </a:r>
          </a:p>
        </p:txBody>
      </p:sp>
      <p:pic>
        <p:nvPicPr>
          <p:cNvPr id="164866" name="Picture 5" descr="c:\users\松\appdata\roaming\360se6\USERDA~1\Temp\201205~1.JPG"/>
          <p:cNvPicPr>
            <a:picLocks noChangeAspect="1"/>
          </p:cNvPicPr>
          <p:nvPr/>
        </p:nvPicPr>
        <p:blipFill>
          <a:blip r:embed="rId2"/>
          <a:stretch>
            <a:fillRect/>
          </a:stretch>
        </p:blipFill>
        <p:spPr>
          <a:xfrm>
            <a:off x="1952625" y="1428750"/>
            <a:ext cx="8143875" cy="5133975"/>
          </a:xfrm>
          <a:prstGeom prst="rect">
            <a:avLst/>
          </a:prstGeom>
          <a:noFill/>
          <a:ln w="9525">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生物识别技术优势</a:t>
            </a:r>
          </a:p>
        </p:txBody>
      </p:sp>
      <p:pic>
        <p:nvPicPr>
          <p:cNvPr id="165890" name="Picture 3" descr="各类身份识别技术的安全级别"/>
          <p:cNvPicPr>
            <a:picLocks noChangeAspect="1"/>
          </p:cNvPicPr>
          <p:nvPr/>
        </p:nvPicPr>
        <p:blipFill>
          <a:blip r:embed="rId2"/>
          <a:stretch>
            <a:fillRect/>
          </a:stretch>
        </p:blipFill>
        <p:spPr>
          <a:xfrm>
            <a:off x="1881188" y="1500188"/>
            <a:ext cx="8405812" cy="50006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a:xfrm>
            <a:off x="838200" y="365126"/>
            <a:ext cx="10515600" cy="1017588"/>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8435" name="Text Box 4"/>
          <p:cNvSpPr txBox="1"/>
          <p:nvPr/>
        </p:nvSpPr>
        <p:spPr>
          <a:xfrm>
            <a:off x="4965700" y="2379663"/>
            <a:ext cx="9906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鼻端</a:t>
            </a:r>
          </a:p>
        </p:txBody>
      </p:sp>
      <p:sp>
        <p:nvSpPr>
          <p:cNvPr id="18436" name="Text Box 5"/>
          <p:cNvSpPr txBox="1"/>
          <p:nvPr/>
        </p:nvSpPr>
        <p:spPr>
          <a:xfrm>
            <a:off x="4953000" y="3522663"/>
            <a:ext cx="114300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嘴唇</a:t>
            </a:r>
          </a:p>
        </p:txBody>
      </p:sp>
      <p:grpSp>
        <p:nvGrpSpPr>
          <p:cNvPr id="18437" name="Group 6"/>
          <p:cNvGrpSpPr/>
          <p:nvPr/>
        </p:nvGrpSpPr>
        <p:grpSpPr>
          <a:xfrm>
            <a:off x="1676400" y="1922463"/>
            <a:ext cx="3352800" cy="2806700"/>
            <a:chOff x="240" y="960"/>
            <a:chExt cx="2112" cy="1768"/>
          </a:xfrm>
        </p:grpSpPr>
        <p:sp>
          <p:nvSpPr>
            <p:cNvPr id="18438" name="Line 7"/>
            <p:cNvSpPr/>
            <p:nvPr/>
          </p:nvSpPr>
          <p:spPr>
            <a:xfrm>
              <a:off x="240" y="1824"/>
              <a:ext cx="1200" cy="0"/>
            </a:xfrm>
            <a:prstGeom prst="line">
              <a:avLst/>
            </a:prstGeom>
            <a:ln w="28575" cap="flat" cmpd="sng">
              <a:solidFill>
                <a:schemeClr val="tx1"/>
              </a:solidFill>
              <a:prstDash val="solid"/>
              <a:round/>
              <a:headEnd type="none" w="med" len="med"/>
              <a:tailEnd type="none" w="med" len="med"/>
            </a:ln>
          </p:spPr>
        </p:sp>
        <p:sp>
          <p:nvSpPr>
            <p:cNvPr id="18439" name="Line 8"/>
            <p:cNvSpPr/>
            <p:nvPr/>
          </p:nvSpPr>
          <p:spPr>
            <a:xfrm>
              <a:off x="240" y="1824"/>
              <a:ext cx="0" cy="48"/>
            </a:xfrm>
            <a:prstGeom prst="line">
              <a:avLst/>
            </a:prstGeom>
            <a:ln w="28575" cap="flat" cmpd="sng">
              <a:solidFill>
                <a:schemeClr val="tx1"/>
              </a:solidFill>
              <a:prstDash val="solid"/>
              <a:round/>
              <a:headEnd type="none" w="med" len="med"/>
              <a:tailEnd type="none" w="med" len="med"/>
            </a:ln>
          </p:spPr>
        </p:sp>
        <p:sp>
          <p:nvSpPr>
            <p:cNvPr id="18440" name="Line 9"/>
            <p:cNvSpPr/>
            <p:nvPr/>
          </p:nvSpPr>
          <p:spPr>
            <a:xfrm>
              <a:off x="240" y="2064"/>
              <a:ext cx="0" cy="48"/>
            </a:xfrm>
            <a:prstGeom prst="line">
              <a:avLst/>
            </a:prstGeom>
            <a:ln w="28575" cap="flat" cmpd="sng">
              <a:solidFill>
                <a:schemeClr val="tx1"/>
              </a:solidFill>
              <a:prstDash val="solid"/>
              <a:round/>
              <a:headEnd type="none" w="med" len="med"/>
              <a:tailEnd type="none" w="med" len="med"/>
            </a:ln>
          </p:spPr>
        </p:sp>
        <p:sp>
          <p:nvSpPr>
            <p:cNvPr id="18441" name="Line 10"/>
            <p:cNvSpPr/>
            <p:nvPr/>
          </p:nvSpPr>
          <p:spPr>
            <a:xfrm>
              <a:off x="240" y="2112"/>
              <a:ext cx="2112" cy="0"/>
            </a:xfrm>
            <a:prstGeom prst="line">
              <a:avLst/>
            </a:prstGeom>
            <a:ln w="28575" cap="flat" cmpd="sng">
              <a:solidFill>
                <a:schemeClr val="tx1"/>
              </a:solidFill>
              <a:prstDash val="solid"/>
              <a:round/>
              <a:headEnd type="none" w="med" len="med"/>
              <a:tailEnd type="none" w="med" len="med"/>
            </a:ln>
          </p:spPr>
        </p:sp>
        <p:sp>
          <p:nvSpPr>
            <p:cNvPr id="18442" name="Line 11"/>
            <p:cNvSpPr/>
            <p:nvPr/>
          </p:nvSpPr>
          <p:spPr>
            <a:xfrm flipV="1">
              <a:off x="2352" y="2064"/>
              <a:ext cx="0" cy="48"/>
            </a:xfrm>
            <a:prstGeom prst="line">
              <a:avLst/>
            </a:prstGeom>
            <a:ln w="28575" cap="flat" cmpd="sng">
              <a:solidFill>
                <a:schemeClr val="tx1"/>
              </a:solidFill>
              <a:prstDash val="solid"/>
              <a:round/>
              <a:headEnd type="none" w="med" len="med"/>
              <a:tailEnd type="none" w="med" len="med"/>
            </a:ln>
          </p:spPr>
        </p:sp>
        <p:sp>
          <p:nvSpPr>
            <p:cNvPr id="18443" name="Line 12"/>
            <p:cNvSpPr/>
            <p:nvPr/>
          </p:nvSpPr>
          <p:spPr>
            <a:xfrm>
              <a:off x="1632" y="1824"/>
              <a:ext cx="720" cy="0"/>
            </a:xfrm>
            <a:prstGeom prst="line">
              <a:avLst/>
            </a:prstGeom>
            <a:ln w="28575" cap="flat" cmpd="sng">
              <a:solidFill>
                <a:schemeClr val="tx1"/>
              </a:solidFill>
              <a:prstDash val="solid"/>
              <a:round/>
              <a:headEnd type="none" w="med" len="med"/>
              <a:tailEnd type="none" w="med" len="med"/>
            </a:ln>
          </p:spPr>
        </p:sp>
        <p:sp>
          <p:nvSpPr>
            <p:cNvPr id="18444" name="Line 13"/>
            <p:cNvSpPr/>
            <p:nvPr/>
          </p:nvSpPr>
          <p:spPr>
            <a:xfrm>
              <a:off x="2352" y="1824"/>
              <a:ext cx="0" cy="48"/>
            </a:xfrm>
            <a:prstGeom prst="line">
              <a:avLst/>
            </a:prstGeom>
            <a:ln w="28575" cap="flat" cmpd="sng">
              <a:solidFill>
                <a:schemeClr val="tx1"/>
              </a:solidFill>
              <a:prstDash val="solid"/>
              <a:round/>
              <a:headEnd type="none" w="med" len="med"/>
              <a:tailEnd type="none" w="med" len="med"/>
            </a:ln>
          </p:spPr>
        </p:sp>
        <p:sp>
          <p:nvSpPr>
            <p:cNvPr id="18445" name="Oval 14"/>
            <p:cNvSpPr/>
            <p:nvPr/>
          </p:nvSpPr>
          <p:spPr>
            <a:xfrm>
              <a:off x="1584" y="1790"/>
              <a:ext cx="48" cy="48"/>
            </a:xfrm>
            <a:prstGeom prst="ellipse">
              <a:avLst/>
            </a:prstGeom>
            <a:solidFill>
              <a:schemeClr val="accent1"/>
            </a:solidFill>
            <a:ln w="28575" cap="flat" cmpd="sng">
              <a:solidFill>
                <a:schemeClr val="tx1"/>
              </a:solidFill>
              <a:prstDash val="solid"/>
              <a:round/>
              <a:headEnd type="none" w="med" len="med"/>
              <a:tailEnd type="none" w="med" len="med"/>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18446" name="Line 15"/>
            <p:cNvSpPr/>
            <p:nvPr/>
          </p:nvSpPr>
          <p:spPr>
            <a:xfrm flipH="1">
              <a:off x="1440" y="1817"/>
              <a:ext cx="192" cy="144"/>
            </a:xfrm>
            <a:prstGeom prst="line">
              <a:avLst/>
            </a:prstGeom>
            <a:ln w="28575" cap="flat" cmpd="sng">
              <a:solidFill>
                <a:schemeClr val="tx1"/>
              </a:solidFill>
              <a:prstDash val="solid"/>
              <a:round/>
              <a:headEnd type="none" w="med" len="med"/>
              <a:tailEnd type="none" w="med" len="med"/>
            </a:ln>
          </p:spPr>
        </p:sp>
        <p:sp>
          <p:nvSpPr>
            <p:cNvPr id="18447" name="Line 16"/>
            <p:cNvSpPr/>
            <p:nvPr/>
          </p:nvSpPr>
          <p:spPr>
            <a:xfrm flipV="1">
              <a:off x="1440" y="1536"/>
              <a:ext cx="0" cy="288"/>
            </a:xfrm>
            <a:prstGeom prst="line">
              <a:avLst/>
            </a:prstGeom>
            <a:ln w="28575" cap="flat" cmpd="sng">
              <a:solidFill>
                <a:schemeClr val="tx1"/>
              </a:solidFill>
              <a:prstDash val="solid"/>
              <a:round/>
              <a:headEnd type="none" w="med" len="med"/>
              <a:tailEnd type="none" w="med" len="med"/>
            </a:ln>
          </p:spPr>
        </p:sp>
        <p:sp>
          <p:nvSpPr>
            <p:cNvPr id="18448" name="Freeform 17"/>
            <p:cNvSpPr/>
            <p:nvPr/>
          </p:nvSpPr>
          <p:spPr>
            <a:xfrm>
              <a:off x="1440" y="1255"/>
              <a:ext cx="384" cy="296"/>
            </a:xfrm>
            <a:custGeom>
              <a:avLst/>
              <a:gdLst/>
              <a:ahLst/>
              <a:cxnLst>
                <a:cxn ang="0">
                  <a:pos x="0" y="296"/>
                </a:cxn>
                <a:cxn ang="0">
                  <a:pos x="96" y="56"/>
                </a:cxn>
                <a:cxn ang="0">
                  <a:pos x="336" y="8"/>
                </a:cxn>
                <a:cxn ang="0">
                  <a:pos x="384" y="8"/>
                </a:cxn>
              </a:cxnLst>
              <a:rect l="0" t="0" r="0" b="0"/>
              <a:pathLst>
                <a:path w="384" h="296">
                  <a:moveTo>
                    <a:pt x="0" y="296"/>
                  </a:moveTo>
                  <a:cubicBezTo>
                    <a:pt x="20" y="200"/>
                    <a:pt x="40" y="104"/>
                    <a:pt x="96" y="56"/>
                  </a:cubicBezTo>
                  <a:cubicBezTo>
                    <a:pt x="152" y="8"/>
                    <a:pt x="288" y="16"/>
                    <a:pt x="336" y="8"/>
                  </a:cubicBezTo>
                  <a:cubicBezTo>
                    <a:pt x="384" y="0"/>
                    <a:pt x="384" y="4"/>
                    <a:pt x="384" y="8"/>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18449" name="Line 18"/>
            <p:cNvSpPr/>
            <p:nvPr/>
          </p:nvSpPr>
          <p:spPr>
            <a:xfrm flipV="1">
              <a:off x="1632" y="1584"/>
              <a:ext cx="0" cy="240"/>
            </a:xfrm>
            <a:prstGeom prst="line">
              <a:avLst/>
            </a:prstGeom>
            <a:ln w="28575" cap="flat" cmpd="sng">
              <a:solidFill>
                <a:schemeClr val="tx1"/>
              </a:solidFill>
              <a:prstDash val="solid"/>
              <a:round/>
              <a:headEnd type="none" w="med" len="med"/>
              <a:tailEnd type="none" w="med" len="med"/>
            </a:ln>
          </p:spPr>
        </p:sp>
        <p:sp>
          <p:nvSpPr>
            <p:cNvPr id="18450" name="Freeform 19"/>
            <p:cNvSpPr/>
            <p:nvPr/>
          </p:nvSpPr>
          <p:spPr>
            <a:xfrm>
              <a:off x="1625" y="1433"/>
              <a:ext cx="720" cy="200"/>
            </a:xfrm>
            <a:custGeom>
              <a:avLst/>
              <a:gdLst/>
              <a:ahLst/>
              <a:cxnLst>
                <a:cxn ang="0">
                  <a:pos x="0" y="200"/>
                </a:cxn>
                <a:cxn ang="0">
                  <a:pos x="48" y="56"/>
                </a:cxn>
                <a:cxn ang="0">
                  <a:pos x="192" y="8"/>
                </a:cxn>
                <a:cxn ang="0">
                  <a:pos x="720" y="8"/>
                </a:cxn>
              </a:cxnLst>
              <a:rect l="0" t="0" r="0" b="0"/>
              <a:pathLst>
                <a:path w="720" h="200">
                  <a:moveTo>
                    <a:pt x="0" y="200"/>
                  </a:moveTo>
                  <a:cubicBezTo>
                    <a:pt x="8" y="144"/>
                    <a:pt x="16" y="88"/>
                    <a:pt x="48" y="56"/>
                  </a:cubicBezTo>
                  <a:cubicBezTo>
                    <a:pt x="80" y="24"/>
                    <a:pt x="80" y="16"/>
                    <a:pt x="192" y="8"/>
                  </a:cubicBezTo>
                  <a:cubicBezTo>
                    <a:pt x="304" y="0"/>
                    <a:pt x="512" y="4"/>
                    <a:pt x="720" y="8"/>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18451" name="Line 20"/>
            <p:cNvSpPr/>
            <p:nvPr/>
          </p:nvSpPr>
          <p:spPr>
            <a:xfrm>
              <a:off x="1824" y="1262"/>
              <a:ext cx="528" cy="0"/>
            </a:xfrm>
            <a:prstGeom prst="line">
              <a:avLst/>
            </a:prstGeom>
            <a:ln w="28575" cap="flat" cmpd="sng">
              <a:solidFill>
                <a:schemeClr val="tx1"/>
              </a:solidFill>
              <a:prstDash val="solid"/>
              <a:round/>
              <a:headEnd type="none" w="med" len="med"/>
              <a:tailEnd type="none" w="med" len="med"/>
            </a:ln>
          </p:spPr>
        </p:sp>
        <p:sp>
          <p:nvSpPr>
            <p:cNvPr id="18452" name="Line 21"/>
            <p:cNvSpPr/>
            <p:nvPr/>
          </p:nvSpPr>
          <p:spPr>
            <a:xfrm>
              <a:off x="2352" y="1262"/>
              <a:ext cx="0" cy="48"/>
            </a:xfrm>
            <a:prstGeom prst="line">
              <a:avLst/>
            </a:prstGeom>
            <a:ln w="28575" cap="flat" cmpd="sng">
              <a:solidFill>
                <a:schemeClr val="tx1"/>
              </a:solidFill>
              <a:prstDash val="solid"/>
              <a:round/>
              <a:headEnd type="none" w="med" len="med"/>
              <a:tailEnd type="none" w="med" len="med"/>
            </a:ln>
          </p:spPr>
        </p:sp>
        <p:sp>
          <p:nvSpPr>
            <p:cNvPr id="18453" name="Line 22"/>
            <p:cNvSpPr/>
            <p:nvPr/>
          </p:nvSpPr>
          <p:spPr>
            <a:xfrm flipV="1">
              <a:off x="2352" y="1392"/>
              <a:ext cx="0" cy="48"/>
            </a:xfrm>
            <a:prstGeom prst="line">
              <a:avLst/>
            </a:prstGeom>
            <a:ln w="28575" cap="flat" cmpd="sng">
              <a:solidFill>
                <a:schemeClr val="tx1"/>
              </a:solidFill>
              <a:prstDash val="solid"/>
              <a:round/>
              <a:headEnd type="none" w="med" len="med"/>
              <a:tailEnd type="none" w="med" len="med"/>
            </a:ln>
          </p:spPr>
        </p:sp>
        <p:sp>
          <p:nvSpPr>
            <p:cNvPr id="18454" name="Line 23"/>
            <p:cNvSpPr/>
            <p:nvPr/>
          </p:nvSpPr>
          <p:spPr>
            <a:xfrm>
              <a:off x="240" y="2208"/>
              <a:ext cx="0" cy="192"/>
            </a:xfrm>
            <a:prstGeom prst="line">
              <a:avLst/>
            </a:prstGeom>
            <a:ln w="28575" cap="flat" cmpd="sng">
              <a:solidFill>
                <a:schemeClr val="tx1"/>
              </a:solidFill>
              <a:prstDash val="solid"/>
              <a:round/>
              <a:headEnd type="none" w="med" len="med"/>
              <a:tailEnd type="none" w="med" len="med"/>
            </a:ln>
          </p:spPr>
        </p:sp>
        <p:sp>
          <p:nvSpPr>
            <p:cNvPr id="18455" name="Line 24"/>
            <p:cNvSpPr/>
            <p:nvPr/>
          </p:nvSpPr>
          <p:spPr>
            <a:xfrm>
              <a:off x="2352" y="2208"/>
              <a:ext cx="0" cy="192"/>
            </a:xfrm>
            <a:prstGeom prst="line">
              <a:avLst/>
            </a:prstGeom>
            <a:ln w="28575" cap="flat" cmpd="sng">
              <a:solidFill>
                <a:schemeClr val="tx1"/>
              </a:solidFill>
              <a:prstDash val="solid"/>
              <a:round/>
              <a:headEnd type="none" w="med" len="med"/>
              <a:tailEnd type="none" w="med" len="med"/>
            </a:ln>
          </p:spPr>
        </p:sp>
        <p:sp>
          <p:nvSpPr>
            <p:cNvPr id="18456" name="Line 25"/>
            <p:cNvSpPr/>
            <p:nvPr/>
          </p:nvSpPr>
          <p:spPr>
            <a:xfrm flipH="1">
              <a:off x="240" y="2304"/>
              <a:ext cx="576" cy="0"/>
            </a:xfrm>
            <a:prstGeom prst="line">
              <a:avLst/>
            </a:prstGeom>
            <a:ln w="28575" cap="flat" cmpd="sng">
              <a:solidFill>
                <a:schemeClr val="tx1"/>
              </a:solidFill>
              <a:prstDash val="solid"/>
              <a:round/>
              <a:headEnd type="none" w="med" len="med"/>
              <a:tailEnd type="triangle" w="med" len="med"/>
            </a:ln>
          </p:spPr>
        </p:sp>
        <p:sp>
          <p:nvSpPr>
            <p:cNvPr id="18457" name="Line 26"/>
            <p:cNvSpPr/>
            <p:nvPr/>
          </p:nvSpPr>
          <p:spPr>
            <a:xfrm>
              <a:off x="1488" y="2304"/>
              <a:ext cx="864" cy="0"/>
            </a:xfrm>
            <a:prstGeom prst="line">
              <a:avLst/>
            </a:prstGeom>
            <a:ln w="28575" cap="flat" cmpd="sng">
              <a:solidFill>
                <a:schemeClr val="tx1"/>
              </a:solidFill>
              <a:prstDash val="solid"/>
              <a:round/>
              <a:headEnd type="none" w="med" len="med"/>
              <a:tailEnd type="triangle" w="med" len="med"/>
            </a:ln>
          </p:spPr>
        </p:sp>
        <p:sp>
          <p:nvSpPr>
            <p:cNvPr id="18458" name="Text Box 27"/>
            <p:cNvSpPr txBox="1"/>
            <p:nvPr/>
          </p:nvSpPr>
          <p:spPr>
            <a:xfrm>
              <a:off x="864" y="2160"/>
              <a:ext cx="672" cy="232"/>
            </a:xfrm>
            <a:prstGeom prst="rect">
              <a:avLst/>
            </a:prstGeom>
            <a:noFill/>
            <a:ln w="28575">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17cm</a:t>
              </a:r>
            </a:p>
          </p:txBody>
        </p:sp>
        <p:sp>
          <p:nvSpPr>
            <p:cNvPr id="18459" name="Line 28"/>
            <p:cNvSpPr/>
            <p:nvPr/>
          </p:nvSpPr>
          <p:spPr>
            <a:xfrm>
              <a:off x="240" y="1584"/>
              <a:ext cx="0" cy="192"/>
            </a:xfrm>
            <a:prstGeom prst="line">
              <a:avLst/>
            </a:prstGeom>
            <a:ln w="28575" cap="flat" cmpd="sng">
              <a:solidFill>
                <a:schemeClr val="tx1"/>
              </a:solidFill>
              <a:prstDash val="solid"/>
              <a:round/>
              <a:headEnd type="none" w="med" len="med"/>
              <a:tailEnd type="none" w="med" len="med"/>
            </a:ln>
          </p:spPr>
        </p:sp>
        <p:sp>
          <p:nvSpPr>
            <p:cNvPr id="18460" name="Line 29"/>
            <p:cNvSpPr/>
            <p:nvPr/>
          </p:nvSpPr>
          <p:spPr>
            <a:xfrm flipH="1">
              <a:off x="240" y="1680"/>
              <a:ext cx="288" cy="0"/>
            </a:xfrm>
            <a:prstGeom prst="line">
              <a:avLst/>
            </a:prstGeom>
            <a:ln w="28575" cap="flat" cmpd="sng">
              <a:solidFill>
                <a:schemeClr val="tx1"/>
              </a:solidFill>
              <a:prstDash val="solid"/>
              <a:round/>
              <a:headEnd type="none" w="med" len="med"/>
              <a:tailEnd type="triangle" w="med" len="med"/>
            </a:ln>
          </p:spPr>
        </p:sp>
        <p:sp>
          <p:nvSpPr>
            <p:cNvPr id="18461" name="Text Box 30"/>
            <p:cNvSpPr txBox="1"/>
            <p:nvPr/>
          </p:nvSpPr>
          <p:spPr>
            <a:xfrm>
              <a:off x="576" y="1536"/>
              <a:ext cx="672" cy="232"/>
            </a:xfrm>
            <a:prstGeom prst="rect">
              <a:avLst/>
            </a:prstGeom>
            <a:noFill/>
            <a:ln w="28575">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8.5cm</a:t>
              </a:r>
            </a:p>
          </p:txBody>
        </p:sp>
        <p:sp>
          <p:nvSpPr>
            <p:cNvPr id="18462" name="Line 31"/>
            <p:cNvSpPr/>
            <p:nvPr/>
          </p:nvSpPr>
          <p:spPr>
            <a:xfrm>
              <a:off x="1152" y="1680"/>
              <a:ext cx="288" cy="0"/>
            </a:xfrm>
            <a:prstGeom prst="line">
              <a:avLst/>
            </a:prstGeom>
            <a:ln w="28575" cap="flat" cmpd="sng">
              <a:solidFill>
                <a:schemeClr val="tx1"/>
              </a:solidFill>
              <a:prstDash val="solid"/>
              <a:round/>
              <a:headEnd type="none" w="med" len="med"/>
              <a:tailEnd type="triangle" w="med" len="med"/>
            </a:ln>
          </p:spPr>
        </p:sp>
        <p:sp>
          <p:nvSpPr>
            <p:cNvPr id="18463" name="Line 32"/>
            <p:cNvSpPr/>
            <p:nvPr/>
          </p:nvSpPr>
          <p:spPr>
            <a:xfrm>
              <a:off x="1200" y="1296"/>
              <a:ext cx="0" cy="528"/>
            </a:xfrm>
            <a:prstGeom prst="line">
              <a:avLst/>
            </a:prstGeom>
            <a:ln w="28575" cap="flat" cmpd="sng">
              <a:solidFill>
                <a:schemeClr val="tx1"/>
              </a:solidFill>
              <a:prstDash val="solid"/>
              <a:round/>
              <a:headEnd type="none" w="med" len="med"/>
              <a:tailEnd type="triangle" w="med" len="med"/>
            </a:ln>
          </p:spPr>
        </p:sp>
        <p:sp>
          <p:nvSpPr>
            <p:cNvPr id="18464" name="Line 33"/>
            <p:cNvSpPr/>
            <p:nvPr/>
          </p:nvSpPr>
          <p:spPr>
            <a:xfrm>
              <a:off x="2352" y="1056"/>
              <a:ext cx="0" cy="144"/>
            </a:xfrm>
            <a:prstGeom prst="line">
              <a:avLst/>
            </a:prstGeom>
            <a:ln w="28575" cap="flat" cmpd="sng">
              <a:solidFill>
                <a:schemeClr val="tx1"/>
              </a:solidFill>
              <a:prstDash val="solid"/>
              <a:round/>
              <a:headEnd type="none" w="med" len="med"/>
              <a:tailEnd type="none" w="med" len="med"/>
            </a:ln>
          </p:spPr>
        </p:sp>
        <p:sp>
          <p:nvSpPr>
            <p:cNvPr id="18465" name="Line 34"/>
            <p:cNvSpPr/>
            <p:nvPr/>
          </p:nvSpPr>
          <p:spPr>
            <a:xfrm>
              <a:off x="1776" y="1104"/>
              <a:ext cx="576" cy="0"/>
            </a:xfrm>
            <a:prstGeom prst="line">
              <a:avLst/>
            </a:prstGeom>
            <a:ln w="28575" cap="flat" cmpd="sng">
              <a:solidFill>
                <a:schemeClr val="tx1"/>
              </a:solidFill>
              <a:prstDash val="solid"/>
              <a:round/>
              <a:headEnd type="none" w="med" len="med"/>
              <a:tailEnd type="triangle" w="med" len="med"/>
            </a:ln>
          </p:spPr>
        </p:sp>
        <p:sp>
          <p:nvSpPr>
            <p:cNvPr id="18466" name="Text Box 35"/>
            <p:cNvSpPr txBox="1"/>
            <p:nvPr/>
          </p:nvSpPr>
          <p:spPr>
            <a:xfrm>
              <a:off x="1248" y="960"/>
              <a:ext cx="960" cy="232"/>
            </a:xfrm>
            <a:prstGeom prst="rect">
              <a:avLst/>
            </a:prstGeom>
            <a:noFill/>
            <a:ln w="28575">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13cm</a:t>
              </a:r>
            </a:p>
          </p:txBody>
        </p:sp>
        <p:sp>
          <p:nvSpPr>
            <p:cNvPr id="18467" name="Freeform 36"/>
            <p:cNvSpPr/>
            <p:nvPr/>
          </p:nvSpPr>
          <p:spPr>
            <a:xfrm>
              <a:off x="1200" y="1104"/>
              <a:ext cx="96" cy="200"/>
            </a:xfrm>
            <a:custGeom>
              <a:avLst/>
              <a:gdLst/>
              <a:ahLst/>
              <a:cxnLst>
                <a:cxn ang="0">
                  <a:pos x="0" y="200"/>
                </a:cxn>
                <a:cxn ang="0">
                  <a:pos x="0" y="56"/>
                </a:cxn>
                <a:cxn ang="0">
                  <a:pos x="0" y="8"/>
                </a:cxn>
                <a:cxn ang="0">
                  <a:pos x="0" y="8"/>
                </a:cxn>
              </a:cxnLst>
              <a:rect l="0" t="0" r="0" b="0"/>
              <a:pathLst>
                <a:path w="720" h="200">
                  <a:moveTo>
                    <a:pt x="0" y="200"/>
                  </a:moveTo>
                  <a:cubicBezTo>
                    <a:pt x="8" y="144"/>
                    <a:pt x="16" y="88"/>
                    <a:pt x="48" y="56"/>
                  </a:cubicBezTo>
                  <a:cubicBezTo>
                    <a:pt x="80" y="24"/>
                    <a:pt x="80" y="16"/>
                    <a:pt x="192" y="8"/>
                  </a:cubicBezTo>
                  <a:cubicBezTo>
                    <a:pt x="304" y="0"/>
                    <a:pt x="512" y="4"/>
                    <a:pt x="720" y="8"/>
                  </a:cubicBezTo>
                </a:path>
              </a:pathLst>
            </a:custGeom>
            <a:noFill/>
            <a:ln w="28575" cap="flat" cmpd="sng">
              <a:solidFill>
                <a:schemeClr val="tx1"/>
              </a:solidFill>
              <a:prstDash val="solid"/>
              <a:round/>
              <a:headEnd type="none" w="med" len="med"/>
              <a:tailEnd type="none" w="med" len="med"/>
            </a:ln>
          </p:spPr>
          <p:txBody>
            <a:bodyPr/>
            <a:lstStyle/>
            <a:p>
              <a:endParaRPr lang="zh-CN" altLang="en-US"/>
            </a:p>
          </p:txBody>
        </p:sp>
        <p:sp>
          <p:nvSpPr>
            <p:cNvPr id="18468" name="Text Box 37"/>
            <p:cNvSpPr txBox="1"/>
            <p:nvPr/>
          </p:nvSpPr>
          <p:spPr>
            <a:xfrm>
              <a:off x="480" y="2496"/>
              <a:ext cx="1824" cy="232"/>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声道的无损模型</a:t>
              </a:r>
            </a:p>
          </p:txBody>
        </p:sp>
      </p:grpSp>
      <p:sp>
        <p:nvSpPr>
          <p:cNvPr id="18469" name="Rectangle 38"/>
          <p:cNvSpPr/>
          <p:nvPr/>
        </p:nvSpPr>
        <p:spPr>
          <a:xfrm>
            <a:off x="1774825" y="1401763"/>
            <a:ext cx="2903538" cy="368300"/>
          </a:xfrm>
          <a:prstGeom prst="rect">
            <a:avLst/>
          </a:prstGeom>
          <a:noFill/>
          <a:ln w="9525">
            <a:noFill/>
          </a:ln>
        </p:spPr>
        <p:txBody>
          <a:bodyPr anchor="t" anchorCtr="0">
            <a:spAutoFit/>
          </a:bodyPr>
          <a:lstStyle/>
          <a:p>
            <a:pPr eaLnBrk="0" hangingPunct="0"/>
            <a:r>
              <a:rPr lang="zh-CN" altLang="en-US" dirty="0">
                <a:solidFill>
                  <a:schemeClr val="accent2"/>
                </a:solidFill>
                <a:latin typeface="黑体" panose="02010609060101010101" charset="-122"/>
                <a:ea typeface="黑体" panose="02010609060101010101" charset="-122"/>
              </a:rPr>
              <a:t>谐振频率的计算</a:t>
            </a:r>
          </a:p>
        </p:txBody>
      </p:sp>
      <p:sp>
        <p:nvSpPr>
          <p:cNvPr id="18470" name="Text Box 39"/>
          <p:cNvSpPr txBox="1"/>
          <p:nvPr/>
        </p:nvSpPr>
        <p:spPr>
          <a:xfrm>
            <a:off x="6019800" y="2532063"/>
            <a:ext cx="4648200" cy="106045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谐振频率发生在：</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n</a:t>
            </a:r>
            <a:r>
              <a:rPr lang="en-US" altLang="zh-CN" dirty="0">
                <a:latin typeface="黑体" panose="02010609060101010101" charset="-122"/>
                <a:ea typeface="黑体" panose="02010609060101010101" charset="-122"/>
              </a:rPr>
              <a:t>=         </a:t>
            </a:r>
          </a:p>
          <a:p>
            <a:pPr eaLnBrk="0" hangingPunct="0">
              <a:spcBef>
                <a:spcPct val="50000"/>
              </a:spcBef>
            </a:pPr>
            <a:r>
              <a:rPr lang="zh-CN" altLang="en-US" dirty="0">
                <a:latin typeface="黑体" panose="02010609060101010101" charset="-122"/>
                <a:ea typeface="黑体" panose="02010609060101010101" charset="-122"/>
              </a:rPr>
              <a:t>（声道的横截面是均匀的，发元音</a:t>
            </a:r>
            <a:r>
              <a:rPr lang="en-US" altLang="zh-CN" dirty="0">
                <a:latin typeface="黑体" panose="02010609060101010101" charset="-122"/>
                <a:ea typeface="黑体" panose="02010609060101010101" charset="-122"/>
              </a:rPr>
              <a:t>e</a:t>
            </a:r>
            <a:r>
              <a:rPr lang="zh-CN" altLang="en-US" dirty="0">
                <a:latin typeface="黑体" panose="02010609060101010101" charset="-122"/>
                <a:ea typeface="黑体" panose="02010609060101010101" charset="-122"/>
              </a:rPr>
              <a:t>时，声道近似是均匀的。）</a:t>
            </a:r>
          </a:p>
        </p:txBody>
      </p:sp>
      <p:sp>
        <p:nvSpPr>
          <p:cNvPr id="18471" name="Text Box 40"/>
          <p:cNvSpPr txBox="1"/>
          <p:nvPr/>
        </p:nvSpPr>
        <p:spPr>
          <a:xfrm>
            <a:off x="3810000" y="5884863"/>
            <a:ext cx="2057400" cy="506730"/>
          </a:xfrm>
          <a:prstGeom prst="rect">
            <a:avLst/>
          </a:prstGeom>
          <a:noFill/>
          <a:ln w="9525">
            <a:noFill/>
          </a:ln>
        </p:spPr>
        <p:txBody>
          <a:bodyPr anchor="t" anchorCtr="0">
            <a:spAutoFit/>
          </a:bodyPr>
          <a:lstStyle/>
          <a:p>
            <a:pPr eaLnBrk="0" hangingPunct="0">
              <a:lnSpc>
                <a:spcPct val="150000"/>
              </a:lnSpc>
              <a:spcBef>
                <a:spcPct val="50000"/>
              </a:spcBef>
            </a:pPr>
            <a:endParaRPr lang="zh-CN" altLang="en-US" dirty="0">
              <a:latin typeface="黑体" panose="02010609060101010101" charset="-122"/>
              <a:ea typeface="黑体" panose="02010609060101010101" charset="-122"/>
            </a:endParaRPr>
          </a:p>
        </p:txBody>
      </p:sp>
      <p:sp>
        <p:nvSpPr>
          <p:cNvPr id="18472" name="Text Box 41"/>
          <p:cNvSpPr txBox="1"/>
          <p:nvPr/>
        </p:nvSpPr>
        <p:spPr>
          <a:xfrm>
            <a:off x="1919288" y="5089525"/>
            <a:ext cx="8497887" cy="1252855"/>
          </a:xfrm>
          <a:prstGeom prst="rect">
            <a:avLst/>
          </a:prstGeom>
          <a:noFill/>
          <a:ln w="25400" cap="flat" cmpd="sng">
            <a:solidFill>
              <a:srgbClr val="FF3399"/>
            </a:solidFill>
            <a:prstDash val="solid"/>
            <a:miter/>
            <a:headEnd type="none" w="med" len="med"/>
            <a:tailEnd type="none" w="med" len="med"/>
          </a:ln>
        </p:spPr>
        <p:txBody>
          <a:bodyPr anchor="t" anchorCtr="0">
            <a:spAutoFit/>
          </a:bodyPr>
          <a:lstStyle/>
          <a:p>
            <a:pPr eaLnBrk="0" hangingPunct="0">
              <a:lnSpc>
                <a:spcPct val="80000"/>
              </a:lnSpc>
              <a:spcBef>
                <a:spcPct val="50000"/>
              </a:spcBef>
            </a:pPr>
            <a:r>
              <a:rPr lang="en-US" altLang="zh-CN" dirty="0">
                <a:latin typeface="黑体" panose="02010609060101010101" charset="-122"/>
                <a:ea typeface="黑体" panose="02010609060101010101" charset="-122"/>
              </a:rPr>
              <a:t>L=17cm</a:t>
            </a:r>
            <a:r>
              <a:rPr lang="zh-CN" altLang="en-US" dirty="0">
                <a:latin typeface="黑体" panose="02010609060101010101" charset="-122"/>
                <a:ea typeface="黑体" panose="02010609060101010101" charset="-122"/>
              </a:rPr>
              <a:t>，声道的长度</a:t>
            </a:r>
          </a:p>
          <a:p>
            <a:pPr eaLnBrk="0" hangingPunct="0">
              <a:lnSpc>
                <a:spcPct val="80000"/>
              </a:lnSpc>
              <a:spcBef>
                <a:spcPct val="50000"/>
              </a:spcBef>
            </a:pPr>
            <a:r>
              <a:rPr lang="en-US" altLang="zh-CN" dirty="0">
                <a:latin typeface="黑体" panose="02010609060101010101" charset="-122"/>
                <a:ea typeface="黑体" panose="02010609060101010101" charset="-122"/>
              </a:rPr>
              <a:t>n=1,2,3 … </a:t>
            </a:r>
            <a:r>
              <a:rPr lang="zh-CN" altLang="en-US" dirty="0">
                <a:latin typeface="黑体" panose="02010609060101010101" charset="-122"/>
                <a:ea typeface="黑体" panose="02010609060101010101" charset="-122"/>
              </a:rPr>
              <a:t>称为第一共振峰</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1</a:t>
            </a:r>
            <a:r>
              <a:rPr lang="en-US" altLang="zh-CN" dirty="0">
                <a:latin typeface="黑体" panose="02010609060101010101" charset="-122"/>
                <a:ea typeface="黑体" panose="02010609060101010101" charset="-122"/>
              </a:rPr>
              <a:t>=500Hz </a:t>
            </a:r>
            <a:r>
              <a:rPr lang="zh-CN" altLang="en-US" dirty="0">
                <a:latin typeface="黑体" panose="02010609060101010101" charset="-122"/>
                <a:ea typeface="黑体" panose="02010609060101010101" charset="-122"/>
              </a:rPr>
              <a:t>、第二共振峰</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2</a:t>
            </a:r>
            <a:r>
              <a:rPr lang="en-US" altLang="zh-CN" dirty="0">
                <a:latin typeface="黑体" panose="02010609060101010101" charset="-122"/>
                <a:ea typeface="黑体" panose="02010609060101010101" charset="-122"/>
              </a:rPr>
              <a:t>=1500Hz </a:t>
            </a:r>
            <a:r>
              <a:rPr lang="zh-CN" altLang="en-US" dirty="0">
                <a:latin typeface="黑体" panose="02010609060101010101" charset="-122"/>
                <a:ea typeface="黑体" panose="02010609060101010101" charset="-122"/>
              </a:rPr>
              <a:t>、第三共振峰</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3</a:t>
            </a:r>
            <a:r>
              <a:rPr lang="en-US" altLang="zh-CN" dirty="0">
                <a:latin typeface="黑体" panose="02010609060101010101" charset="-122"/>
                <a:ea typeface="黑体" panose="02010609060101010101" charset="-122"/>
              </a:rPr>
              <a:t>=2500Hz </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a:t>
            </a:r>
          </a:p>
          <a:p>
            <a:pPr eaLnBrk="0" hangingPunct="0">
              <a:lnSpc>
                <a:spcPct val="80000"/>
              </a:lnSpc>
              <a:spcBef>
                <a:spcPct val="50000"/>
              </a:spcBef>
            </a:pPr>
            <a:r>
              <a:rPr lang="en-US" altLang="zh-CN" dirty="0">
                <a:latin typeface="黑体" panose="02010609060101010101" charset="-122"/>
                <a:ea typeface="黑体" panose="02010609060101010101" charset="-122"/>
              </a:rPr>
              <a:t>c=340m/s </a:t>
            </a:r>
            <a:r>
              <a:rPr lang="zh-CN" altLang="en-US" dirty="0">
                <a:latin typeface="黑体" panose="02010609060101010101" charset="-122"/>
                <a:ea typeface="黑体" panose="02010609060101010101" charset="-122"/>
              </a:rPr>
              <a:t>声速</a:t>
            </a:r>
          </a:p>
        </p:txBody>
      </p:sp>
      <p:sp>
        <p:nvSpPr>
          <p:cNvPr id="18473" name="Line 42"/>
          <p:cNvSpPr/>
          <p:nvPr/>
        </p:nvSpPr>
        <p:spPr>
          <a:xfrm>
            <a:off x="9601200" y="2836863"/>
            <a:ext cx="609600" cy="0"/>
          </a:xfrm>
          <a:prstGeom prst="line">
            <a:avLst/>
          </a:prstGeom>
          <a:ln w="28575" cap="sq" cmpd="sng">
            <a:solidFill>
              <a:schemeClr val="tx1"/>
            </a:solidFill>
            <a:prstDash val="solid"/>
            <a:round/>
            <a:headEnd type="none" w="sm" len="sm"/>
            <a:tailEnd type="none" w="sm" len="sm"/>
          </a:ln>
        </p:spPr>
      </p:sp>
      <p:sp>
        <p:nvSpPr>
          <p:cNvPr id="18474" name="Text Box 43"/>
          <p:cNvSpPr txBox="1"/>
          <p:nvPr/>
        </p:nvSpPr>
        <p:spPr>
          <a:xfrm>
            <a:off x="9525000" y="2455863"/>
            <a:ext cx="838200" cy="368300"/>
          </a:xfrm>
          <a:prstGeom prst="rect">
            <a:avLst/>
          </a:prstGeom>
          <a:noFill/>
          <a:ln w="127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2n-1</a:t>
            </a:r>
          </a:p>
        </p:txBody>
      </p:sp>
      <p:sp>
        <p:nvSpPr>
          <p:cNvPr id="18475" name="Text Box 44"/>
          <p:cNvSpPr txBox="1"/>
          <p:nvPr/>
        </p:nvSpPr>
        <p:spPr>
          <a:xfrm>
            <a:off x="9677400" y="2760663"/>
            <a:ext cx="533400" cy="368300"/>
          </a:xfrm>
          <a:prstGeom prst="rect">
            <a:avLst/>
          </a:prstGeom>
          <a:noFill/>
          <a:ln w="127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4L</a:t>
            </a:r>
          </a:p>
        </p:txBody>
      </p:sp>
      <p:sp>
        <p:nvSpPr>
          <p:cNvPr id="18476" name="Text Box 45"/>
          <p:cNvSpPr txBox="1"/>
          <p:nvPr/>
        </p:nvSpPr>
        <p:spPr>
          <a:xfrm>
            <a:off x="10160000" y="2608263"/>
            <a:ext cx="457200" cy="368300"/>
          </a:xfrm>
          <a:prstGeom prst="rect">
            <a:avLst/>
          </a:prstGeom>
          <a:noFill/>
          <a:ln w="127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c</a:t>
            </a:r>
          </a:p>
        </p:txBody>
      </p:sp>
      <p:sp>
        <p:nvSpPr>
          <p:cNvPr id="18477" name="Line 47"/>
          <p:cNvSpPr/>
          <p:nvPr/>
        </p:nvSpPr>
        <p:spPr>
          <a:xfrm>
            <a:off x="5867400" y="1770063"/>
            <a:ext cx="0" cy="3124200"/>
          </a:xfrm>
          <a:prstGeom prst="line">
            <a:avLst/>
          </a:prstGeom>
          <a:ln w="38100" cap="sq" cmpd="dbl">
            <a:solidFill>
              <a:srgbClr val="FF3399"/>
            </a:solidFill>
            <a:prstDash val="solid"/>
            <a:round/>
            <a:headEnd type="none" w="sm" len="sm"/>
            <a:tailEnd type="none" w="sm" len="sm"/>
          </a:ln>
        </p:spPr>
      </p:sp>
      <p:sp>
        <p:nvSpPr>
          <p:cNvPr id="18478" name="Rectangle 53"/>
          <p:cNvSpPr/>
          <p:nvPr/>
        </p:nvSpPr>
        <p:spPr>
          <a:xfrm>
            <a:off x="6197600" y="4617244"/>
            <a:ext cx="2468880" cy="368300"/>
          </a:xfrm>
          <a:prstGeom prst="rect">
            <a:avLst/>
          </a:prstGeom>
          <a:noFill/>
          <a:ln w="9525">
            <a:noFill/>
          </a:ln>
        </p:spPr>
        <p:txBody>
          <a:bodyPr wrap="none" anchor="ctr" anchorCtr="0">
            <a:spAutoFit/>
          </a:bodyPr>
          <a:lstStyle/>
          <a:p>
            <a:pPr eaLnBrk="0" hangingPunct="0"/>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表示谐振频率的序号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oup 64"/>
          <p:cNvGraphicFramePr>
            <a:graphicFrameLocks noGrp="1"/>
          </p:cNvGraphicFramePr>
          <p:nvPr>
            <p:ph idx="1"/>
          </p:nvPr>
        </p:nvGraphicFramePr>
        <p:xfrm>
          <a:off x="2024063" y="1500188"/>
          <a:ext cx="8072120" cy="5257800"/>
        </p:xfrm>
        <a:graphic>
          <a:graphicData uri="http://schemas.openxmlformats.org/drawingml/2006/table">
            <a:tbl>
              <a:tblPr/>
              <a:tblGrid>
                <a:gridCol w="1410970">
                  <a:extLst>
                    <a:ext uri="{9D8B030D-6E8A-4147-A177-3AD203B41FA5}">
                      <a16:colId xmlns:a16="http://schemas.microsoft.com/office/drawing/2014/main" val="20000"/>
                    </a:ext>
                  </a:extLst>
                </a:gridCol>
                <a:gridCol w="1641475">
                  <a:extLst>
                    <a:ext uri="{9D8B030D-6E8A-4147-A177-3AD203B41FA5}">
                      <a16:colId xmlns:a16="http://schemas.microsoft.com/office/drawing/2014/main" val="20001"/>
                    </a:ext>
                  </a:extLst>
                </a:gridCol>
                <a:gridCol w="1640840">
                  <a:extLst>
                    <a:ext uri="{9D8B030D-6E8A-4147-A177-3AD203B41FA5}">
                      <a16:colId xmlns:a16="http://schemas.microsoft.com/office/drawing/2014/main" val="20002"/>
                    </a:ext>
                  </a:extLst>
                </a:gridCol>
                <a:gridCol w="1723390">
                  <a:extLst>
                    <a:ext uri="{9D8B030D-6E8A-4147-A177-3AD203B41FA5}">
                      <a16:colId xmlns:a16="http://schemas.microsoft.com/office/drawing/2014/main" val="20003"/>
                    </a:ext>
                  </a:extLst>
                </a:gridCol>
                <a:gridCol w="1655445">
                  <a:extLst>
                    <a:ext uri="{9D8B030D-6E8A-4147-A177-3AD203B41FA5}">
                      <a16:colId xmlns:a16="http://schemas.microsoft.com/office/drawing/2014/main" val="20004"/>
                    </a:ext>
                  </a:extLst>
                </a:gridCol>
              </a:tblGrid>
              <a:tr h="600967">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endParaRPr>
                    </a:p>
                  </a:txBody>
                  <a:tcP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错误接受率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错误拒绝率</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容易实用性</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处理速度</a:t>
                      </a: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a:t>
                      </a: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人</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58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指纹识别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很低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较低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2s-5s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9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掌纹识别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使用困难</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5s-10s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8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人脸识别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&lt;0.2%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非常好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a:t>
                      </a: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5s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22913">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虹膜识别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很低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约</a:t>
                      </a: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       需要培训才能使用，手工操作对虹膜有困难</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       仪器自动对准虹膜需要</a:t>
                      </a: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3s-5s</a:t>
                      </a: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，手工操作需要</a:t>
                      </a: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5s-25s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739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视网膜识别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未知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未知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不好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15s-30s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5820">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1910CE"/>
                          </a:solidFill>
                          <a:effectLst/>
                          <a:latin typeface="隶书" panose="02010509060101010101" pitchFamily="49" charset="-122"/>
                          <a:ea typeface="隶书" panose="02010509060101010101" pitchFamily="49" charset="-122"/>
                          <a:cs typeface="Arial" panose="020B0604020202020204" pitchFamily="34" charset="0"/>
                        </a:rPr>
                        <a:t>声纹识别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1910CE"/>
                          </a:solidFill>
                          <a:effectLst/>
                          <a:latin typeface="隶书" panose="02010509060101010101" pitchFamily="49" charset="-122"/>
                          <a:ea typeface="隶书" panose="02010509060101010101" pitchFamily="49" charset="-122"/>
                          <a:cs typeface="Arial" panose="020B0604020202020204" pitchFamily="34"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1910CE"/>
                          </a:solidFill>
                          <a:effectLst/>
                          <a:latin typeface="隶书" panose="02010509060101010101" pitchFamily="49" charset="-122"/>
                          <a:ea typeface="隶书" panose="02010509060101010101" pitchFamily="49" charset="-122"/>
                          <a:cs typeface="Arial" panose="020B0604020202020204" pitchFamily="34"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a:ln>
                            <a:noFill/>
                          </a:ln>
                          <a:solidFill>
                            <a:srgbClr val="1910CE"/>
                          </a:solidFill>
                          <a:effectLst/>
                          <a:latin typeface="隶书" panose="02010509060101010101" pitchFamily="49" charset="-122"/>
                          <a:ea typeface="隶书" panose="02010509060101010101" pitchFamily="49" charset="-122"/>
                          <a:cs typeface="Arial" panose="020B0604020202020204" pitchFamily="34" charset="0"/>
                        </a:rPr>
                        <a:t>可以</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rgbClr val="1910CE"/>
                          </a:solidFill>
                          <a:effectLst/>
                          <a:latin typeface="隶书" panose="02010509060101010101" pitchFamily="49" charset="-122"/>
                          <a:ea typeface="隶书" panose="02010509060101010101" pitchFamily="49" charset="-122"/>
                          <a:cs typeface="Arial" panose="020B0604020202020204" pitchFamily="34" charset="0"/>
                        </a:rPr>
                        <a:t>1s-3s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398">
                <a:tc>
                  <a:txBody>
                    <a:bodyPr/>
                    <a:lstStyle/>
                    <a:p>
                      <a:pPr marL="342900" marR="0" lvl="0" indent="-34290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签名识别</a:t>
                      </a:r>
                    </a:p>
                  </a:txBody>
                  <a:tcPr anchor="ctr"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一般</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Arial" panose="020B0604020202020204" pitchFamily="34" charset="0"/>
                        </a:rPr>
                        <a:t>5s-10s</a:t>
                      </a:r>
                    </a:p>
                  </a:txBody>
                  <a:tcPr anchor="ctr"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6913"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生物识别技术比较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内容占位符 1"/>
          <p:cNvSpPr>
            <a:spLocks noGrp="1"/>
          </p:cNvSpPr>
          <p:nvPr>
            <p:ph idx="1"/>
          </p:nvPr>
        </p:nvSpPr>
        <p:spPr>
          <a:xfrm>
            <a:off x="1981200" y="1719263"/>
            <a:ext cx="8229600" cy="1638300"/>
          </a:xfrm>
        </p:spPr>
        <p:txBody>
          <a:bodyPr vert="horz" wrap="square" lIns="91440" tIns="45720" rIns="91440" bIns="45720" anchor="t" anchorCtr="0"/>
          <a:lstStyle/>
          <a:p>
            <a:r>
              <a:rPr lang="zh-CN" altLang="en-US" sz="3200" dirty="0">
                <a:solidFill>
                  <a:srgbClr val="1910CE"/>
                </a:solidFill>
                <a:ea typeface="宋体" panose="02010600030101010101" pitchFamily="2" charset="-122"/>
              </a:rPr>
              <a:t>声纹识别（又称说话人识别）技术</a:t>
            </a:r>
            <a:r>
              <a:rPr lang="zh-CN" altLang="en-US" sz="3200" dirty="0">
                <a:ea typeface="宋体" panose="02010600030101010101" pitchFamily="2" charset="-122"/>
              </a:rPr>
              <a:t>是从说话人发出的语音信号中提取声纹信息，并对说话人进行身份验证的生物识别技术。 </a:t>
            </a:r>
          </a:p>
          <a:p>
            <a:endParaRPr lang="zh-CN" altLang="en-US" dirty="0">
              <a:ea typeface="宋体" panose="02010600030101010101" pitchFamily="2" charset="-122"/>
            </a:endParaRPr>
          </a:p>
        </p:txBody>
      </p:sp>
      <p:sp>
        <p:nvSpPr>
          <p:cNvPr id="167938"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声纹识别技术</a:t>
            </a:r>
          </a:p>
        </p:txBody>
      </p:sp>
      <p:pic>
        <p:nvPicPr>
          <p:cNvPr id="167939" name="Picture 5" descr="1"/>
          <p:cNvPicPr>
            <a:picLocks noChangeAspect="1"/>
          </p:cNvPicPr>
          <p:nvPr/>
        </p:nvPicPr>
        <p:blipFill>
          <a:blip r:embed="rId2"/>
          <a:stretch>
            <a:fillRect/>
          </a:stretch>
        </p:blipFill>
        <p:spPr>
          <a:xfrm>
            <a:off x="4457700" y="3592513"/>
            <a:ext cx="5616575" cy="2197100"/>
          </a:xfrm>
          <a:prstGeom prst="rect">
            <a:avLst/>
          </a:prstGeom>
          <a:noFill/>
          <a:ln w="9525">
            <a:noFill/>
          </a:ln>
        </p:spPr>
      </p:pic>
      <p:pic>
        <p:nvPicPr>
          <p:cNvPr id="167940" name="Picture 8" descr="ts_sv"/>
          <p:cNvPicPr>
            <a:picLocks noChangeAspect="1"/>
          </p:cNvPicPr>
          <p:nvPr/>
        </p:nvPicPr>
        <p:blipFill>
          <a:blip r:embed="rId3"/>
          <a:stretch>
            <a:fillRect/>
          </a:stretch>
        </p:blipFill>
        <p:spPr>
          <a:xfrm>
            <a:off x="2381250" y="3500438"/>
            <a:ext cx="2095500" cy="2376487"/>
          </a:xfrm>
          <a:prstGeom prst="rect">
            <a:avLst/>
          </a:prstGeom>
          <a:noFill/>
          <a:ln w="9525">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内容占位符 1"/>
          <p:cNvSpPr>
            <a:spLocks noGrp="1"/>
          </p:cNvSpPr>
          <p:nvPr>
            <p:ph idx="1"/>
          </p:nvPr>
        </p:nvSpPr>
        <p:spPr/>
        <p:txBody>
          <a:bodyPr vert="horz" wrap="square" lIns="91440" tIns="45720" rIns="91440" bIns="45720" anchor="t" anchorCtr="0">
            <a:normAutofit lnSpcReduction="10000"/>
          </a:bodyPr>
          <a:lstStyle/>
          <a:p>
            <a:pPr>
              <a:buClr>
                <a:schemeClr val="accent2"/>
              </a:buClr>
              <a:buSzPct val="85000"/>
              <a:buFont typeface="Wingdings" panose="05000000000000000000" pitchFamily="2" charset="2"/>
              <a:buChar char="£"/>
            </a:pPr>
            <a:r>
              <a:rPr lang="zh-CN" altLang="en-US" sz="2400" dirty="0">
                <a:latin typeface="隶书" panose="02010509060101010101" pitchFamily="49" charset="-122"/>
                <a:ea typeface="隶书" panose="02010509060101010101" pitchFamily="49" charset="-122"/>
              </a:rPr>
              <a:t>类型分类：</a:t>
            </a:r>
          </a:p>
          <a:p>
            <a:pPr marL="742950" lvl="1" indent="-285750">
              <a:buSzPct val="85000"/>
              <a:buFont typeface="Wingdings" panose="05000000000000000000" pitchFamily="2" charset="2"/>
              <a:buChar char="Ø"/>
            </a:pPr>
            <a:r>
              <a:rPr lang="zh-CN" altLang="en-US" sz="2400" dirty="0">
                <a:latin typeface="隶书" panose="02010509060101010101" pitchFamily="49" charset="-122"/>
                <a:ea typeface="隶书" panose="02010509060101010101" pitchFamily="49" charset="-122"/>
              </a:rPr>
              <a:t>文本相关</a:t>
            </a:r>
            <a:r>
              <a:rPr lang="en-US" altLang="zh-CN" sz="2400" dirty="0">
                <a:latin typeface="隶书" panose="02010509060101010101" pitchFamily="49" charset="-122"/>
                <a:ea typeface="隶书" panose="02010509060101010101" pitchFamily="49" charset="-122"/>
              </a:rPr>
              <a:t>(Text-dependent)</a:t>
            </a:r>
          </a:p>
          <a:p>
            <a:pPr marL="742950" lvl="1" indent="-285750">
              <a:buSzPct val="85000"/>
              <a:buFont typeface="Wingdings" panose="05000000000000000000" pitchFamily="2" charset="2"/>
              <a:buChar char="Ø"/>
            </a:pPr>
            <a:r>
              <a:rPr lang="zh-CN" altLang="en-US" sz="2400" dirty="0">
                <a:latin typeface="隶书" panose="02010509060101010101" pitchFamily="49" charset="-122"/>
                <a:ea typeface="隶书" panose="02010509060101010101" pitchFamily="49" charset="-122"/>
              </a:rPr>
              <a:t>文本无关</a:t>
            </a:r>
            <a:r>
              <a:rPr lang="en-US" altLang="zh-CN" sz="2400" dirty="0">
                <a:latin typeface="隶书" panose="02010509060101010101" pitchFamily="49" charset="-122"/>
                <a:ea typeface="隶书" panose="02010509060101010101" pitchFamily="49" charset="-122"/>
              </a:rPr>
              <a:t>(Text-dependent)</a:t>
            </a:r>
          </a:p>
          <a:p>
            <a:pPr>
              <a:buClr>
                <a:schemeClr val="accent2"/>
              </a:buClr>
              <a:buSzPct val="85000"/>
              <a:buFont typeface="Wingdings" panose="05000000000000000000" pitchFamily="2" charset="2"/>
              <a:buChar char="£"/>
            </a:pPr>
            <a:r>
              <a:rPr lang="zh-CN" altLang="en-US" sz="2400" dirty="0">
                <a:latin typeface="隶书" panose="02010509060101010101" pitchFamily="49" charset="-122"/>
                <a:ea typeface="隶书" panose="02010509060101010101" pitchFamily="49" charset="-122"/>
              </a:rPr>
              <a:t>任务分类：</a:t>
            </a:r>
          </a:p>
          <a:p>
            <a:pPr marL="742950" lvl="1" indent="-285750">
              <a:buSzPct val="85000"/>
              <a:buFont typeface="Wingdings" panose="05000000000000000000" pitchFamily="2" charset="2"/>
              <a:buChar char="Ø"/>
            </a:pPr>
            <a:r>
              <a:rPr lang="zh-CN" altLang="en-US" sz="2400" dirty="0">
                <a:latin typeface="隶书" panose="02010509060101010101" pitchFamily="49" charset="-122"/>
                <a:ea typeface="隶书" panose="02010509060101010101" pitchFamily="49" charset="-122"/>
              </a:rPr>
              <a:t>说话人辨认</a:t>
            </a:r>
            <a:r>
              <a:rPr lang="en-US" altLang="zh-CN" sz="2400" dirty="0">
                <a:latin typeface="隶书" panose="02010509060101010101" pitchFamily="49" charset="-122"/>
                <a:ea typeface="隶书" panose="02010509060101010101" pitchFamily="49" charset="-122"/>
              </a:rPr>
              <a:t>(Speaker Identification)</a:t>
            </a:r>
          </a:p>
          <a:p>
            <a:pPr marL="742950" lvl="1" indent="-285750">
              <a:buSzPct val="85000"/>
              <a:buFont typeface="Wingdings" panose="05000000000000000000" pitchFamily="2" charset="2"/>
              <a:buChar char="Ø"/>
            </a:pPr>
            <a:r>
              <a:rPr lang="zh-CN" altLang="en-US" sz="2400" dirty="0">
                <a:latin typeface="隶书" panose="02010509060101010101" pitchFamily="49" charset="-122"/>
                <a:ea typeface="隶书" panose="02010509060101010101" pitchFamily="49" charset="-122"/>
              </a:rPr>
              <a:t>说话人确认</a:t>
            </a:r>
            <a:r>
              <a:rPr lang="en-US" altLang="zh-CN" sz="2400" dirty="0">
                <a:latin typeface="隶书" panose="02010509060101010101" pitchFamily="49" charset="-122"/>
                <a:ea typeface="隶书" panose="02010509060101010101" pitchFamily="49" charset="-122"/>
              </a:rPr>
              <a:t>(Speaker Verification)</a:t>
            </a:r>
          </a:p>
          <a:p>
            <a:pPr>
              <a:buClr>
                <a:schemeClr val="accent2"/>
              </a:buClr>
              <a:buSzPct val="85000"/>
              <a:buFont typeface="Wingdings" panose="05000000000000000000" pitchFamily="2" charset="2"/>
              <a:buChar char="£"/>
            </a:pPr>
            <a:r>
              <a:rPr lang="en-US" altLang="zh-CN" sz="2400" dirty="0">
                <a:latin typeface="隶书" panose="02010509060101010101" pitchFamily="49" charset="-122"/>
                <a:ea typeface="隶书" panose="02010509060101010101" pitchFamily="49" charset="-122"/>
              </a:rPr>
              <a:t>UBM(Universal Background Model)</a:t>
            </a:r>
            <a:r>
              <a:rPr lang="zh-CN" altLang="en-US" sz="2400" dirty="0">
                <a:latin typeface="隶书" panose="02010509060101010101" pitchFamily="49" charset="-122"/>
                <a:ea typeface="隶书" panose="02010509060101010101" pitchFamily="49" charset="-122"/>
              </a:rPr>
              <a:t>，通用背景模型</a:t>
            </a:r>
            <a:endParaRPr lang="en-US" altLang="zh-CN" sz="24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en-US" altLang="zh-CN" sz="2400" dirty="0">
                <a:latin typeface="隶书" panose="02010509060101010101" pitchFamily="49" charset="-122"/>
                <a:ea typeface="隶书" panose="02010509060101010101" pitchFamily="49" charset="-122"/>
              </a:rPr>
              <a:t>GMM(Gaussian Mixture Model)</a:t>
            </a:r>
            <a:r>
              <a:rPr lang="zh-CN" altLang="en-US" sz="2400" dirty="0">
                <a:latin typeface="隶书" panose="02010509060101010101" pitchFamily="49" charset="-122"/>
                <a:ea typeface="隶书" panose="02010509060101010101" pitchFamily="49" charset="-122"/>
              </a:rPr>
              <a:t>，高斯混合模型</a:t>
            </a:r>
            <a:endParaRPr lang="en-US" altLang="zh-CN" sz="24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zh-CN" altLang="en-US" sz="2400" dirty="0">
                <a:latin typeface="隶书" panose="02010509060101010101" pitchFamily="49" charset="-122"/>
                <a:ea typeface="隶书" panose="02010509060101010101" pitchFamily="49" charset="-122"/>
              </a:rPr>
              <a:t>背景噪音（环境噪音）</a:t>
            </a:r>
            <a:endParaRPr lang="en-US" altLang="zh-CN" sz="24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zh-CN" altLang="en-US" sz="2400" dirty="0">
                <a:latin typeface="隶书" panose="02010509060101010101" pitchFamily="49" charset="-122"/>
                <a:ea typeface="隶书" panose="02010509060101010101" pitchFamily="49" charset="-122"/>
              </a:rPr>
              <a:t>信道差异（固定电话，手机，麦克风）</a:t>
            </a:r>
            <a:endParaRPr lang="en-US" altLang="zh-CN" sz="24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zh-CN" altLang="en-US" sz="2400" dirty="0">
                <a:latin typeface="隶书" panose="02010509060101010101" pitchFamily="49" charset="-122"/>
                <a:ea typeface="隶书" panose="02010509060101010101" pitchFamily="49" charset="-122"/>
              </a:rPr>
              <a:t>身体差异，语速快慢，时间间隔</a:t>
            </a:r>
          </a:p>
        </p:txBody>
      </p:sp>
      <p:sp>
        <p:nvSpPr>
          <p:cNvPr id="168962"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a:t>
            </a:r>
            <a:r>
              <a:rPr lang="en-US" altLang="zh-CN" dirty="0">
                <a:ea typeface="宋体" panose="02010600030101010101" pitchFamily="2" charset="-122"/>
              </a:rPr>
              <a:t>—</a:t>
            </a:r>
            <a:r>
              <a:rPr lang="zh-CN" altLang="en-US" dirty="0">
                <a:ea typeface="宋体" panose="02010600030101010101" pitchFamily="2" charset="-122"/>
              </a:rPr>
              <a:t>基本术语（</a:t>
            </a:r>
            <a:r>
              <a:rPr lang="en-US" altLang="zh-CN" dirty="0">
                <a:ea typeface="宋体" panose="02010600030101010101" pitchFamily="2" charset="-122"/>
              </a:rPr>
              <a:t>1</a:t>
            </a:r>
            <a:r>
              <a:rPr lang="zh-CN" altLang="en-US" dirty="0">
                <a:ea typeface="宋体" panose="02010600030101010101" pitchFamily="2" charset="-122"/>
              </a:rPr>
              <a: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内容占位符 1"/>
          <p:cNvSpPr>
            <a:spLocks noGrp="1"/>
          </p:cNvSpPr>
          <p:nvPr>
            <p:ph idx="1"/>
          </p:nvPr>
        </p:nvSpPr>
        <p:spPr>
          <a:xfrm>
            <a:off x="1809750" y="1719263"/>
            <a:ext cx="8686800" cy="4411662"/>
          </a:xfrm>
        </p:spPr>
        <p:txBody>
          <a:bodyPr vert="horz" wrap="square" lIns="91440" tIns="45720" rIns="91440" bIns="45720" anchor="t" anchorCtr="0"/>
          <a:lstStyle/>
          <a:p>
            <a:pPr>
              <a:buClr>
                <a:schemeClr val="accent2"/>
              </a:buClr>
              <a:buSzPct val="85000"/>
              <a:buFont typeface="Wingdings" panose="05000000000000000000" pitchFamily="2" charset="2"/>
              <a:buChar char="£"/>
            </a:pPr>
            <a:r>
              <a:rPr lang="en-US" altLang="zh-CN" sz="3200" dirty="0">
                <a:latin typeface="隶书" panose="02010509060101010101" pitchFamily="49" charset="-122"/>
                <a:ea typeface="隶书" panose="02010509060101010101" pitchFamily="49" charset="-122"/>
              </a:rPr>
              <a:t>FAR</a:t>
            </a:r>
            <a:r>
              <a:rPr lang="zh-CN" altLang="en-US" sz="3200" dirty="0">
                <a:latin typeface="隶书" panose="02010509060101010101" pitchFamily="49" charset="-122"/>
                <a:ea typeface="隶书" panose="02010509060101010101" pitchFamily="49" charset="-122"/>
              </a:rPr>
              <a:t>（</a:t>
            </a:r>
            <a:r>
              <a:rPr lang="en-US" altLang="zh-CN" sz="3200" dirty="0">
                <a:latin typeface="隶书" panose="02010509060101010101" pitchFamily="49" charset="-122"/>
                <a:ea typeface="隶书" panose="02010509060101010101" pitchFamily="49" charset="-122"/>
              </a:rPr>
              <a:t>False Accept Rate</a:t>
            </a:r>
            <a:r>
              <a:rPr lang="zh-CN" altLang="en-US" sz="3200" dirty="0">
                <a:latin typeface="隶书" panose="02010509060101010101" pitchFamily="49" charset="-122"/>
                <a:ea typeface="隶书" panose="02010509060101010101" pitchFamily="49" charset="-122"/>
              </a:rPr>
              <a:t>），错误接受率；</a:t>
            </a:r>
            <a:r>
              <a:rPr lang="en-US" altLang="zh-CN" sz="3200" dirty="0">
                <a:latin typeface="隶书" panose="02010509060101010101" pitchFamily="49" charset="-122"/>
                <a:ea typeface="隶书" panose="02010509060101010101" pitchFamily="49" charset="-122"/>
              </a:rPr>
              <a:t>FRR</a:t>
            </a:r>
            <a:r>
              <a:rPr lang="zh-CN" altLang="en-US" sz="3200" dirty="0">
                <a:latin typeface="隶书" panose="02010509060101010101" pitchFamily="49" charset="-122"/>
                <a:ea typeface="隶书" panose="02010509060101010101" pitchFamily="49" charset="-122"/>
              </a:rPr>
              <a:t>（</a:t>
            </a:r>
            <a:r>
              <a:rPr lang="en-US" altLang="zh-CN" sz="3200" dirty="0">
                <a:latin typeface="隶书" panose="02010509060101010101" pitchFamily="49" charset="-122"/>
                <a:ea typeface="隶书" panose="02010509060101010101" pitchFamily="49" charset="-122"/>
              </a:rPr>
              <a:t>False Reject Rate</a:t>
            </a:r>
            <a:r>
              <a:rPr lang="zh-CN" altLang="en-US" sz="3200" dirty="0">
                <a:latin typeface="隶书" panose="02010509060101010101" pitchFamily="49" charset="-122"/>
                <a:ea typeface="隶书" panose="02010509060101010101" pitchFamily="49" charset="-122"/>
              </a:rPr>
              <a:t>），错误拒绝率。</a:t>
            </a:r>
            <a:endParaRPr lang="en-US" altLang="zh-CN" sz="32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en-US" altLang="zh-CN" sz="3200" dirty="0">
                <a:latin typeface="隶书" panose="02010509060101010101" pitchFamily="49" charset="-122"/>
                <a:ea typeface="隶书" panose="02010509060101010101" pitchFamily="49" charset="-122"/>
              </a:rPr>
              <a:t>EER</a:t>
            </a:r>
            <a:r>
              <a:rPr lang="zh-CN" altLang="en-US" sz="3200" dirty="0">
                <a:latin typeface="隶书" panose="02010509060101010101" pitchFamily="49" charset="-122"/>
                <a:ea typeface="隶书" panose="02010509060101010101" pitchFamily="49" charset="-122"/>
              </a:rPr>
              <a:t>（</a:t>
            </a:r>
            <a:r>
              <a:rPr lang="en-US" altLang="zh-CN" sz="3200" dirty="0">
                <a:latin typeface="隶书" panose="02010509060101010101" pitchFamily="49" charset="-122"/>
                <a:ea typeface="隶书" panose="02010509060101010101" pitchFamily="49" charset="-122"/>
              </a:rPr>
              <a:t>Equal Error Rate</a:t>
            </a:r>
            <a:r>
              <a:rPr lang="zh-CN" altLang="en-US" sz="3200" dirty="0">
                <a:latin typeface="隶书" panose="02010509060101010101" pitchFamily="49" charset="-122"/>
                <a:ea typeface="隶书" panose="02010509060101010101" pitchFamily="49" charset="-122"/>
              </a:rPr>
              <a:t>），等错误率；即</a:t>
            </a:r>
            <a:r>
              <a:rPr lang="en-US" altLang="zh-CN" sz="3200" dirty="0">
                <a:latin typeface="隶书" panose="02010509060101010101" pitchFamily="49" charset="-122"/>
                <a:ea typeface="隶书" panose="02010509060101010101" pitchFamily="49" charset="-122"/>
              </a:rPr>
              <a:t>FAR=FRR</a:t>
            </a:r>
            <a:r>
              <a:rPr lang="zh-CN" altLang="en-US" sz="3200" dirty="0">
                <a:latin typeface="隶书" panose="02010509060101010101" pitchFamily="49" charset="-122"/>
                <a:ea typeface="隶书" panose="02010509060101010101" pitchFamily="49" charset="-122"/>
              </a:rPr>
              <a:t>时的错误率。</a:t>
            </a:r>
            <a:endParaRPr lang="en-US" altLang="zh-CN" sz="32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zh-CN" altLang="en-US" sz="3200" dirty="0">
                <a:latin typeface="隶书" panose="02010509060101010101" pitchFamily="49" charset="-122"/>
                <a:ea typeface="隶书" panose="02010509060101010101" pitchFamily="49" charset="-122"/>
              </a:rPr>
              <a:t>多说话人识别，分割</a:t>
            </a:r>
            <a:endParaRPr lang="en-US" altLang="zh-CN" sz="3200" dirty="0">
              <a:latin typeface="隶书" panose="02010509060101010101" pitchFamily="49" charset="-122"/>
              <a:ea typeface="隶书" panose="02010509060101010101" pitchFamily="49" charset="-122"/>
            </a:endParaRPr>
          </a:p>
          <a:p>
            <a:pPr>
              <a:buClr>
                <a:schemeClr val="accent2"/>
              </a:buClr>
              <a:buSzPct val="85000"/>
            </a:pPr>
            <a:endParaRPr lang="en-US" altLang="zh-CN" sz="3200" dirty="0">
              <a:latin typeface="隶书" panose="02010509060101010101" pitchFamily="49" charset="-122"/>
              <a:ea typeface="隶书" panose="02010509060101010101" pitchFamily="49" charset="-122"/>
            </a:endParaRPr>
          </a:p>
          <a:p>
            <a:endParaRPr lang="zh-CN" altLang="en-US" dirty="0">
              <a:latin typeface="隶书" panose="02010509060101010101" pitchFamily="49" charset="-122"/>
              <a:ea typeface="隶书" panose="02010509060101010101" pitchFamily="49" charset="-122"/>
            </a:endParaRPr>
          </a:p>
        </p:txBody>
      </p:sp>
      <p:sp>
        <p:nvSpPr>
          <p:cNvPr id="169986"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a:t>
            </a:r>
            <a:r>
              <a:rPr lang="en-US" altLang="zh-CN" dirty="0">
                <a:ea typeface="宋体" panose="02010600030101010101" pitchFamily="2" charset="-122"/>
              </a:rPr>
              <a:t>—</a:t>
            </a:r>
            <a:r>
              <a:rPr lang="zh-CN" altLang="en-US" dirty="0">
                <a:ea typeface="宋体" panose="02010600030101010101" pitchFamily="2" charset="-122"/>
              </a:rPr>
              <a:t>基本术语（</a:t>
            </a:r>
            <a:r>
              <a:rPr lang="en-US" altLang="zh-CN" dirty="0">
                <a:ea typeface="宋体" panose="02010600030101010101" pitchFamily="2" charset="-122"/>
              </a:rPr>
              <a:t>2</a:t>
            </a:r>
            <a:r>
              <a:rPr lang="zh-CN" altLang="en-US" dirty="0">
                <a:ea typeface="宋体" panose="02010600030101010101" pitchFamily="2" charset="-122"/>
              </a:rPr>
              <a: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a:t>
            </a:r>
            <a:r>
              <a:rPr lang="en-US" altLang="zh-CN" dirty="0">
                <a:ea typeface="宋体" panose="02010600030101010101" pitchFamily="2" charset="-122"/>
              </a:rPr>
              <a:t>—</a:t>
            </a:r>
            <a:r>
              <a:rPr lang="zh-CN" altLang="en-US" dirty="0">
                <a:ea typeface="宋体" panose="02010600030101010101" pitchFamily="2" charset="-122"/>
              </a:rPr>
              <a:t>基本术语（</a:t>
            </a:r>
            <a:r>
              <a:rPr lang="en-US" altLang="zh-CN" dirty="0">
                <a:ea typeface="宋体" panose="02010600030101010101" pitchFamily="2" charset="-122"/>
              </a:rPr>
              <a:t>3</a:t>
            </a:r>
            <a:r>
              <a:rPr lang="zh-CN" altLang="en-US" dirty="0">
                <a:ea typeface="宋体" panose="02010600030101010101" pitchFamily="2" charset="-122"/>
              </a:rPr>
              <a:t>）</a:t>
            </a:r>
          </a:p>
        </p:txBody>
      </p:sp>
      <p:grpSp>
        <p:nvGrpSpPr>
          <p:cNvPr id="171010" name="组合 72"/>
          <p:cNvGrpSpPr/>
          <p:nvPr/>
        </p:nvGrpSpPr>
        <p:grpSpPr>
          <a:xfrm>
            <a:off x="2309813" y="1714500"/>
            <a:ext cx="7488237" cy="4752975"/>
            <a:chOff x="1457508" y="1285406"/>
            <a:chExt cx="7488497" cy="4754023"/>
          </a:xfrm>
        </p:grpSpPr>
        <p:grpSp>
          <p:nvGrpSpPr>
            <p:cNvPr id="171011" name="Group 4"/>
            <p:cNvGrpSpPr/>
            <p:nvPr/>
          </p:nvGrpSpPr>
          <p:grpSpPr>
            <a:xfrm>
              <a:off x="1457508" y="1302325"/>
              <a:ext cx="4895851" cy="4737104"/>
              <a:chOff x="937" y="962"/>
              <a:chExt cx="3084" cy="2984"/>
            </a:xfrm>
          </p:grpSpPr>
          <p:grpSp>
            <p:nvGrpSpPr>
              <p:cNvPr id="171012" name="Group 5"/>
              <p:cNvGrpSpPr/>
              <p:nvPr/>
            </p:nvGrpSpPr>
            <p:grpSpPr>
              <a:xfrm>
                <a:off x="1312" y="962"/>
                <a:ext cx="2709" cy="2716"/>
                <a:chOff x="531" y="1071"/>
                <a:chExt cx="2709" cy="2716"/>
              </a:xfrm>
            </p:grpSpPr>
            <p:sp>
              <p:nvSpPr>
                <p:cNvPr id="171013" name="Line 6"/>
                <p:cNvSpPr/>
                <p:nvPr/>
              </p:nvSpPr>
              <p:spPr>
                <a:xfrm flipV="1">
                  <a:off x="551" y="1092"/>
                  <a:ext cx="0" cy="2695"/>
                </a:xfrm>
                <a:prstGeom prst="line">
                  <a:avLst/>
                </a:prstGeom>
                <a:ln w="28575" cap="flat" cmpd="sng">
                  <a:solidFill>
                    <a:srgbClr val="000000"/>
                  </a:solidFill>
                  <a:prstDash val="solid"/>
                  <a:round/>
                  <a:headEnd type="none" w="med" len="med"/>
                  <a:tailEnd type="none" w="med" len="med"/>
                </a:ln>
              </p:spPr>
            </p:sp>
            <p:sp>
              <p:nvSpPr>
                <p:cNvPr id="171014" name="Line 7"/>
                <p:cNvSpPr/>
                <p:nvPr/>
              </p:nvSpPr>
              <p:spPr>
                <a:xfrm rot="-5400000" flipV="1">
                  <a:off x="1889" y="2435"/>
                  <a:ext cx="1" cy="2695"/>
                </a:xfrm>
                <a:prstGeom prst="line">
                  <a:avLst/>
                </a:prstGeom>
                <a:ln w="28575" cap="flat" cmpd="sng">
                  <a:solidFill>
                    <a:srgbClr val="000000"/>
                  </a:solidFill>
                  <a:prstDash val="solid"/>
                  <a:round/>
                  <a:headEnd type="none" w="med" len="med"/>
                  <a:tailEnd type="none" w="med" len="med"/>
                </a:ln>
              </p:spPr>
            </p:sp>
            <p:sp>
              <p:nvSpPr>
                <p:cNvPr id="171015" name="Line 8"/>
                <p:cNvSpPr/>
                <p:nvPr/>
              </p:nvSpPr>
              <p:spPr>
                <a:xfrm rot="-5400000" flipV="1">
                  <a:off x="1891" y="-91"/>
                  <a:ext cx="1" cy="2695"/>
                </a:xfrm>
                <a:prstGeom prst="line">
                  <a:avLst/>
                </a:prstGeom>
                <a:ln w="28575" cap="flat" cmpd="sng">
                  <a:solidFill>
                    <a:srgbClr val="000000"/>
                  </a:solidFill>
                  <a:prstDash val="sysDot"/>
                  <a:round/>
                  <a:headEnd type="none" w="med" len="med"/>
                  <a:tailEnd type="none" w="med" len="med"/>
                </a:ln>
              </p:spPr>
            </p:sp>
            <p:sp>
              <p:nvSpPr>
                <p:cNvPr id="171016" name="Line 9"/>
                <p:cNvSpPr/>
                <p:nvPr/>
              </p:nvSpPr>
              <p:spPr>
                <a:xfrm flipV="1">
                  <a:off x="3070" y="1081"/>
                  <a:ext cx="1" cy="2695"/>
                </a:xfrm>
                <a:prstGeom prst="line">
                  <a:avLst/>
                </a:prstGeom>
                <a:ln w="28575" cap="flat" cmpd="sng">
                  <a:solidFill>
                    <a:srgbClr val="000000"/>
                  </a:solidFill>
                  <a:prstDash val="sysDot"/>
                  <a:round/>
                  <a:headEnd type="none" w="med" len="med"/>
                  <a:tailEnd type="none" w="med" len="med"/>
                </a:ln>
              </p:spPr>
            </p:sp>
            <p:sp>
              <p:nvSpPr>
                <p:cNvPr id="171017" name="Line 10"/>
                <p:cNvSpPr/>
                <p:nvPr/>
              </p:nvSpPr>
              <p:spPr>
                <a:xfrm flipV="1">
                  <a:off x="551" y="1144"/>
                  <a:ext cx="2646" cy="2638"/>
                </a:xfrm>
                <a:prstGeom prst="line">
                  <a:avLst/>
                </a:prstGeom>
                <a:ln w="19050" cap="flat" cmpd="sng">
                  <a:solidFill>
                    <a:srgbClr val="000000"/>
                  </a:solidFill>
                  <a:prstDash val="lgDash"/>
                  <a:round/>
                  <a:headEnd type="none" w="med" len="med"/>
                  <a:tailEnd type="none" w="med" len="med"/>
                </a:ln>
              </p:spPr>
            </p:sp>
            <p:sp>
              <p:nvSpPr>
                <p:cNvPr id="171018" name="Line 11"/>
                <p:cNvSpPr/>
                <p:nvPr/>
              </p:nvSpPr>
              <p:spPr>
                <a:xfrm flipV="1">
                  <a:off x="2608" y="1083"/>
                  <a:ext cx="1" cy="2695"/>
                </a:xfrm>
                <a:prstGeom prst="line">
                  <a:avLst/>
                </a:prstGeom>
                <a:ln w="28575" cap="flat" cmpd="sng">
                  <a:solidFill>
                    <a:srgbClr val="000000"/>
                  </a:solidFill>
                  <a:prstDash val="sysDot"/>
                  <a:round/>
                  <a:headEnd type="none" w="med" len="med"/>
                  <a:tailEnd type="none" w="med" len="med"/>
                </a:ln>
              </p:spPr>
            </p:sp>
            <p:sp>
              <p:nvSpPr>
                <p:cNvPr id="171019" name="Line 12"/>
                <p:cNvSpPr/>
                <p:nvPr/>
              </p:nvSpPr>
              <p:spPr>
                <a:xfrm flipV="1">
                  <a:off x="894" y="1074"/>
                  <a:ext cx="1" cy="2695"/>
                </a:xfrm>
                <a:prstGeom prst="line">
                  <a:avLst/>
                </a:prstGeom>
                <a:ln w="28575" cap="flat" cmpd="sng">
                  <a:solidFill>
                    <a:srgbClr val="000000"/>
                  </a:solidFill>
                  <a:prstDash val="sysDot"/>
                  <a:round/>
                  <a:headEnd type="none" w="med" len="med"/>
                  <a:tailEnd type="none" w="med" len="med"/>
                </a:ln>
              </p:spPr>
            </p:sp>
            <p:sp>
              <p:nvSpPr>
                <p:cNvPr id="171020" name="Line 13"/>
                <p:cNvSpPr/>
                <p:nvPr/>
              </p:nvSpPr>
              <p:spPr>
                <a:xfrm flipV="1">
                  <a:off x="713" y="1078"/>
                  <a:ext cx="1" cy="2695"/>
                </a:xfrm>
                <a:prstGeom prst="line">
                  <a:avLst/>
                </a:prstGeom>
                <a:ln w="28575" cap="flat" cmpd="sng">
                  <a:solidFill>
                    <a:srgbClr val="000000"/>
                  </a:solidFill>
                  <a:prstDash val="sysDot"/>
                  <a:round/>
                  <a:headEnd type="none" w="med" len="med"/>
                  <a:tailEnd type="none" w="med" len="med"/>
                </a:ln>
              </p:spPr>
            </p:sp>
            <p:sp>
              <p:nvSpPr>
                <p:cNvPr id="171021" name="Line 14"/>
                <p:cNvSpPr/>
                <p:nvPr/>
              </p:nvSpPr>
              <p:spPr>
                <a:xfrm flipV="1">
                  <a:off x="1355" y="1071"/>
                  <a:ext cx="1" cy="2695"/>
                </a:xfrm>
                <a:prstGeom prst="line">
                  <a:avLst/>
                </a:prstGeom>
                <a:ln w="28575" cap="flat" cmpd="sng">
                  <a:solidFill>
                    <a:srgbClr val="000000"/>
                  </a:solidFill>
                  <a:prstDash val="sysDot"/>
                  <a:round/>
                  <a:headEnd type="none" w="med" len="med"/>
                  <a:tailEnd type="none" w="med" len="med"/>
                </a:ln>
              </p:spPr>
            </p:sp>
            <p:sp>
              <p:nvSpPr>
                <p:cNvPr id="171022" name="Line 15"/>
                <p:cNvSpPr/>
                <p:nvPr/>
              </p:nvSpPr>
              <p:spPr>
                <a:xfrm flipV="1">
                  <a:off x="1627" y="1074"/>
                  <a:ext cx="1" cy="2695"/>
                </a:xfrm>
                <a:prstGeom prst="line">
                  <a:avLst/>
                </a:prstGeom>
                <a:ln w="28575" cap="flat" cmpd="sng">
                  <a:solidFill>
                    <a:srgbClr val="000000"/>
                  </a:solidFill>
                  <a:prstDash val="sysDot"/>
                  <a:round/>
                  <a:headEnd type="none" w="med" len="med"/>
                  <a:tailEnd type="none" w="med" len="med"/>
                </a:ln>
              </p:spPr>
            </p:sp>
            <p:sp>
              <p:nvSpPr>
                <p:cNvPr id="171023" name="Line 16"/>
                <p:cNvSpPr/>
                <p:nvPr/>
              </p:nvSpPr>
              <p:spPr>
                <a:xfrm flipV="1">
                  <a:off x="1900" y="1077"/>
                  <a:ext cx="1" cy="2695"/>
                </a:xfrm>
                <a:prstGeom prst="line">
                  <a:avLst/>
                </a:prstGeom>
                <a:ln w="28575" cap="flat" cmpd="sng">
                  <a:solidFill>
                    <a:srgbClr val="000000"/>
                  </a:solidFill>
                  <a:prstDash val="sysDot"/>
                  <a:round/>
                  <a:headEnd type="none" w="med" len="med"/>
                  <a:tailEnd type="none" w="med" len="med"/>
                </a:ln>
              </p:spPr>
            </p:sp>
            <p:sp>
              <p:nvSpPr>
                <p:cNvPr id="171024" name="Line 17"/>
                <p:cNvSpPr/>
                <p:nvPr/>
              </p:nvSpPr>
              <p:spPr>
                <a:xfrm flipV="1">
                  <a:off x="2249" y="1079"/>
                  <a:ext cx="1" cy="2695"/>
                </a:xfrm>
                <a:prstGeom prst="line">
                  <a:avLst/>
                </a:prstGeom>
                <a:ln w="28575" cap="flat" cmpd="sng">
                  <a:solidFill>
                    <a:srgbClr val="000000"/>
                  </a:solidFill>
                  <a:prstDash val="sysDot"/>
                  <a:round/>
                  <a:headEnd type="none" w="med" len="med"/>
                  <a:tailEnd type="none" w="med" len="med"/>
                </a:ln>
              </p:spPr>
            </p:sp>
            <p:sp>
              <p:nvSpPr>
                <p:cNvPr id="171025" name="Line 18"/>
                <p:cNvSpPr/>
                <p:nvPr/>
              </p:nvSpPr>
              <p:spPr>
                <a:xfrm flipV="1">
                  <a:off x="1121" y="1084"/>
                  <a:ext cx="1" cy="2695"/>
                </a:xfrm>
                <a:prstGeom prst="line">
                  <a:avLst/>
                </a:prstGeom>
                <a:ln w="28575" cap="flat" cmpd="sng">
                  <a:solidFill>
                    <a:srgbClr val="000000"/>
                  </a:solidFill>
                  <a:prstDash val="sysDot"/>
                  <a:round/>
                  <a:headEnd type="none" w="med" len="med"/>
                  <a:tailEnd type="none" w="med" len="med"/>
                </a:ln>
              </p:spPr>
            </p:sp>
            <p:sp>
              <p:nvSpPr>
                <p:cNvPr id="171026" name="Line 19"/>
                <p:cNvSpPr/>
                <p:nvPr/>
              </p:nvSpPr>
              <p:spPr>
                <a:xfrm rot="-5400000" flipV="1">
                  <a:off x="1877" y="744"/>
                  <a:ext cx="1" cy="2695"/>
                </a:xfrm>
                <a:prstGeom prst="line">
                  <a:avLst/>
                </a:prstGeom>
                <a:ln w="28575" cap="flat" cmpd="sng">
                  <a:solidFill>
                    <a:srgbClr val="000000"/>
                  </a:solidFill>
                  <a:prstDash val="sysDot"/>
                  <a:round/>
                  <a:headEnd type="none" w="med" len="med"/>
                  <a:tailEnd type="none" w="med" len="med"/>
                </a:ln>
              </p:spPr>
            </p:sp>
            <p:sp>
              <p:nvSpPr>
                <p:cNvPr id="171027" name="Line 20"/>
                <p:cNvSpPr/>
                <p:nvPr/>
              </p:nvSpPr>
              <p:spPr>
                <a:xfrm rot="-5400000" flipV="1">
                  <a:off x="1888" y="1093"/>
                  <a:ext cx="1" cy="2695"/>
                </a:xfrm>
                <a:prstGeom prst="line">
                  <a:avLst/>
                </a:prstGeom>
                <a:ln w="28575" cap="flat" cmpd="sng">
                  <a:solidFill>
                    <a:srgbClr val="000000"/>
                  </a:solidFill>
                  <a:prstDash val="sysDot"/>
                  <a:round/>
                  <a:headEnd type="none" w="med" len="med"/>
                  <a:tailEnd type="none" w="med" len="med"/>
                </a:ln>
              </p:spPr>
            </p:sp>
            <p:sp>
              <p:nvSpPr>
                <p:cNvPr id="171028" name="Line 21"/>
                <p:cNvSpPr/>
                <p:nvPr/>
              </p:nvSpPr>
              <p:spPr>
                <a:xfrm rot="-5400000" flipV="1">
                  <a:off x="1882" y="1365"/>
                  <a:ext cx="1" cy="2695"/>
                </a:xfrm>
                <a:prstGeom prst="line">
                  <a:avLst/>
                </a:prstGeom>
                <a:ln w="28575" cap="flat" cmpd="sng">
                  <a:solidFill>
                    <a:srgbClr val="000000"/>
                  </a:solidFill>
                  <a:prstDash val="sysDot"/>
                  <a:round/>
                  <a:headEnd type="none" w="med" len="med"/>
                  <a:tailEnd type="none" w="med" len="med"/>
                </a:ln>
              </p:spPr>
            </p:sp>
            <p:sp>
              <p:nvSpPr>
                <p:cNvPr id="171029" name="Line 22"/>
                <p:cNvSpPr/>
                <p:nvPr/>
              </p:nvSpPr>
              <p:spPr>
                <a:xfrm rot="-5400000" flipV="1">
                  <a:off x="1885" y="1630"/>
                  <a:ext cx="1" cy="2695"/>
                </a:xfrm>
                <a:prstGeom prst="line">
                  <a:avLst/>
                </a:prstGeom>
                <a:ln w="28575" cap="flat" cmpd="sng">
                  <a:solidFill>
                    <a:srgbClr val="000000"/>
                  </a:solidFill>
                  <a:prstDash val="sysDot"/>
                  <a:round/>
                  <a:headEnd type="none" w="med" len="med"/>
                  <a:tailEnd type="none" w="med" len="med"/>
                </a:ln>
              </p:spPr>
            </p:sp>
            <p:sp>
              <p:nvSpPr>
                <p:cNvPr id="171030" name="Line 23"/>
                <p:cNvSpPr/>
                <p:nvPr/>
              </p:nvSpPr>
              <p:spPr>
                <a:xfrm rot="-5400000" flipV="1">
                  <a:off x="1887" y="1868"/>
                  <a:ext cx="1" cy="2695"/>
                </a:xfrm>
                <a:prstGeom prst="line">
                  <a:avLst/>
                </a:prstGeom>
                <a:ln w="28575" cap="flat" cmpd="sng">
                  <a:solidFill>
                    <a:srgbClr val="000000"/>
                  </a:solidFill>
                  <a:prstDash val="sysDot"/>
                  <a:round/>
                  <a:headEnd type="none" w="med" len="med"/>
                  <a:tailEnd type="none" w="med" len="med"/>
                </a:ln>
              </p:spPr>
            </p:sp>
            <p:sp>
              <p:nvSpPr>
                <p:cNvPr id="171031" name="Line 24"/>
                <p:cNvSpPr/>
                <p:nvPr/>
              </p:nvSpPr>
              <p:spPr>
                <a:xfrm rot="-5400000" flipV="1">
                  <a:off x="1889" y="2083"/>
                  <a:ext cx="1" cy="2695"/>
                </a:xfrm>
                <a:prstGeom prst="line">
                  <a:avLst/>
                </a:prstGeom>
                <a:ln w="28575" cap="flat" cmpd="sng">
                  <a:solidFill>
                    <a:srgbClr val="000000"/>
                  </a:solidFill>
                  <a:prstDash val="sysDot"/>
                  <a:round/>
                  <a:headEnd type="none" w="med" len="med"/>
                  <a:tailEnd type="none" w="med" len="med"/>
                </a:ln>
              </p:spPr>
            </p:sp>
            <p:sp>
              <p:nvSpPr>
                <p:cNvPr id="171032" name="Line 25"/>
                <p:cNvSpPr/>
                <p:nvPr/>
              </p:nvSpPr>
              <p:spPr>
                <a:xfrm rot="-5400000" flipV="1">
                  <a:off x="1890" y="2269"/>
                  <a:ext cx="1" cy="2695"/>
                </a:xfrm>
                <a:prstGeom prst="line">
                  <a:avLst/>
                </a:prstGeom>
                <a:ln w="28575" cap="flat" cmpd="sng">
                  <a:solidFill>
                    <a:srgbClr val="000000"/>
                  </a:solidFill>
                  <a:prstDash val="sysDot"/>
                  <a:round/>
                  <a:headEnd type="none" w="med" len="med"/>
                  <a:tailEnd type="none" w="med" len="med"/>
                </a:ln>
              </p:spPr>
            </p:sp>
            <p:sp>
              <p:nvSpPr>
                <p:cNvPr id="171033" name="Line 26"/>
                <p:cNvSpPr/>
                <p:nvPr/>
              </p:nvSpPr>
              <p:spPr>
                <a:xfrm rot="-5400000" flipV="1">
                  <a:off x="1886" y="381"/>
                  <a:ext cx="1" cy="2695"/>
                </a:xfrm>
                <a:prstGeom prst="line">
                  <a:avLst/>
                </a:prstGeom>
                <a:ln w="28575" cap="flat" cmpd="sng">
                  <a:solidFill>
                    <a:srgbClr val="000000"/>
                  </a:solidFill>
                  <a:prstDash val="sysDot"/>
                  <a:round/>
                  <a:headEnd type="none" w="med" len="med"/>
                  <a:tailEnd type="none" w="med" len="med"/>
                </a:ln>
              </p:spPr>
            </p:sp>
          </p:grpSp>
          <p:sp>
            <p:nvSpPr>
              <p:cNvPr id="171034" name="Text Box 27"/>
              <p:cNvSpPr txBox="1"/>
              <p:nvPr/>
            </p:nvSpPr>
            <p:spPr>
              <a:xfrm>
                <a:off x="1413" y="3709"/>
                <a:ext cx="2597" cy="96"/>
              </a:xfrm>
              <a:prstGeom prst="rect">
                <a:avLst/>
              </a:prstGeom>
              <a:noFill/>
              <a:ln w="9525">
                <a:noFill/>
              </a:ln>
            </p:spPr>
            <p:txBody>
              <a:bodyPr lIns="0" tIns="0" rIns="0" bIns="0" anchor="t" anchorCtr="0"/>
              <a:lstStyle/>
              <a:p>
                <a:pPr eaLnBrk="0" hangingPunct="0">
                  <a:spcBef>
                    <a:spcPct val="50000"/>
                  </a:spcBef>
                </a:pPr>
                <a:r>
                  <a:rPr lang="en-US" altLang="zh-CN" sz="1000" dirty="0">
                    <a:latin typeface="Arial" panose="020B0604020202020204" pitchFamily="34" charset="0"/>
                  </a:rPr>
                  <a:t>0.1  0.2    0.5      1         2        5           10           20             40</a:t>
                </a:r>
                <a:endParaRPr lang="zh-CN" altLang="en-US" sz="1000" dirty="0">
                  <a:latin typeface="Arial" panose="020B0604020202020204" pitchFamily="34" charset="0"/>
                  <a:ea typeface="MS PGothic" panose="020B0600070205080204" pitchFamily="34" charset="-128"/>
                </a:endParaRPr>
              </a:p>
            </p:txBody>
          </p:sp>
          <p:sp>
            <p:nvSpPr>
              <p:cNvPr id="171035" name="Text Box 28"/>
              <p:cNvSpPr txBox="1"/>
              <p:nvPr/>
            </p:nvSpPr>
            <p:spPr>
              <a:xfrm>
                <a:off x="1130" y="1095"/>
                <a:ext cx="152" cy="2541"/>
              </a:xfrm>
              <a:prstGeom prst="rect">
                <a:avLst/>
              </a:prstGeom>
              <a:noFill/>
              <a:ln w="9525">
                <a:noFill/>
              </a:ln>
            </p:spPr>
            <p:txBody>
              <a:bodyPr lIns="0" tIns="0" rIns="0" bIns="0" anchor="t" anchorCtr="0"/>
              <a:lstStyle/>
              <a:p>
                <a:pPr algn="r" eaLnBrk="0" hangingPunct="0">
                  <a:spcBef>
                    <a:spcPct val="50000"/>
                  </a:spcBef>
                </a:pPr>
                <a:r>
                  <a:rPr lang="en-US" altLang="zh-CN" sz="1000" dirty="0">
                    <a:latin typeface="Arial" panose="020B0604020202020204" pitchFamily="34" charset="0"/>
                  </a:rPr>
                  <a:t>40</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20</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10</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5</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2</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1</a:t>
                </a:r>
              </a:p>
              <a:p>
                <a:pPr algn="r" eaLnBrk="0" hangingPunct="0">
                  <a:spcBef>
                    <a:spcPct val="50000"/>
                  </a:spcBef>
                </a:pPr>
                <a:endParaRPr lang="en-US" altLang="zh-CN" sz="1000" dirty="0">
                  <a:latin typeface="Arial" panose="020B0604020202020204" pitchFamily="34" charset="0"/>
                </a:endParaRPr>
              </a:p>
              <a:p>
                <a:pPr algn="r" eaLnBrk="0" hangingPunct="0">
                  <a:spcBef>
                    <a:spcPct val="50000"/>
                  </a:spcBef>
                </a:pPr>
                <a:r>
                  <a:rPr lang="en-US" altLang="zh-CN" sz="1000" dirty="0">
                    <a:latin typeface="Arial" panose="020B0604020202020204" pitchFamily="34" charset="0"/>
                  </a:rPr>
                  <a:t>0.5</a:t>
                </a:r>
              </a:p>
              <a:p>
                <a:pPr algn="r" eaLnBrk="0" hangingPunct="0">
                  <a:spcBef>
                    <a:spcPct val="50000"/>
                  </a:spcBef>
                </a:pPr>
                <a:r>
                  <a:rPr lang="en-US" altLang="zh-CN" sz="1000" dirty="0">
                    <a:latin typeface="Arial" panose="020B0604020202020204" pitchFamily="34" charset="0"/>
                  </a:rPr>
                  <a:t>0.2</a:t>
                </a:r>
              </a:p>
              <a:p>
                <a:pPr algn="r" eaLnBrk="0" hangingPunct="0">
                  <a:spcBef>
                    <a:spcPct val="50000"/>
                  </a:spcBef>
                </a:pPr>
                <a:r>
                  <a:rPr lang="en-US" altLang="zh-CN" sz="1000" dirty="0">
                    <a:latin typeface="Arial" panose="020B0604020202020204" pitchFamily="34" charset="0"/>
                  </a:rPr>
                  <a:t>0.1</a:t>
                </a:r>
              </a:p>
            </p:txBody>
          </p:sp>
          <p:sp>
            <p:nvSpPr>
              <p:cNvPr id="171036" name="Text Box 29"/>
              <p:cNvSpPr txBox="1"/>
              <p:nvPr/>
            </p:nvSpPr>
            <p:spPr>
              <a:xfrm>
                <a:off x="1319" y="3801"/>
                <a:ext cx="2640" cy="145"/>
              </a:xfrm>
              <a:prstGeom prst="rect">
                <a:avLst/>
              </a:prstGeom>
              <a:noFill/>
              <a:ln w="9525">
                <a:noFill/>
              </a:ln>
            </p:spPr>
            <p:txBody>
              <a:bodyPr lIns="0" tIns="0" rIns="0" bIns="0" anchor="t" anchorCtr="0"/>
              <a:lstStyle/>
              <a:p>
                <a:pPr eaLnBrk="0" hangingPunct="0"/>
                <a:r>
                  <a:rPr lang="zh-CN" altLang="en-US" sz="1600" dirty="0">
                    <a:latin typeface="Arial" panose="020B0604020202020204" pitchFamily="34" charset="0"/>
                    <a:ea typeface="MS PGothic" panose="020B0600070205080204" pitchFamily="34" charset="-128"/>
                  </a:rPr>
                  <a:t>错  误  接  受  的  概  率  </a:t>
                </a:r>
                <a:r>
                  <a:rPr lang="en-US" altLang="zh-CN" sz="1600" dirty="0">
                    <a:latin typeface="Arial" panose="020B0604020202020204" pitchFamily="34" charset="0"/>
                  </a:rPr>
                  <a:t>(%)</a:t>
                </a:r>
              </a:p>
            </p:txBody>
          </p:sp>
          <p:sp>
            <p:nvSpPr>
              <p:cNvPr id="171037" name="Text Box 30"/>
              <p:cNvSpPr txBox="1"/>
              <p:nvPr/>
            </p:nvSpPr>
            <p:spPr>
              <a:xfrm>
                <a:off x="937" y="1083"/>
                <a:ext cx="202" cy="2582"/>
              </a:xfrm>
              <a:prstGeom prst="rect">
                <a:avLst/>
              </a:prstGeom>
              <a:noFill/>
              <a:ln w="9525">
                <a:noFill/>
              </a:ln>
            </p:spPr>
            <p:txBody>
              <a:bodyPr lIns="0" tIns="0" rIns="0" bIns="0" anchor="t" anchorCtr="0"/>
              <a:lstStyle/>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错  </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误  </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拒</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绝</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的  </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概  </a:t>
                </a:r>
              </a:p>
              <a:p>
                <a:pPr eaLnBrk="0" hangingPunct="0"/>
                <a:endParaRPr lang="zh-CN" altLang="en-US" sz="1600" dirty="0">
                  <a:latin typeface="Arial" panose="020B0604020202020204" pitchFamily="34" charset="0"/>
                  <a:ea typeface="MS PGothic" panose="020B0600070205080204" pitchFamily="34" charset="-128"/>
                </a:endParaRPr>
              </a:p>
              <a:p>
                <a:pPr eaLnBrk="0" hangingPunct="0"/>
                <a:r>
                  <a:rPr lang="zh-CN" altLang="en-US" sz="1600" dirty="0">
                    <a:latin typeface="Arial" panose="020B0604020202020204" pitchFamily="34" charset="0"/>
                    <a:ea typeface="MS PGothic" panose="020B0600070205080204" pitchFamily="34" charset="-128"/>
                  </a:rPr>
                  <a:t>率  </a:t>
                </a:r>
              </a:p>
              <a:p>
                <a:pPr eaLnBrk="0" hangingPunct="0"/>
                <a:endParaRPr lang="en-US" altLang="zh-CN" sz="1600" dirty="0">
                  <a:latin typeface="Arial" panose="020B0604020202020204" pitchFamily="34" charset="0"/>
                </a:endParaRPr>
              </a:p>
              <a:p>
                <a:pPr eaLnBrk="0" hangingPunct="0"/>
                <a:r>
                  <a:rPr lang="en-US" altLang="zh-CN" sz="1600" dirty="0">
                    <a:latin typeface="Arial" panose="020B0604020202020204" pitchFamily="34" charset="0"/>
                  </a:rPr>
                  <a:t>(%)</a:t>
                </a:r>
              </a:p>
            </p:txBody>
          </p:sp>
        </p:grpSp>
        <p:sp>
          <p:nvSpPr>
            <p:cNvPr id="171038" name="Oval 31"/>
            <p:cNvSpPr/>
            <p:nvPr/>
          </p:nvSpPr>
          <p:spPr>
            <a:xfrm>
              <a:off x="3268844" y="4266186"/>
              <a:ext cx="173038" cy="173037"/>
            </a:xfrm>
            <a:prstGeom prst="ellipse">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39" name="Oval 32"/>
            <p:cNvSpPr/>
            <p:nvPr/>
          </p:nvSpPr>
          <p:spPr>
            <a:xfrm>
              <a:off x="2522719" y="3686748"/>
              <a:ext cx="173038" cy="173038"/>
            </a:xfrm>
            <a:prstGeom prst="ellipse">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40" name="Oval 33"/>
            <p:cNvSpPr/>
            <p:nvPr/>
          </p:nvSpPr>
          <p:spPr>
            <a:xfrm>
              <a:off x="4535669" y="4961511"/>
              <a:ext cx="173038" cy="173037"/>
            </a:xfrm>
            <a:prstGeom prst="ellipse">
              <a:avLst/>
            </a:prstGeom>
            <a:solidFill>
              <a:srgbClr val="000000"/>
            </a:solidFill>
            <a:ln w="9525" cap="flat" cmpd="sng">
              <a:solidFill>
                <a:srgbClr val="000000"/>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41" name="Oval 34"/>
            <p:cNvSpPr/>
            <p:nvPr/>
          </p:nvSpPr>
          <p:spPr>
            <a:xfrm rot="2379751">
              <a:off x="2657657" y="4062986"/>
              <a:ext cx="1409700" cy="530225"/>
            </a:xfrm>
            <a:prstGeom prst="ellipse">
              <a:avLst/>
            </a:prstGeom>
            <a:noFill/>
            <a:ln w="28575" cap="flat" cmpd="sng">
              <a:solidFill>
                <a:srgbClr val="000000"/>
              </a:solidFill>
              <a:prstDash val="sysDot"/>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42" name="Oval 35"/>
            <p:cNvSpPr/>
            <p:nvPr/>
          </p:nvSpPr>
          <p:spPr>
            <a:xfrm rot="668212">
              <a:off x="3894319" y="4680523"/>
              <a:ext cx="1319213" cy="530225"/>
            </a:xfrm>
            <a:prstGeom prst="ellipse">
              <a:avLst/>
            </a:prstGeom>
            <a:noFill/>
            <a:ln w="28575" cap="flat" cmpd="sng">
              <a:solidFill>
                <a:srgbClr val="000000"/>
              </a:solidFill>
              <a:prstDash val="sysDot"/>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43" name="Oval 36"/>
            <p:cNvSpPr/>
            <p:nvPr/>
          </p:nvSpPr>
          <p:spPr>
            <a:xfrm rot="4315509">
              <a:off x="1833743" y="3416872"/>
              <a:ext cx="1214437" cy="595312"/>
            </a:xfrm>
            <a:prstGeom prst="ellipse">
              <a:avLst/>
            </a:prstGeom>
            <a:noFill/>
            <a:ln w="28575" cap="flat" cmpd="sng">
              <a:solidFill>
                <a:srgbClr val="000000"/>
              </a:solidFill>
              <a:prstDash val="sysDot"/>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71044" name="Freeform 37"/>
            <p:cNvSpPr/>
            <p:nvPr/>
          </p:nvSpPr>
          <p:spPr>
            <a:xfrm>
              <a:off x="2235382" y="3578798"/>
              <a:ext cx="3035300" cy="1855788"/>
            </a:xfrm>
            <a:custGeom>
              <a:avLst/>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912" h="1169">
                  <a:moveTo>
                    <a:pt x="0" y="0"/>
                  </a:moveTo>
                  <a:cubicBezTo>
                    <a:pt x="72" y="32"/>
                    <a:pt x="144" y="64"/>
                    <a:pt x="234" y="125"/>
                  </a:cubicBezTo>
                  <a:cubicBezTo>
                    <a:pt x="324" y="186"/>
                    <a:pt x="462" y="307"/>
                    <a:pt x="543" y="367"/>
                  </a:cubicBezTo>
                  <a:cubicBezTo>
                    <a:pt x="624" y="427"/>
                    <a:pt x="641" y="451"/>
                    <a:pt x="718" y="484"/>
                  </a:cubicBezTo>
                  <a:cubicBezTo>
                    <a:pt x="795" y="517"/>
                    <a:pt x="941" y="527"/>
                    <a:pt x="1002" y="567"/>
                  </a:cubicBezTo>
                  <a:cubicBezTo>
                    <a:pt x="1063" y="607"/>
                    <a:pt x="1032" y="672"/>
                    <a:pt x="1086" y="726"/>
                  </a:cubicBezTo>
                  <a:cubicBezTo>
                    <a:pt x="1140" y="780"/>
                    <a:pt x="1252" y="856"/>
                    <a:pt x="1328" y="893"/>
                  </a:cubicBezTo>
                  <a:cubicBezTo>
                    <a:pt x="1404" y="930"/>
                    <a:pt x="1448" y="905"/>
                    <a:pt x="1545" y="951"/>
                  </a:cubicBezTo>
                  <a:cubicBezTo>
                    <a:pt x="1642" y="997"/>
                    <a:pt x="1777" y="1083"/>
                    <a:pt x="1912" y="1169"/>
                  </a:cubicBezTo>
                </a:path>
              </a:pathLst>
            </a:custGeom>
            <a:noFill/>
            <a:ln w="28575" cap="flat" cmpd="sng">
              <a:solidFill>
                <a:srgbClr val="000000"/>
              </a:solidFill>
              <a:prstDash val="solid"/>
              <a:round/>
              <a:headEnd type="none" w="med" len="med"/>
              <a:tailEnd type="none" w="med" len="med"/>
            </a:ln>
          </p:spPr>
          <p:txBody>
            <a:bodyPr/>
            <a:lstStyle/>
            <a:p>
              <a:endParaRPr lang="zh-CN" altLang="en-US"/>
            </a:p>
          </p:txBody>
        </p:sp>
        <p:sp>
          <p:nvSpPr>
            <p:cNvPr id="171045" name="AutoShape 38"/>
            <p:cNvSpPr/>
            <p:nvPr/>
          </p:nvSpPr>
          <p:spPr>
            <a:xfrm>
              <a:off x="4064182" y="3578798"/>
              <a:ext cx="1179671" cy="461963"/>
            </a:xfrm>
            <a:prstGeom prst="wedgeRoundRectCallout">
              <a:avLst>
                <a:gd name="adj1" fmla="val -110301"/>
                <a:gd name="adj2" fmla="val 113917"/>
                <a:gd name="adj3" fmla="val 16667"/>
              </a:avLst>
            </a:prstGeom>
            <a:solidFill>
              <a:schemeClr val="accent1"/>
            </a:solidFill>
            <a:ln w="9525" cap="flat" cmpd="sng">
              <a:solidFill>
                <a:schemeClr val="tx1"/>
              </a:solidFill>
              <a:prstDash val="solid"/>
              <a:miter/>
              <a:headEnd type="none" w="med" len="med"/>
              <a:tailEnd type="none" w="med" len="med"/>
            </a:ln>
          </p:spPr>
          <p:txBody>
            <a:bodyPr anchor="ctr" anchorCtr="0"/>
            <a:lstStyle/>
            <a:p>
              <a:pPr eaLnBrk="0" hangingPunct="0"/>
              <a:r>
                <a:rPr lang="zh-CN" altLang="en-US" sz="1400" dirty="0">
                  <a:latin typeface="Arial" panose="020B0604020202020204" pitchFamily="34" charset="0"/>
                  <a:ea typeface="MS PGothic" panose="020B0600070205080204" pitchFamily="34" charset="-128"/>
                </a:rPr>
                <a:t>等错误率</a:t>
              </a:r>
              <a:r>
                <a:rPr lang="en-US" altLang="zh-CN" sz="1400" dirty="0">
                  <a:latin typeface="Arial" panose="020B0604020202020204" pitchFamily="34" charset="0"/>
                </a:rPr>
                <a:t>(ERR)=1%</a:t>
              </a:r>
            </a:p>
          </p:txBody>
        </p:sp>
        <p:sp>
          <p:nvSpPr>
            <p:cNvPr id="171046" name="Text Box 39"/>
            <p:cNvSpPr txBox="1"/>
            <p:nvPr/>
          </p:nvSpPr>
          <p:spPr>
            <a:xfrm>
              <a:off x="3260907" y="4429698"/>
              <a:ext cx="687387" cy="275651"/>
            </a:xfrm>
            <a:prstGeom prst="rect">
              <a:avLst/>
            </a:prstGeom>
            <a:noFill/>
            <a:ln w="9525">
              <a:noFill/>
            </a:ln>
          </p:spPr>
          <p:txBody>
            <a:bodyPr anchor="t" anchorCtr="0">
              <a:spAutoFit/>
            </a:bodyPr>
            <a:lstStyle/>
            <a:p>
              <a:pPr eaLnBrk="0" hangingPunct="0">
                <a:spcBef>
                  <a:spcPct val="50000"/>
                </a:spcBef>
              </a:pPr>
              <a:r>
                <a:rPr lang="zh-CN" altLang="en-US" sz="1200" dirty="0">
                  <a:latin typeface="Arial" panose="020B0604020202020204" pitchFamily="34" charset="0"/>
                  <a:ea typeface="MS PGothic" panose="020B0600070205080204" pitchFamily="34" charset="-128"/>
                </a:rPr>
                <a:t>平衡点</a:t>
              </a:r>
            </a:p>
          </p:txBody>
        </p:sp>
        <p:sp>
          <p:nvSpPr>
            <p:cNvPr id="171047" name="AutoShape 40"/>
            <p:cNvSpPr/>
            <p:nvPr/>
          </p:nvSpPr>
          <p:spPr>
            <a:xfrm>
              <a:off x="2490969" y="1461073"/>
              <a:ext cx="1577975" cy="1547813"/>
            </a:xfrm>
            <a:prstGeom prst="wedgeRoundRectCallout">
              <a:avLst>
                <a:gd name="adj1" fmla="val -40444"/>
                <a:gd name="adj2" fmla="val 93282"/>
                <a:gd name="adj3" fmla="val 16667"/>
              </a:avLst>
            </a:prstGeom>
            <a:solidFill>
              <a:srgbClr val="99CC00"/>
            </a:solidFill>
            <a:ln w="9525" cap="flat" cmpd="sng">
              <a:solidFill>
                <a:schemeClr val="tx1"/>
              </a:solidFill>
              <a:prstDash val="solid"/>
              <a:miter/>
              <a:headEnd type="none" w="med" len="med"/>
              <a:tailEnd type="none" w="med" len="med"/>
            </a:ln>
          </p:spPr>
          <p:txBody>
            <a:bodyPr anchor="ctr" anchorCtr="0"/>
            <a:lstStyle/>
            <a:p>
              <a:pPr eaLnBrk="0" hangingPunct="0"/>
              <a:r>
                <a:rPr lang="zh-CN" altLang="en-US" sz="1400" dirty="0">
                  <a:latin typeface="Arial" panose="020B0604020202020204" pitchFamily="34" charset="0"/>
                  <a:ea typeface="MS PGothic" panose="020B0600070205080204" pitchFamily="34" charset="-128"/>
                </a:rPr>
                <a:t>减少错误接受的可能，提高系统的安全。但是由于错误拒绝率高，会给用户使用带来不便。</a:t>
              </a:r>
            </a:p>
          </p:txBody>
        </p:sp>
        <p:sp>
          <p:nvSpPr>
            <p:cNvPr id="171048" name="Text Box 41"/>
            <p:cNvSpPr txBox="1"/>
            <p:nvPr/>
          </p:nvSpPr>
          <p:spPr>
            <a:xfrm>
              <a:off x="2803707" y="3540698"/>
              <a:ext cx="925512" cy="275651"/>
            </a:xfrm>
            <a:prstGeom prst="rect">
              <a:avLst/>
            </a:prstGeom>
            <a:noFill/>
            <a:ln w="9525">
              <a:noFill/>
            </a:ln>
          </p:spPr>
          <p:txBody>
            <a:bodyPr anchor="t" anchorCtr="0">
              <a:spAutoFit/>
            </a:bodyPr>
            <a:lstStyle/>
            <a:p>
              <a:pPr eaLnBrk="0" hangingPunct="0">
                <a:spcBef>
                  <a:spcPct val="50000"/>
                </a:spcBef>
              </a:pPr>
              <a:r>
                <a:rPr lang="zh-CN" altLang="en-US" sz="1200" dirty="0">
                  <a:solidFill>
                    <a:srgbClr val="808000"/>
                  </a:solidFill>
                  <a:latin typeface="Arial" panose="020B0604020202020204" pitchFamily="34" charset="0"/>
                  <a:ea typeface="MS PGothic" panose="020B0600070205080204" pitchFamily="34" charset="-128"/>
                </a:rPr>
                <a:t>高安全性</a:t>
              </a:r>
            </a:p>
          </p:txBody>
        </p:sp>
        <p:sp>
          <p:nvSpPr>
            <p:cNvPr id="171049" name="Text Box 42"/>
            <p:cNvSpPr txBox="1"/>
            <p:nvPr/>
          </p:nvSpPr>
          <p:spPr>
            <a:xfrm>
              <a:off x="5200832" y="5069461"/>
              <a:ext cx="860425" cy="275651"/>
            </a:xfrm>
            <a:prstGeom prst="rect">
              <a:avLst/>
            </a:prstGeom>
            <a:noFill/>
            <a:ln w="9525">
              <a:noFill/>
            </a:ln>
          </p:spPr>
          <p:txBody>
            <a:bodyPr anchor="t" anchorCtr="0">
              <a:spAutoFit/>
            </a:bodyPr>
            <a:lstStyle/>
            <a:p>
              <a:pPr eaLnBrk="0" hangingPunct="0">
                <a:spcBef>
                  <a:spcPct val="50000"/>
                </a:spcBef>
              </a:pPr>
              <a:r>
                <a:rPr lang="zh-CN" altLang="en-US" sz="1200" dirty="0">
                  <a:solidFill>
                    <a:srgbClr val="FF3300"/>
                  </a:solidFill>
                  <a:latin typeface="Arial" panose="020B0604020202020204" pitchFamily="34" charset="0"/>
                  <a:ea typeface="MS PGothic" panose="020B0600070205080204" pitchFamily="34" charset="-128"/>
                </a:rPr>
                <a:t>高方便性</a:t>
              </a:r>
            </a:p>
          </p:txBody>
        </p:sp>
        <p:sp>
          <p:nvSpPr>
            <p:cNvPr id="171050" name="AutoShape 43"/>
            <p:cNvSpPr/>
            <p:nvPr/>
          </p:nvSpPr>
          <p:spPr>
            <a:xfrm>
              <a:off x="5781857" y="2618361"/>
              <a:ext cx="1577975" cy="1547812"/>
            </a:xfrm>
            <a:prstGeom prst="wedgeRoundRectCallout">
              <a:avLst>
                <a:gd name="adj1" fmla="val -115995"/>
                <a:gd name="adj2" fmla="val 101796"/>
                <a:gd name="adj3" fmla="val 16667"/>
              </a:avLst>
            </a:prstGeom>
            <a:solidFill>
              <a:srgbClr val="FF6600"/>
            </a:solidFill>
            <a:ln w="9525" cap="flat" cmpd="sng">
              <a:solidFill>
                <a:schemeClr val="tx1"/>
              </a:solidFill>
              <a:prstDash val="solid"/>
              <a:miter/>
              <a:headEnd type="none" w="med" len="med"/>
              <a:tailEnd type="none" w="med" len="med"/>
            </a:ln>
          </p:spPr>
          <p:txBody>
            <a:bodyPr anchor="ctr" anchorCtr="0"/>
            <a:lstStyle/>
            <a:p>
              <a:pPr eaLnBrk="0" hangingPunct="0"/>
              <a:r>
                <a:rPr lang="zh-CN" altLang="en-US" sz="1400" dirty="0">
                  <a:latin typeface="Arial" panose="020B0604020202020204" pitchFamily="34" charset="0"/>
                  <a:ea typeface="MS PGothic" panose="020B0600070205080204" pitchFamily="34" charset="-128"/>
                </a:rPr>
                <a:t>对于安全性要求不高的应用场景，可以适当提高错误接受率，使得用户容易进入系统。</a:t>
              </a:r>
            </a:p>
          </p:txBody>
        </p:sp>
        <p:sp>
          <p:nvSpPr>
            <p:cNvPr id="171051" name="Rectangle 3"/>
            <p:cNvSpPr txBox="1"/>
            <p:nvPr/>
          </p:nvSpPr>
          <p:spPr>
            <a:xfrm>
              <a:off x="6448780" y="1285406"/>
              <a:ext cx="2497225" cy="697066"/>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lstStyle/>
            <a:p>
              <a:pPr marL="342900" indent="-342900" eaLnBrk="0" hangingPunct="0">
                <a:spcBef>
                  <a:spcPct val="20000"/>
                </a:spcBef>
                <a:buSzPct val="85000"/>
                <a:buFont typeface="Wingdings" panose="05000000000000000000" pitchFamily="2" charset="2"/>
                <a:buChar char="£"/>
              </a:pPr>
              <a:r>
                <a:rPr lang="en-US" altLang="zh-CN" sz="1600" dirty="0">
                  <a:solidFill>
                    <a:schemeClr val="accent1"/>
                  </a:solidFill>
                  <a:latin typeface="Arial" panose="020B0604020202020204" pitchFamily="34" charset="0"/>
                </a:rPr>
                <a:t>DET (Detection Error Tradeoff) </a:t>
              </a:r>
              <a:r>
                <a:rPr lang="zh-CN" altLang="en-US" sz="1600" dirty="0">
                  <a:solidFill>
                    <a:schemeClr val="accent1"/>
                  </a:solidFill>
                  <a:latin typeface="Arial" panose="020B0604020202020204" pitchFamily="34" charset="0"/>
                  <a:ea typeface="MS PGothic" panose="020B0600070205080204" pitchFamily="34" charset="-128"/>
                </a:rPr>
                <a:t>曲线</a:t>
              </a:r>
            </a:p>
          </p:txBody>
        </p:sp>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内容占位符 1"/>
          <p:cNvSpPr>
            <a:spLocks noGrp="1"/>
          </p:cNvSpPr>
          <p:nvPr>
            <p:ph idx="1"/>
          </p:nvPr>
        </p:nvSpPr>
        <p:spPr/>
        <p:txBody>
          <a:bodyPr vert="horz" wrap="square" lIns="91440" tIns="45720" rIns="91440" bIns="45720" anchor="t" anchorCtr="0">
            <a:normAutofit lnSpcReduction="10000"/>
          </a:bodyPr>
          <a:lstStyle/>
          <a:p>
            <a:pPr>
              <a:buClr>
                <a:schemeClr val="accent2"/>
              </a:buClr>
              <a:buSzPct val="85000"/>
              <a:buFont typeface="Wingdings" panose="05000000000000000000" pitchFamily="2" charset="2"/>
              <a:buChar char="£"/>
            </a:pPr>
            <a:r>
              <a:rPr lang="en-US" altLang="zh-CN" sz="2800" dirty="0">
                <a:latin typeface="隶书" panose="02010509060101010101" pitchFamily="49" charset="-122"/>
                <a:ea typeface="隶书" panose="02010509060101010101" pitchFamily="49" charset="-122"/>
              </a:rPr>
              <a:t>GMM——</a:t>
            </a:r>
            <a:r>
              <a:rPr lang="zh-CN" altLang="en-US" sz="2800" dirty="0">
                <a:latin typeface="隶书" panose="02010509060101010101" pitchFamily="49" charset="-122"/>
                <a:ea typeface="隶书" panose="02010509060101010101" pitchFamily="49" charset="-122"/>
              </a:rPr>
              <a:t>高斯混合模型</a:t>
            </a:r>
          </a:p>
          <a:p>
            <a:pPr>
              <a:buClr>
                <a:schemeClr val="hlink"/>
              </a:buClr>
              <a:buFont typeface="Wingdings" panose="05000000000000000000" pitchFamily="2" charset="2"/>
              <a:buChar char="Ø"/>
            </a:pPr>
            <a:r>
              <a:rPr lang="zh-CN" altLang="en-US" sz="2800" b="1" dirty="0">
                <a:latin typeface="隶书" panose="02010509060101010101" pitchFamily="49" charset="-122"/>
                <a:ea typeface="隶书" panose="02010509060101010101" pitchFamily="49" charset="-122"/>
              </a:rPr>
              <a:t>基本原理：</a:t>
            </a:r>
            <a:r>
              <a:rPr lang="zh-CN" altLang="en-US" sz="2800" dirty="0">
                <a:latin typeface="隶书" panose="02010509060101010101" pitchFamily="49" charset="-122"/>
                <a:ea typeface="隶书" panose="02010509060101010101" pitchFamily="49" charset="-122"/>
              </a:rPr>
              <a:t>根据从语音信号中提取的特征参数，                         为每一个说话人建立一个</a:t>
            </a:r>
            <a:r>
              <a:rPr lang="en-US" altLang="zh-CN" sz="2800" dirty="0">
                <a:latin typeface="隶书" panose="02010509060101010101" pitchFamily="49" charset="-122"/>
                <a:ea typeface="隶书" panose="02010509060101010101" pitchFamily="49" charset="-122"/>
              </a:rPr>
              <a:t>GMM</a:t>
            </a:r>
            <a:r>
              <a:rPr lang="zh-CN" altLang="en-US" sz="2800" dirty="0">
                <a:latin typeface="隶书" panose="02010509060101010101" pitchFamily="49" charset="-122"/>
                <a:ea typeface="隶书" panose="02010509060101010101" pitchFamily="49" charset="-122"/>
              </a:rPr>
              <a:t>。为处 理的方便，人为的使不同说话人的模型的概率密度函数在形式上都是一样的，不同的只是函数中的参数。</a:t>
            </a:r>
          </a:p>
          <a:p>
            <a:endParaRPr lang="zh-CN" altLang="en-US" sz="2800" dirty="0">
              <a:latin typeface="隶书" panose="02010509060101010101" pitchFamily="49" charset="-122"/>
              <a:ea typeface="隶书" panose="02010509060101010101" pitchFamily="49" charset="-122"/>
            </a:endParaRPr>
          </a:p>
          <a:p>
            <a:pPr>
              <a:buClr>
                <a:schemeClr val="hlink"/>
              </a:buClr>
              <a:buFont typeface="Wingdings" panose="05000000000000000000" pitchFamily="2" charset="2"/>
              <a:buChar char="Ø"/>
            </a:pPr>
            <a:r>
              <a:rPr lang="zh-CN" altLang="en-US" sz="2800" b="1" dirty="0">
                <a:latin typeface="隶书" panose="02010509060101010101" pitchFamily="49" charset="-122"/>
                <a:ea typeface="隶书" panose="02010509060101010101" pitchFamily="49" charset="-122"/>
              </a:rPr>
              <a:t>优        点：</a:t>
            </a:r>
            <a:r>
              <a:rPr lang="zh-CN" altLang="en-US" sz="2800" dirty="0">
                <a:latin typeface="隶书" panose="02010509060101010101" pitchFamily="49" charset="-122"/>
                <a:ea typeface="隶书" panose="02010509060101010101" pitchFamily="49" charset="-122"/>
              </a:rPr>
              <a:t>简单高效，可以很好的描述从语音信号中提取的特征参数等不规则的数据。</a:t>
            </a:r>
          </a:p>
          <a:p>
            <a:endParaRPr lang="zh-CN" altLang="en-US" sz="2800" dirty="0">
              <a:latin typeface="隶书" panose="02010509060101010101" pitchFamily="49" charset="-122"/>
              <a:ea typeface="隶书" panose="02010509060101010101" pitchFamily="49" charset="-122"/>
            </a:endParaRPr>
          </a:p>
          <a:p>
            <a:pPr>
              <a:buClr>
                <a:schemeClr val="accent2"/>
              </a:buClr>
              <a:buSzPct val="85000"/>
              <a:buFont typeface="Wingdings" panose="05000000000000000000" pitchFamily="2" charset="2"/>
              <a:buChar char="£"/>
            </a:pPr>
            <a:r>
              <a:rPr lang="en-US" altLang="zh-CN" sz="2800" dirty="0">
                <a:latin typeface="隶书" panose="02010509060101010101" pitchFamily="49" charset="-122"/>
                <a:ea typeface="隶书" panose="02010509060101010101" pitchFamily="49" charset="-122"/>
              </a:rPr>
              <a:t>GMM</a:t>
            </a:r>
            <a:r>
              <a:rPr lang="zh-CN" altLang="en-US" sz="2800" dirty="0">
                <a:latin typeface="隶书" panose="02010509060101010101" pitchFamily="49" charset="-122"/>
                <a:ea typeface="隶书" panose="02010509060101010101" pitchFamily="49" charset="-122"/>
              </a:rPr>
              <a:t>是当今应用于说话人识别的最主流模型</a:t>
            </a:r>
          </a:p>
        </p:txBody>
      </p:sp>
      <p:sp>
        <p:nvSpPr>
          <p:cNvPr id="172034"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经典模型</a:t>
            </a:r>
            <a:r>
              <a:rPr lang="en-US" altLang="zh-CN" dirty="0">
                <a:ea typeface="宋体" panose="02010600030101010101" pitchFamily="2" charset="-122"/>
              </a:rPr>
              <a:t>——GMM(1)</a:t>
            </a:r>
            <a:endParaRPr lang="zh-CN" altLang="en-US" dirty="0">
              <a:ea typeface="宋体" panose="02010600030101010101" pitchFamily="2" charset="-122"/>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经典模型</a:t>
            </a:r>
            <a:r>
              <a:rPr lang="en-US" altLang="zh-CN" dirty="0">
                <a:ea typeface="宋体" panose="02010600030101010101" pitchFamily="2" charset="-122"/>
              </a:rPr>
              <a:t>——GMM(2)</a:t>
            </a:r>
            <a:endParaRPr lang="zh-CN" altLang="en-US" dirty="0">
              <a:ea typeface="宋体" panose="02010600030101010101" pitchFamily="2" charset="-122"/>
            </a:endParaRPr>
          </a:p>
        </p:txBody>
      </p:sp>
      <p:pic>
        <p:nvPicPr>
          <p:cNvPr id="173058" name="Picture 1" descr="C:\Users\松\AppData\Roaming\Tencent\Users\13303453\QQ\WinTemp\RichOle\U]800L}V5S~KN0Y(JZ@DNWJ.jpg"/>
          <p:cNvPicPr>
            <a:picLocks noChangeAspect="1"/>
          </p:cNvPicPr>
          <p:nvPr/>
        </p:nvPicPr>
        <p:blipFill>
          <a:blip r:embed="rId2"/>
          <a:stretch>
            <a:fillRect/>
          </a:stretch>
        </p:blipFill>
        <p:spPr>
          <a:xfrm>
            <a:off x="1952625" y="1500188"/>
            <a:ext cx="8358188" cy="5000625"/>
          </a:xfrm>
          <a:prstGeom prst="rect">
            <a:avLst/>
          </a:prstGeom>
          <a:noFill/>
          <a:ln w="9525">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经典模型</a:t>
            </a:r>
            <a:r>
              <a:rPr lang="en-US" altLang="zh-CN" dirty="0">
                <a:ea typeface="宋体" panose="02010600030101010101" pitchFamily="2" charset="-122"/>
              </a:rPr>
              <a:t>——GMM(3)</a:t>
            </a:r>
            <a:endParaRPr lang="zh-CN" altLang="en-US" dirty="0">
              <a:ea typeface="宋体" panose="02010600030101010101" pitchFamily="2" charset="-122"/>
            </a:endParaRPr>
          </a:p>
        </p:txBody>
      </p:sp>
      <p:pic>
        <p:nvPicPr>
          <p:cNvPr id="174082" name="Picture 1" descr="C:\Users\松\AppData\Roaming\Tencent\Users\13303453\QQ\WinTemp\RichOle\9)L)GT@1PDSI}F)1VP2EQ}L.jpg"/>
          <p:cNvPicPr>
            <a:picLocks noChangeAspect="1"/>
          </p:cNvPicPr>
          <p:nvPr/>
        </p:nvPicPr>
        <p:blipFill>
          <a:blip r:embed="rId2"/>
          <a:stretch>
            <a:fillRect/>
          </a:stretch>
        </p:blipFill>
        <p:spPr>
          <a:xfrm>
            <a:off x="1881188" y="1500188"/>
            <a:ext cx="8429625" cy="5000625"/>
          </a:xfrm>
          <a:prstGeom prst="rect">
            <a:avLst/>
          </a:prstGeom>
          <a:noFill/>
          <a:ln w="9525">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经典模型</a:t>
            </a:r>
            <a:r>
              <a:rPr lang="en-US" altLang="zh-CN" dirty="0">
                <a:ea typeface="宋体" panose="02010600030101010101" pitchFamily="2" charset="-122"/>
              </a:rPr>
              <a:t>——GMM(4)</a:t>
            </a:r>
            <a:endParaRPr lang="zh-CN" altLang="en-US" dirty="0">
              <a:ea typeface="宋体" panose="02010600030101010101" pitchFamily="2" charset="-122"/>
            </a:endParaRPr>
          </a:p>
        </p:txBody>
      </p:sp>
      <p:pic>
        <p:nvPicPr>
          <p:cNvPr id="175106" name="Picture 1" descr="C:\Users\松\AppData\Roaming\Tencent\Users\13303453\QQ\WinTemp\RichOle\Q_HR}Z9H9`~4%5$_EEH]3SA.jpg"/>
          <p:cNvPicPr>
            <a:picLocks noChangeAspect="1"/>
          </p:cNvPicPr>
          <p:nvPr/>
        </p:nvPicPr>
        <p:blipFill>
          <a:blip r:embed="rId2"/>
          <a:stretch>
            <a:fillRect/>
          </a:stretch>
        </p:blipFill>
        <p:spPr>
          <a:xfrm>
            <a:off x="1881188" y="1571625"/>
            <a:ext cx="8358187" cy="4714875"/>
          </a:xfrm>
          <a:prstGeom prst="rect">
            <a:avLst/>
          </a:prstGeom>
          <a:noFill/>
          <a:ln w="9525">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内容占位符 1"/>
          <p:cNvSpPr>
            <a:spLocks noGrp="1"/>
          </p:cNvSpPr>
          <p:nvPr>
            <p:ph idx="1"/>
          </p:nvPr>
        </p:nvSpPr>
        <p:spPr>
          <a:xfrm>
            <a:off x="1981200" y="1571625"/>
            <a:ext cx="8229600" cy="4411663"/>
          </a:xfrm>
        </p:spPr>
        <p:txBody>
          <a:bodyPr vert="horz" wrap="square" lIns="91440" tIns="45720" rIns="91440" bIns="45720" anchor="t" anchorCtr="0">
            <a:normAutofit lnSpcReduction="10000"/>
          </a:bodyPr>
          <a:lstStyle/>
          <a:p>
            <a:pPr>
              <a:spcBef>
                <a:spcPct val="0"/>
              </a:spcBef>
              <a:buClr>
                <a:schemeClr val="accent2"/>
              </a:buClr>
              <a:buSzPct val="85000"/>
              <a:buFont typeface="Wingdings" panose="05000000000000000000" pitchFamily="2" charset="2"/>
              <a:buChar char="p"/>
            </a:pPr>
            <a:r>
              <a:rPr lang="en-US" altLang="zh-CN" sz="2800" dirty="0">
                <a:solidFill>
                  <a:schemeClr val="accent1"/>
                </a:solidFill>
                <a:ea typeface="宋体" panose="02010600030101010101" pitchFamily="2" charset="-122"/>
              </a:rPr>
              <a:t>UBM——</a:t>
            </a:r>
            <a:r>
              <a:rPr lang="zh-CN" altLang="en-US" sz="2800" dirty="0">
                <a:solidFill>
                  <a:schemeClr val="accent1"/>
                </a:solidFill>
                <a:ea typeface="宋体" panose="02010600030101010101" pitchFamily="2" charset="-122"/>
              </a:rPr>
              <a:t>通用背景模型</a:t>
            </a:r>
          </a:p>
          <a:p>
            <a:pPr lvl="1" indent="-347345">
              <a:spcBef>
                <a:spcPct val="0"/>
              </a:spcBef>
            </a:pPr>
            <a:r>
              <a:rPr lang="en-US" altLang="zh-CN" sz="2800" dirty="0">
                <a:solidFill>
                  <a:schemeClr val="accent2"/>
                </a:solidFill>
                <a:ea typeface="宋体" panose="02010600030101010101" pitchFamily="2" charset="-122"/>
              </a:rPr>
              <a:t>UBM</a:t>
            </a:r>
            <a:r>
              <a:rPr lang="zh-CN" altLang="en-US" sz="2800" dirty="0">
                <a:solidFill>
                  <a:schemeClr val="accent2"/>
                </a:solidFill>
                <a:ea typeface="宋体" panose="02010600030101010101" pitchFamily="2" charset="-122"/>
              </a:rPr>
              <a:t>也是一个</a:t>
            </a:r>
            <a:r>
              <a:rPr lang="en-US" altLang="zh-CN" sz="2800" dirty="0">
                <a:solidFill>
                  <a:schemeClr val="accent2"/>
                </a:solidFill>
                <a:ea typeface="宋体" panose="02010600030101010101" pitchFamily="2" charset="-122"/>
              </a:rPr>
              <a:t>GMM</a:t>
            </a:r>
            <a:r>
              <a:rPr lang="zh-CN" altLang="en-US" sz="2800" dirty="0">
                <a:solidFill>
                  <a:schemeClr val="accent2"/>
                </a:solidFill>
                <a:ea typeface="宋体" panose="02010600030101010101" pitchFamily="2" charset="-122"/>
              </a:rPr>
              <a:t>，只是这个</a:t>
            </a:r>
            <a:r>
              <a:rPr lang="en-US" altLang="zh-CN" sz="2800" dirty="0">
                <a:solidFill>
                  <a:schemeClr val="accent2"/>
                </a:solidFill>
                <a:ea typeface="宋体" panose="02010600030101010101" pitchFamily="2" charset="-122"/>
              </a:rPr>
              <a:t>GMM</a:t>
            </a:r>
            <a:r>
              <a:rPr lang="zh-CN" altLang="en-US" sz="2800" dirty="0">
                <a:solidFill>
                  <a:schemeClr val="accent2"/>
                </a:solidFill>
                <a:ea typeface="宋体" panose="02010600030101010101" pitchFamily="2" charset="-122"/>
              </a:rPr>
              <a:t>需要用大量的 不同说话人的语音数据经过训练来表示说话 人无关的特征分布，这种特征是大多数说话人的</a:t>
            </a:r>
            <a:r>
              <a:rPr lang="zh-CN" altLang="en-US" sz="2800" b="1" dirty="0">
                <a:solidFill>
                  <a:srgbClr val="FF3300"/>
                </a:solidFill>
                <a:ea typeface="宋体" panose="02010600030101010101" pitchFamily="2" charset="-122"/>
              </a:rPr>
              <a:t>共性特征</a:t>
            </a:r>
            <a:r>
              <a:rPr lang="zh-CN" altLang="en-US" sz="2800" dirty="0">
                <a:solidFill>
                  <a:schemeClr val="accent2"/>
                </a:solidFill>
                <a:ea typeface="宋体" panose="02010600030101010101" pitchFamily="2" charset="-122"/>
              </a:rPr>
              <a:t>。</a:t>
            </a:r>
          </a:p>
          <a:p>
            <a:pPr>
              <a:spcBef>
                <a:spcPct val="0"/>
              </a:spcBef>
              <a:buFont typeface="Wingdings" panose="05000000000000000000" pitchFamily="2" charset="2"/>
              <a:buChar char="p"/>
            </a:pPr>
            <a:r>
              <a:rPr lang="en-US" altLang="zh-CN" sz="2800" dirty="0">
                <a:solidFill>
                  <a:schemeClr val="accent1"/>
                </a:solidFill>
                <a:ea typeface="宋体" panose="02010600030101010101" pitchFamily="2" charset="-122"/>
              </a:rPr>
              <a:t>GMM-UBM</a:t>
            </a:r>
          </a:p>
          <a:p>
            <a:pPr lvl="1" indent="-347345">
              <a:spcBef>
                <a:spcPct val="0"/>
              </a:spcBef>
            </a:pPr>
            <a:r>
              <a:rPr lang="zh-CN" altLang="en-US" sz="2800" dirty="0">
                <a:solidFill>
                  <a:schemeClr val="accent2"/>
                </a:solidFill>
                <a:ea typeface="宋体" panose="02010600030101010101" pitchFamily="2" charset="-122"/>
              </a:rPr>
              <a:t>建模：说话人需要建立自己的模型时，就可以通过自适应</a:t>
            </a:r>
            <a:r>
              <a:rPr lang="en-US" altLang="zh-CN" sz="2800" dirty="0">
                <a:solidFill>
                  <a:schemeClr val="accent2"/>
                </a:solidFill>
                <a:ea typeface="宋体" panose="02010600030101010101" pitchFamily="2" charset="-122"/>
              </a:rPr>
              <a:t>UBM</a:t>
            </a:r>
            <a:r>
              <a:rPr lang="zh-CN" altLang="en-US" sz="2800" dirty="0">
                <a:solidFill>
                  <a:schemeClr val="accent2"/>
                </a:solidFill>
                <a:ea typeface="宋体" panose="02010600030101010101" pitchFamily="2" charset="-122"/>
              </a:rPr>
              <a:t>来得到个性特征，即修正后的参数，从而得到自己的</a:t>
            </a:r>
            <a:r>
              <a:rPr lang="en-US" altLang="zh-CN" sz="2800" dirty="0">
                <a:solidFill>
                  <a:schemeClr val="accent2"/>
                </a:solidFill>
                <a:ea typeface="宋体" panose="02010600030101010101" pitchFamily="2" charset="-122"/>
              </a:rPr>
              <a:t>GMM</a:t>
            </a:r>
            <a:r>
              <a:rPr lang="zh-CN" altLang="en-US" sz="2800" dirty="0">
                <a:solidFill>
                  <a:schemeClr val="accent2"/>
                </a:solidFill>
                <a:ea typeface="宋体" panose="02010600030101010101" pitchFamily="2" charset="-122"/>
              </a:rPr>
              <a:t>。</a:t>
            </a:r>
          </a:p>
          <a:p>
            <a:pPr lvl="1" indent="-347345">
              <a:spcBef>
                <a:spcPct val="0"/>
              </a:spcBef>
            </a:pPr>
            <a:r>
              <a:rPr lang="en-US" altLang="zh-CN" sz="2800" dirty="0">
                <a:solidFill>
                  <a:schemeClr val="accent2"/>
                </a:solidFill>
                <a:ea typeface="宋体" panose="02010600030101010101" pitchFamily="2" charset="-122"/>
              </a:rPr>
              <a:t>GMM-UBM</a:t>
            </a:r>
            <a:r>
              <a:rPr lang="zh-CN" altLang="en-US" sz="2800" dirty="0">
                <a:solidFill>
                  <a:schemeClr val="accent2"/>
                </a:solidFill>
                <a:ea typeface="宋体" panose="02010600030101010101" pitchFamily="2" charset="-122"/>
              </a:rPr>
              <a:t>优点：</a:t>
            </a:r>
          </a:p>
          <a:p>
            <a:pPr lvl="1" indent="-347345">
              <a:spcBef>
                <a:spcPct val="0"/>
              </a:spcBef>
              <a:buClr>
                <a:schemeClr val="hlink"/>
              </a:buClr>
              <a:buSzPct val="85000"/>
              <a:buFont typeface="Wingdings" panose="05000000000000000000" pitchFamily="2" charset="2"/>
              <a:buChar char="Ø"/>
            </a:pPr>
            <a:r>
              <a:rPr lang="zh-CN" altLang="en-US" sz="2800" dirty="0">
                <a:solidFill>
                  <a:schemeClr val="accent2"/>
                </a:solidFill>
                <a:ea typeface="宋体" panose="02010600030101010101" pitchFamily="2" charset="-122"/>
              </a:rPr>
              <a:t>实现信道均衡</a:t>
            </a:r>
          </a:p>
          <a:p>
            <a:pPr lvl="1" indent="-347345">
              <a:spcBef>
                <a:spcPct val="0"/>
              </a:spcBef>
              <a:buClr>
                <a:schemeClr val="hlink"/>
              </a:buClr>
              <a:buSzPct val="85000"/>
              <a:buFont typeface="Wingdings" panose="05000000000000000000" pitchFamily="2" charset="2"/>
              <a:buChar char="Ø"/>
            </a:pPr>
            <a:r>
              <a:rPr lang="zh-CN" altLang="en-US" sz="2800" dirty="0">
                <a:solidFill>
                  <a:schemeClr val="accent2"/>
                </a:solidFill>
                <a:ea typeface="宋体" panose="02010600030101010101" pitchFamily="2" charset="-122"/>
              </a:rPr>
              <a:t>少量训练数据得到比较理想的说话人模型</a:t>
            </a:r>
            <a:endParaRPr lang="zh-CN" altLang="en-US" sz="2800" dirty="0">
              <a:solidFill>
                <a:schemeClr val="accent1"/>
              </a:solidFill>
              <a:ea typeface="宋体" panose="02010600030101010101" pitchFamily="2" charset="-122"/>
            </a:endParaRPr>
          </a:p>
        </p:txBody>
      </p:sp>
      <p:sp>
        <p:nvSpPr>
          <p:cNvPr id="176130"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UBM</a:t>
            </a:r>
            <a:endParaRPr lang="zh-CN" altLang="en-US" dirty="0">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838200" y="365125"/>
            <a:ext cx="10515600" cy="1071789"/>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9459" name="Text Box 4"/>
          <p:cNvSpPr txBox="1"/>
          <p:nvPr/>
        </p:nvSpPr>
        <p:spPr>
          <a:xfrm>
            <a:off x="2279650" y="1579563"/>
            <a:ext cx="7391400" cy="1891665"/>
          </a:xfrm>
          <a:prstGeom prst="rect">
            <a:avLst/>
          </a:prstGeom>
          <a:noFill/>
          <a:ln w="9525">
            <a:noFill/>
          </a:ln>
        </p:spPr>
        <p:txBody>
          <a:bodyPr anchor="t" anchorCtr="0">
            <a:spAutoFit/>
          </a:bodyPr>
          <a:lstStyle/>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一种声道形状对应一套共振峰</a:t>
            </a:r>
          </a:p>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不同人的声道大小不同，共振峰不同</a:t>
            </a:r>
          </a:p>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同一人，发不同音，共振峰也不同</a:t>
            </a:r>
          </a:p>
          <a:p>
            <a:pPr eaLnBrk="0" hangingPunct="0">
              <a:spcBef>
                <a:spcPct val="50000"/>
              </a:spcBef>
              <a:buClr>
                <a:srgbClr val="FF0000"/>
              </a:buClr>
              <a:buFont typeface="Wingdings" panose="05000000000000000000" pitchFamily="2" charset="2"/>
              <a:buChar char="ü"/>
            </a:pPr>
            <a:r>
              <a:rPr lang="zh-CN" altLang="en-US" dirty="0">
                <a:latin typeface="黑体" panose="02010609060101010101" charset="-122"/>
                <a:ea typeface="黑体" panose="02010609060101010101" charset="-122"/>
              </a:rPr>
              <a:t>声道的作用相当于一个滤波器，它放大（或增强）某些频率而衰减其他频率分量</a:t>
            </a:r>
          </a:p>
        </p:txBody>
      </p:sp>
      <p:sp>
        <p:nvSpPr>
          <p:cNvPr id="19460" name="Text Box 6"/>
          <p:cNvSpPr txBox="1"/>
          <p:nvPr/>
        </p:nvSpPr>
        <p:spPr>
          <a:xfrm>
            <a:off x="3449410" y="5732781"/>
            <a:ext cx="5105400" cy="368300"/>
          </a:xfrm>
          <a:prstGeom prst="rect">
            <a:avLst/>
          </a:prstGeom>
          <a:noFill/>
          <a:ln w="9525">
            <a:noFill/>
          </a:ln>
        </p:spPr>
        <p:txBody>
          <a:bodyPr anchor="t" anchorCtr="0">
            <a:spAutoFit/>
          </a:bodyPr>
          <a:lstStyle/>
          <a:p>
            <a:pPr algn="ctr" eaLnBrk="0" hangingPunct="0">
              <a:spcBef>
                <a:spcPct val="50000"/>
              </a:spcBef>
            </a:pPr>
            <a:r>
              <a:rPr lang="zh-CN" altLang="en-US" dirty="0">
                <a:latin typeface="楷体_GB2312" pitchFamily="49" charset="-122"/>
                <a:ea typeface="楷体_GB2312" pitchFamily="49" charset="-122"/>
              </a:rPr>
              <a:t>前三个共振峰的大致范围（</a:t>
            </a:r>
            <a:r>
              <a:rPr lang="en-US" altLang="zh-CN" dirty="0">
                <a:latin typeface="楷体_GB2312" pitchFamily="49" charset="-122"/>
                <a:ea typeface="楷体_GB2312" pitchFamily="49" charset="-122"/>
              </a:rPr>
              <a:t>Hz</a:t>
            </a:r>
            <a:r>
              <a:rPr lang="zh-CN" altLang="en-US" dirty="0">
                <a:latin typeface="楷体_GB2312" pitchFamily="49" charset="-122"/>
                <a:ea typeface="楷体_GB2312" pitchFamily="49" charset="-122"/>
              </a:rPr>
              <a:t>）</a:t>
            </a:r>
          </a:p>
        </p:txBody>
      </p:sp>
      <p:graphicFrame>
        <p:nvGraphicFramePr>
          <p:cNvPr id="8" name="Group 39"/>
          <p:cNvGraphicFramePr>
            <a:graphicFrameLocks noGrp="1"/>
          </p:cNvGraphicFramePr>
          <p:nvPr>
            <p:extLst>
              <p:ext uri="{D42A27DB-BD31-4B8C-83A1-F6EECF244321}">
                <p14:modId xmlns:p14="http://schemas.microsoft.com/office/powerpoint/2010/main" val="1551457886"/>
              </p:ext>
            </p:extLst>
          </p:nvPr>
        </p:nvGraphicFramePr>
        <p:xfrm>
          <a:off x="2442935" y="3692843"/>
          <a:ext cx="7696200" cy="1985645"/>
        </p:xfrm>
        <a:graphic>
          <a:graphicData uri="http://schemas.openxmlformats.org/drawingml/2006/table">
            <a:tbl>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gridCol w="1924050">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8102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1" i="0" u="none" strike="noStrike" cap="none" normalizeH="0" baseline="0">
                          <a:ln>
                            <a:noFill/>
                          </a:ln>
                          <a:solidFill>
                            <a:srgbClr val="010000"/>
                          </a:solidFill>
                          <a:effectLst/>
                          <a:latin typeface="Times New Roman" panose="02020603050405020304" pitchFamily="18" charset="0"/>
                          <a:ea typeface="黑体" panose="02010609060101010101" charset="-122"/>
                        </a:rPr>
                        <a:t>   共振峰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1" i="0" u="none" strike="noStrike" cap="none" normalizeH="0" baseline="0">
                          <a:ln>
                            <a:noFill/>
                          </a:ln>
                          <a:solidFill>
                            <a:srgbClr val="010000"/>
                          </a:solidFill>
                          <a:effectLst/>
                          <a:latin typeface="Times New Roman" panose="02020603050405020304" pitchFamily="18" charset="0"/>
                          <a:ea typeface="黑体" panose="02010609060101010101" charset="-122"/>
                        </a:rPr>
                        <a:t>   成年男子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1" i="0" u="none" strike="noStrike" cap="none" normalizeH="0" baseline="0">
                          <a:ln>
                            <a:noFill/>
                          </a:ln>
                          <a:solidFill>
                            <a:srgbClr val="010000"/>
                          </a:solidFill>
                          <a:effectLst/>
                          <a:latin typeface="Times New Roman" panose="02020603050405020304" pitchFamily="18" charset="0"/>
                          <a:ea typeface="黑体" panose="02010609060101010101" charset="-122"/>
                        </a:rPr>
                        <a:t>   成年女子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1" i="0" u="none" strike="noStrike" cap="none" normalizeH="0" baseline="0">
                          <a:ln>
                            <a:noFill/>
                          </a:ln>
                          <a:solidFill>
                            <a:srgbClr val="010000"/>
                          </a:solidFill>
                          <a:effectLst/>
                          <a:latin typeface="Times New Roman" panose="02020603050405020304" pitchFamily="18" charset="0"/>
                          <a:ea typeface="黑体" panose="02010609060101010101" charset="-122"/>
                        </a:rPr>
                        <a:t>     带宽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extLst>
                  <a:ext uri="{0D108BD9-81ED-4DB2-BD59-A6C34878D82A}">
                    <a16:rowId xmlns:a16="http://schemas.microsoft.com/office/drawing/2014/main" val="10000"/>
                  </a:ext>
                </a:extLst>
              </a:tr>
              <a:tr h="49022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Times New Roman" panose="02020603050405020304" pitchFamily="18" charset="0"/>
                          <a:ea typeface="黑体" panose="02010609060101010101" charset="-122"/>
                        </a:rPr>
                        <a:t>     </a:t>
                      </a:r>
                      <a:r>
                        <a:rPr kumimoji="1" lang="en-US" altLang="zh-CN" sz="2400" b="1" i="0" u="none" strike="noStrike" cap="none" normalizeH="0" baseline="0">
                          <a:ln>
                            <a:noFill/>
                          </a:ln>
                          <a:solidFill>
                            <a:srgbClr val="010000"/>
                          </a:solidFill>
                          <a:effectLst/>
                          <a:latin typeface="Times New Roman" panose="02020603050405020304" pitchFamily="18" charset="0"/>
                          <a:ea typeface="黑体" panose="02010609060101010101"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200~800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250~1000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40~70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Times New Roman" panose="02020603050405020304" pitchFamily="18" charset="0"/>
                          <a:ea typeface="黑体" panose="02010609060101010101" charset="-122"/>
                        </a:rPr>
                        <a:t>     </a:t>
                      </a:r>
                      <a:r>
                        <a:rPr kumimoji="1" lang="en-US" altLang="zh-CN" sz="2400" b="1" i="0" u="none" strike="noStrike" cap="none" normalizeH="0" baseline="0">
                          <a:ln>
                            <a:noFill/>
                          </a:ln>
                          <a:solidFill>
                            <a:srgbClr val="010000"/>
                          </a:solidFill>
                          <a:effectLst/>
                          <a:latin typeface="Times New Roman" panose="02020603050405020304" pitchFamily="18" charset="0"/>
                          <a:ea typeface="黑体" panose="02010609060101010101" charset="-122"/>
                        </a:rPr>
                        <a:t>f2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600~2800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700~3300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50~90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Times New Roman" panose="02020603050405020304" pitchFamily="18" charset="0"/>
                          <a:ea typeface="黑体" panose="02010609060101010101" charset="-122"/>
                        </a:rPr>
                        <a:t>     </a:t>
                      </a:r>
                      <a:r>
                        <a:rPr kumimoji="1" lang="en-US" altLang="zh-CN" sz="2400" b="1" i="0" u="none" strike="noStrike" cap="none" normalizeH="0" baseline="0">
                          <a:ln>
                            <a:noFill/>
                          </a:ln>
                          <a:solidFill>
                            <a:srgbClr val="010000"/>
                          </a:solidFill>
                          <a:effectLst/>
                          <a:latin typeface="Times New Roman" panose="02020603050405020304" pitchFamily="18" charset="0"/>
                          <a:ea typeface="黑体" panose="02010609060101010101" charset="-122"/>
                        </a:rPr>
                        <a:t>f3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1300~3400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a:ln>
                            <a:noFill/>
                          </a:ln>
                          <a:solidFill>
                            <a:srgbClr val="010000"/>
                          </a:solidFill>
                          <a:effectLst/>
                          <a:latin typeface="Arial Narrow" panose="020B0606020202030204" pitchFamily="34" charset="0"/>
                          <a:ea typeface="黑体" panose="02010609060101010101" charset="-122"/>
                        </a:rPr>
                        <a:t>1500~4000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400" b="1" i="0" u="none" strike="noStrike" cap="none" normalizeH="0" baseline="0" dirty="0">
                          <a:ln>
                            <a:noFill/>
                          </a:ln>
                          <a:solidFill>
                            <a:srgbClr val="010000"/>
                          </a:solidFill>
                          <a:effectLst/>
                          <a:latin typeface="Arial Narrow" panose="020B0606020202030204" pitchFamily="34" charset="0"/>
                          <a:ea typeface="黑体" panose="02010609060101010101" charset="-122"/>
                        </a:rPr>
                        <a:t>     </a:t>
                      </a:r>
                      <a:r>
                        <a:rPr kumimoji="1" lang="en-US" altLang="zh-CN" sz="2400" b="1" i="0" u="none" strike="noStrike" cap="none" normalizeH="0" baseline="0" dirty="0">
                          <a:ln>
                            <a:noFill/>
                          </a:ln>
                          <a:solidFill>
                            <a:srgbClr val="010000"/>
                          </a:solidFill>
                          <a:effectLst/>
                          <a:latin typeface="Arial Narrow" panose="020B0606020202030204" pitchFamily="34" charset="0"/>
                          <a:ea typeface="黑体" panose="02010609060101010101" charset="-122"/>
                        </a:rPr>
                        <a:t>60~180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rgbClr val="FF9900"/>
                        </a:gs>
                        <a:gs pos="100000">
                          <a:srgbClr val="FF9900">
                            <a:gamma/>
                            <a:tint val="76863"/>
                            <a:invGamma/>
                          </a:srgbClr>
                        </a:gs>
                      </a:gsLst>
                      <a:lin ang="2700000" scaled="1"/>
                    </a:gra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内容占位符 1"/>
          <p:cNvSpPr>
            <a:spLocks noGrp="1"/>
          </p:cNvSpPr>
          <p:nvPr>
            <p:ph idx="1"/>
          </p:nvPr>
        </p:nvSpPr>
        <p:spPr/>
        <p:txBody>
          <a:bodyPr vert="horz" wrap="square" lIns="91440" tIns="45720" rIns="91440" bIns="45720" anchor="t" anchorCtr="0"/>
          <a:lstStyle/>
          <a:p>
            <a:pPr>
              <a:lnSpc>
                <a:spcPct val="155000"/>
              </a:lnSpc>
              <a:spcBef>
                <a:spcPct val="50000"/>
              </a:spcBef>
            </a:pPr>
            <a:r>
              <a:rPr lang="zh-CN" altLang="en-US" sz="2800" dirty="0">
                <a:latin typeface="隶书" panose="02010509060101010101" pitchFamily="49" charset="-122"/>
                <a:ea typeface="隶书" panose="02010509060101010101" pitchFamily="49" charset="-122"/>
              </a:rPr>
              <a:t>语音识别系统的任务是准确地识别出全部话语或者理解所说的话语。</a:t>
            </a:r>
          </a:p>
          <a:p>
            <a:pPr>
              <a:lnSpc>
                <a:spcPct val="155000"/>
              </a:lnSpc>
              <a:spcBef>
                <a:spcPct val="50000"/>
              </a:spcBef>
            </a:pPr>
            <a:r>
              <a:rPr lang="zh-CN" altLang="en-US" sz="2800" dirty="0">
                <a:latin typeface="隶书" panose="02010509060101010101" pitchFamily="49" charset="-122"/>
                <a:ea typeface="隶书" panose="02010509060101010101" pitchFamily="49" charset="-122"/>
              </a:rPr>
              <a:t>说话人识别系统的任务是确认说话人（即证实说话的人是否是所要求的那个人）或者从某个已知的人群集合中辨认出那个说话人。因此分为说话人确认和说话人辨认。主要用于身份的验证。</a:t>
            </a:r>
          </a:p>
        </p:txBody>
      </p:sp>
      <p:sp>
        <p:nvSpPr>
          <p:cNvPr id="177154"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语音识别和说话人识别的关系</a:t>
            </a:r>
            <a:endParaRPr lang="zh-CN" altLang="en-US" dirty="0">
              <a:solidFill>
                <a:schemeClr val="tx1"/>
              </a:solidFill>
              <a:ea typeface="宋体" panose="02010600030101010101" pitchFamily="2" charset="-122"/>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标题 2"/>
          <p:cNvSpPr>
            <a:spLocks noGrp="1"/>
          </p:cNvSpPr>
          <p:nvPr>
            <p:ph type="title"/>
          </p:nvPr>
        </p:nvSpPr>
        <p:spPr/>
        <p:txBody>
          <a:bodyPr vert="horz" wrap="square" lIns="91440" tIns="45720" rIns="91440" bIns="45720" anchor="b" anchorCtr="0"/>
          <a:lstStyle/>
          <a:p>
            <a:pPr algn="ctr"/>
            <a:r>
              <a:rPr lang="zh-CN" altLang="en-US" sz="4000" dirty="0">
                <a:ea typeface="仿宋_GB2312" pitchFamily="49" charset="-122"/>
              </a:rPr>
              <a:t>说话人识别</a:t>
            </a:r>
            <a:endParaRPr lang="zh-CN" altLang="en-US" dirty="0">
              <a:ea typeface="宋体" panose="02010600030101010101" pitchFamily="2" charset="-122"/>
            </a:endParaRPr>
          </a:p>
        </p:txBody>
      </p:sp>
      <p:sp>
        <p:nvSpPr>
          <p:cNvPr id="178178" name="Text Box 23"/>
          <p:cNvSpPr txBox="1"/>
          <p:nvPr/>
        </p:nvSpPr>
        <p:spPr>
          <a:xfrm>
            <a:off x="1981200" y="1512888"/>
            <a:ext cx="7772400" cy="737235"/>
          </a:xfrm>
          <a:prstGeom prst="rect">
            <a:avLst/>
          </a:prstGeom>
          <a:noFill/>
          <a:ln w="9525">
            <a:noFill/>
          </a:ln>
        </p:spPr>
        <p:txBody>
          <a:bodyPr anchor="t" anchorCtr="0">
            <a:spAutoFit/>
          </a:bodyPr>
          <a:lstStyle/>
          <a:p>
            <a:pPr eaLnBrk="0" hangingPunct="0">
              <a:lnSpc>
                <a:spcPct val="150000"/>
              </a:lnSpc>
              <a:spcBef>
                <a:spcPct val="50000"/>
              </a:spcBef>
            </a:pPr>
            <a:r>
              <a:rPr lang="en-US" altLang="zh-CN" dirty="0">
                <a:latin typeface="Times New Roman" panose="02020603050405020304" pitchFamily="18" charset="0"/>
              </a:rPr>
              <a:t>       </a:t>
            </a:r>
            <a:r>
              <a:rPr lang="zh-CN" altLang="en-US" sz="2800" dirty="0">
                <a:latin typeface="Arial" panose="020B0604020202020204" pitchFamily="34" charset="0"/>
                <a:ea typeface="仿宋_GB2312" pitchFamily="49" charset="-122"/>
              </a:rPr>
              <a:t>说话人识别分为说话人确认和说话人辨认</a:t>
            </a:r>
            <a:r>
              <a:rPr lang="zh-CN" altLang="en-US" dirty="0">
                <a:latin typeface="Arial" panose="020B0604020202020204" pitchFamily="34" charset="0"/>
                <a:ea typeface="仿宋_GB2312" pitchFamily="49" charset="-122"/>
              </a:rPr>
              <a:t>。</a:t>
            </a:r>
            <a:endParaRPr lang="zh-CN" altLang="en-US" sz="2800" dirty="0">
              <a:latin typeface="Arial" panose="020B0604020202020204" pitchFamily="34" charset="0"/>
              <a:ea typeface="仿宋_GB2312" pitchFamily="49" charset="-122"/>
            </a:endParaRPr>
          </a:p>
        </p:txBody>
      </p:sp>
      <p:sp>
        <p:nvSpPr>
          <p:cNvPr id="5" name="Rectangle 21"/>
          <p:cNvSpPr>
            <a:spLocks noChangeArrowheads="1"/>
          </p:cNvSpPr>
          <p:nvPr/>
        </p:nvSpPr>
        <p:spPr bwMode="auto">
          <a:xfrm>
            <a:off x="6858000" y="2198688"/>
            <a:ext cx="990600" cy="2895600"/>
          </a:xfrm>
          <a:prstGeom prst="rect">
            <a:avLst/>
          </a:prstGeom>
          <a:solidFill>
            <a:schemeClr val="accent6">
              <a:lumMod val="40000"/>
              <a:lumOff val="60000"/>
            </a:schemeClr>
          </a:solidFill>
          <a:ln w="28575" cap="sq">
            <a:solidFill>
              <a:schemeClr val="folHlink"/>
            </a:solidFill>
            <a:miter lim="800000"/>
            <a:headEnd type="none" w="sm" len="sm"/>
            <a:tailEnd type="none" w="sm" len="sm"/>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rPr>
              <a:t>谁</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rPr>
              <a:t>的</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rPr>
              <a:t>讲</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rPr>
              <a:t>话</a:t>
            </a:r>
          </a:p>
        </p:txBody>
      </p:sp>
      <p:sp>
        <p:nvSpPr>
          <p:cNvPr id="178180" name="Line 20"/>
          <p:cNvSpPr/>
          <p:nvPr/>
        </p:nvSpPr>
        <p:spPr>
          <a:xfrm>
            <a:off x="6324600" y="3570288"/>
            <a:ext cx="533400" cy="0"/>
          </a:xfrm>
          <a:prstGeom prst="line">
            <a:avLst/>
          </a:prstGeom>
          <a:ln w="28575" cap="sq" cmpd="sng">
            <a:solidFill>
              <a:srgbClr val="FFFF00"/>
            </a:solidFill>
            <a:prstDash val="solid"/>
            <a:round/>
            <a:headEnd type="none" w="sm" len="sm"/>
            <a:tailEnd type="triangle" w="sm" len="sm"/>
          </a:ln>
        </p:spPr>
      </p:sp>
      <p:sp>
        <p:nvSpPr>
          <p:cNvPr id="178181" name="Oval 19"/>
          <p:cNvSpPr/>
          <p:nvPr/>
        </p:nvSpPr>
        <p:spPr>
          <a:xfrm>
            <a:off x="5715000" y="3265488"/>
            <a:ext cx="6096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x</a:t>
            </a:r>
          </a:p>
        </p:txBody>
      </p:sp>
      <p:sp>
        <p:nvSpPr>
          <p:cNvPr id="178182" name="Line 18"/>
          <p:cNvSpPr/>
          <p:nvPr/>
        </p:nvSpPr>
        <p:spPr>
          <a:xfrm flipH="1">
            <a:off x="7848600" y="2503488"/>
            <a:ext cx="685800" cy="381000"/>
          </a:xfrm>
          <a:prstGeom prst="line">
            <a:avLst/>
          </a:prstGeom>
          <a:ln w="28575" cap="sq" cmpd="sng">
            <a:solidFill>
              <a:srgbClr val="FFFF00"/>
            </a:solidFill>
            <a:prstDash val="solid"/>
            <a:round/>
            <a:headEnd type="none" w="sm" len="sm"/>
            <a:tailEnd type="triangle" w="sm" len="sm"/>
          </a:ln>
        </p:spPr>
      </p:sp>
      <p:sp>
        <p:nvSpPr>
          <p:cNvPr id="178183" name="Line 17"/>
          <p:cNvSpPr/>
          <p:nvPr/>
        </p:nvSpPr>
        <p:spPr>
          <a:xfrm flipH="1">
            <a:off x="7848600" y="3113088"/>
            <a:ext cx="838200" cy="76200"/>
          </a:xfrm>
          <a:prstGeom prst="line">
            <a:avLst/>
          </a:prstGeom>
          <a:ln w="28575" cap="sq" cmpd="sng">
            <a:solidFill>
              <a:srgbClr val="FFFF00"/>
            </a:solidFill>
            <a:prstDash val="solid"/>
            <a:round/>
            <a:headEnd type="none" w="sm" len="sm"/>
            <a:tailEnd type="triangle" w="sm" len="sm"/>
          </a:ln>
        </p:spPr>
      </p:sp>
      <p:sp>
        <p:nvSpPr>
          <p:cNvPr id="178184" name="Line 16"/>
          <p:cNvSpPr/>
          <p:nvPr/>
        </p:nvSpPr>
        <p:spPr>
          <a:xfrm flipH="1" flipV="1">
            <a:off x="7848600" y="3494088"/>
            <a:ext cx="838200" cy="152400"/>
          </a:xfrm>
          <a:prstGeom prst="line">
            <a:avLst/>
          </a:prstGeom>
          <a:ln w="28575" cap="sq" cmpd="sng">
            <a:solidFill>
              <a:srgbClr val="FFFF00"/>
            </a:solidFill>
            <a:prstDash val="solid"/>
            <a:round/>
            <a:headEnd type="none" w="sm" len="sm"/>
            <a:tailEnd type="triangle" w="sm" len="sm"/>
          </a:ln>
        </p:spPr>
      </p:sp>
      <p:sp>
        <p:nvSpPr>
          <p:cNvPr id="178185" name="Line 15"/>
          <p:cNvSpPr/>
          <p:nvPr/>
        </p:nvSpPr>
        <p:spPr>
          <a:xfrm>
            <a:off x="8382000" y="3875088"/>
            <a:ext cx="0" cy="457200"/>
          </a:xfrm>
          <a:prstGeom prst="line">
            <a:avLst/>
          </a:prstGeom>
          <a:ln w="28575" cap="flat" cmpd="sng">
            <a:solidFill>
              <a:schemeClr val="tx1"/>
            </a:solidFill>
            <a:prstDash val="dash"/>
            <a:round/>
            <a:headEnd type="none" w="sm" len="sm"/>
            <a:tailEnd type="none" w="sm" len="sm"/>
          </a:ln>
        </p:spPr>
      </p:sp>
      <p:sp>
        <p:nvSpPr>
          <p:cNvPr id="178186" name="Line 14"/>
          <p:cNvSpPr/>
          <p:nvPr/>
        </p:nvSpPr>
        <p:spPr>
          <a:xfrm flipH="1" flipV="1">
            <a:off x="7848600" y="4256088"/>
            <a:ext cx="838200" cy="381000"/>
          </a:xfrm>
          <a:prstGeom prst="line">
            <a:avLst/>
          </a:prstGeom>
          <a:ln w="28575" cap="sq" cmpd="sng">
            <a:solidFill>
              <a:srgbClr val="FFFF00"/>
            </a:solidFill>
            <a:prstDash val="solid"/>
            <a:round/>
            <a:headEnd type="none" w="sm" len="sm"/>
            <a:tailEnd type="triangle" w="sm" len="sm"/>
          </a:ln>
        </p:spPr>
      </p:sp>
      <p:sp>
        <p:nvSpPr>
          <p:cNvPr id="178187" name="Oval 13"/>
          <p:cNvSpPr/>
          <p:nvPr/>
        </p:nvSpPr>
        <p:spPr>
          <a:xfrm>
            <a:off x="8610600" y="21224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A</a:t>
            </a:r>
            <a:r>
              <a:rPr lang="en-US" altLang="zh-CN" sz="2800" baseline="-25000" dirty="0">
                <a:latin typeface="Arial" panose="020B0604020202020204" pitchFamily="34" charset="0"/>
              </a:rPr>
              <a:t>1</a:t>
            </a:r>
          </a:p>
        </p:txBody>
      </p:sp>
      <p:sp>
        <p:nvSpPr>
          <p:cNvPr id="178188" name="Oval 12"/>
          <p:cNvSpPr/>
          <p:nvPr/>
        </p:nvSpPr>
        <p:spPr>
          <a:xfrm>
            <a:off x="8686800" y="28082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A</a:t>
            </a:r>
            <a:r>
              <a:rPr lang="en-US" altLang="zh-CN" sz="2800" baseline="-25000" dirty="0">
                <a:latin typeface="Arial" panose="020B0604020202020204" pitchFamily="34" charset="0"/>
              </a:rPr>
              <a:t>2</a:t>
            </a:r>
          </a:p>
        </p:txBody>
      </p:sp>
      <p:sp>
        <p:nvSpPr>
          <p:cNvPr id="178189" name="Oval 11"/>
          <p:cNvSpPr/>
          <p:nvPr/>
        </p:nvSpPr>
        <p:spPr>
          <a:xfrm>
            <a:off x="8686800" y="34178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A</a:t>
            </a:r>
            <a:r>
              <a:rPr lang="en-US" altLang="zh-CN" sz="2800" baseline="-25000" dirty="0">
                <a:latin typeface="Arial" panose="020B0604020202020204" pitchFamily="34" charset="0"/>
              </a:rPr>
              <a:t>3</a:t>
            </a:r>
          </a:p>
        </p:txBody>
      </p:sp>
      <p:sp>
        <p:nvSpPr>
          <p:cNvPr id="178190" name="Oval 10"/>
          <p:cNvSpPr/>
          <p:nvPr/>
        </p:nvSpPr>
        <p:spPr>
          <a:xfrm>
            <a:off x="8686800" y="42560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A</a:t>
            </a:r>
            <a:r>
              <a:rPr lang="en-US" altLang="zh-CN" sz="2800" baseline="-25000" dirty="0">
                <a:latin typeface="Arial" panose="020B0604020202020204" pitchFamily="34" charset="0"/>
              </a:rPr>
              <a:t>N</a:t>
            </a:r>
          </a:p>
        </p:txBody>
      </p:sp>
      <p:sp>
        <p:nvSpPr>
          <p:cNvPr id="178191" name="Text Box 9"/>
          <p:cNvSpPr txBox="1"/>
          <p:nvPr/>
        </p:nvSpPr>
        <p:spPr>
          <a:xfrm>
            <a:off x="7820025" y="4767263"/>
            <a:ext cx="21336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Arial" panose="020B0604020202020204" pitchFamily="34" charset="0"/>
                <a:ea typeface="楷体_GB2312" pitchFamily="49" charset="-122"/>
              </a:rPr>
              <a:t>记录讲话者</a:t>
            </a:r>
          </a:p>
        </p:txBody>
      </p:sp>
      <p:sp>
        <p:nvSpPr>
          <p:cNvPr id="178192" name="Rectangle 8"/>
          <p:cNvSpPr/>
          <p:nvPr/>
        </p:nvSpPr>
        <p:spPr>
          <a:xfrm>
            <a:off x="6477000" y="5313363"/>
            <a:ext cx="3886200" cy="138366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algn="ctr" eaLnBrk="0" hangingPunct="0"/>
            <a:r>
              <a:rPr lang="zh-CN" altLang="en-US" sz="2800" dirty="0">
                <a:latin typeface="黑体" panose="02010609060101010101" charset="-122"/>
                <a:ea typeface="黑体" panose="02010609060101010101" charset="-122"/>
              </a:rPr>
              <a:t>说话人辨认</a:t>
            </a:r>
          </a:p>
          <a:p>
            <a:pPr algn="ctr" eaLnBrk="0" hangingPunct="0"/>
            <a:r>
              <a:rPr lang="en-US" altLang="zh-CN" sz="2800" dirty="0">
                <a:latin typeface="黑体" panose="02010609060101010101" charset="-122"/>
                <a:ea typeface="黑体" panose="02010609060101010101" charset="-122"/>
              </a:rPr>
              <a:t>automatic speaker identification</a:t>
            </a:r>
          </a:p>
        </p:txBody>
      </p:sp>
      <p:sp>
        <p:nvSpPr>
          <p:cNvPr id="19" name="Rectangle 7"/>
          <p:cNvSpPr>
            <a:spLocks noChangeArrowheads="1"/>
          </p:cNvSpPr>
          <p:nvPr/>
        </p:nvSpPr>
        <p:spPr bwMode="auto">
          <a:xfrm>
            <a:off x="2819400" y="2198688"/>
            <a:ext cx="990600" cy="2895600"/>
          </a:xfrm>
          <a:prstGeom prst="rect">
            <a:avLst/>
          </a:prstGeom>
          <a:solidFill>
            <a:schemeClr val="accent6">
              <a:lumMod val="40000"/>
              <a:lumOff val="60000"/>
            </a:schemeClr>
          </a:solidFill>
          <a:ln w="28575" cap="sq">
            <a:solidFill>
              <a:srgbClr val="808000"/>
            </a:solidFill>
            <a:miter lim="800000"/>
            <a:headEnd type="none" w="sm" len="sm"/>
            <a:tailEnd type="none" w="sm" len="sm"/>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是</a:t>
            </a: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a:t>
            </a:r>
            <a:r>
              <a:rPr kumimoji="0" lang="en-US" altLang="zh-CN" sz="2800" b="0" i="0" u="none" strike="noStrike" kern="1200" cap="none" spc="0" normalizeH="0" baseline="-25000" noProof="0" dirty="0">
                <a:ln>
                  <a:noFill/>
                </a:ln>
                <a:solidFill>
                  <a:schemeClr val="tx1"/>
                </a:solidFill>
                <a:effectLst/>
                <a:uLnTx/>
                <a:uFillTx/>
                <a:latin typeface="楷体_GB2312" pitchFamily="49" charset="-122"/>
                <a:ea typeface="楷体_GB2312" pitchFamily="49" charset="-122"/>
                <a:cs typeface="+mn-cs"/>
              </a:rPr>
              <a:t>1</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的</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讲</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话</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吗？</a:t>
            </a:r>
          </a:p>
        </p:txBody>
      </p:sp>
      <p:sp>
        <p:nvSpPr>
          <p:cNvPr id="178194" name="Line 6"/>
          <p:cNvSpPr/>
          <p:nvPr/>
        </p:nvSpPr>
        <p:spPr>
          <a:xfrm>
            <a:off x="2286000" y="3570288"/>
            <a:ext cx="533400" cy="0"/>
          </a:xfrm>
          <a:prstGeom prst="line">
            <a:avLst/>
          </a:prstGeom>
          <a:ln w="28575" cap="sq" cmpd="sng">
            <a:solidFill>
              <a:srgbClr val="FFFF00"/>
            </a:solidFill>
            <a:prstDash val="solid"/>
            <a:round/>
            <a:headEnd type="none" w="sm" len="sm"/>
            <a:tailEnd type="triangle" w="sm" len="sm"/>
          </a:ln>
        </p:spPr>
      </p:sp>
      <p:sp>
        <p:nvSpPr>
          <p:cNvPr id="178195" name="Oval 5"/>
          <p:cNvSpPr/>
          <p:nvPr/>
        </p:nvSpPr>
        <p:spPr>
          <a:xfrm>
            <a:off x="1752600" y="33416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x</a:t>
            </a:r>
          </a:p>
        </p:txBody>
      </p:sp>
      <p:sp>
        <p:nvSpPr>
          <p:cNvPr id="178196" name="Oval 4"/>
          <p:cNvSpPr/>
          <p:nvPr/>
        </p:nvSpPr>
        <p:spPr>
          <a:xfrm>
            <a:off x="4495800" y="3265488"/>
            <a:ext cx="533400" cy="533400"/>
          </a:xfrm>
          <a:prstGeom prst="ellipse">
            <a:avLst/>
          </a:prstGeom>
          <a:solidFill>
            <a:schemeClr val="accent1"/>
          </a:solidFill>
          <a:ln w="28575" cap="sq" cmpd="sng">
            <a:solidFill>
              <a:schemeClr val="tx1"/>
            </a:solidFill>
            <a:prstDash val="solid"/>
            <a:round/>
            <a:headEnd type="none" w="sm" len="sm"/>
            <a:tailEnd type="none" w="sm" len="sm"/>
          </a:ln>
        </p:spPr>
        <p:txBody>
          <a:bodyPr wrap="none" anchor="ctr" anchorCtr="0"/>
          <a:lstStyle/>
          <a:p>
            <a:pPr algn="ctr" eaLnBrk="0" hangingPunct="0"/>
            <a:r>
              <a:rPr lang="en-US" altLang="zh-CN" sz="2800" dirty="0">
                <a:latin typeface="Arial" panose="020B0604020202020204" pitchFamily="34" charset="0"/>
              </a:rPr>
              <a:t>A</a:t>
            </a:r>
            <a:r>
              <a:rPr lang="en-US" altLang="zh-CN" sz="2800" baseline="-25000" dirty="0">
                <a:latin typeface="Arial" panose="020B0604020202020204" pitchFamily="34" charset="0"/>
              </a:rPr>
              <a:t>1</a:t>
            </a:r>
          </a:p>
        </p:txBody>
      </p:sp>
      <p:sp>
        <p:nvSpPr>
          <p:cNvPr id="178197" name="Line 3"/>
          <p:cNvSpPr/>
          <p:nvPr/>
        </p:nvSpPr>
        <p:spPr>
          <a:xfrm>
            <a:off x="3810000" y="3570288"/>
            <a:ext cx="685800" cy="0"/>
          </a:xfrm>
          <a:prstGeom prst="line">
            <a:avLst/>
          </a:prstGeom>
          <a:ln w="28575" cap="sq" cmpd="sng">
            <a:solidFill>
              <a:srgbClr val="FFFF00"/>
            </a:solidFill>
            <a:prstDash val="solid"/>
            <a:round/>
            <a:headEnd type="none" w="sm" len="sm"/>
            <a:tailEnd type="triangle" w="sm" len="sm"/>
          </a:ln>
        </p:spPr>
      </p:sp>
      <p:sp>
        <p:nvSpPr>
          <p:cNvPr id="178198" name="Rectangle 2"/>
          <p:cNvSpPr/>
          <p:nvPr/>
        </p:nvSpPr>
        <p:spPr>
          <a:xfrm>
            <a:off x="2164398" y="5313363"/>
            <a:ext cx="3738880" cy="1383665"/>
          </a:xfrm>
          <a:prstGeom prst="rect">
            <a:avLst/>
          </a:prstGeom>
          <a:noFill/>
          <a:ln w="28575" cap="sq" cmpd="sng">
            <a:solidFill>
              <a:schemeClr val="folHlink"/>
            </a:solidFill>
            <a:prstDash val="solid"/>
            <a:miter/>
            <a:headEnd type="none" w="sm" len="sm"/>
            <a:tailEnd type="none" w="sm" len="sm"/>
          </a:ln>
        </p:spPr>
        <p:txBody>
          <a:bodyPr wrap="none" anchor="t" anchorCtr="0">
            <a:spAutoFit/>
          </a:bodyPr>
          <a:lstStyle/>
          <a:p>
            <a:pPr algn="ctr" eaLnBrk="0" hangingPunct="0"/>
            <a:r>
              <a:rPr lang="zh-CN" altLang="en-US" sz="2800" dirty="0">
                <a:latin typeface="黑体" panose="02010609060101010101" charset="-122"/>
                <a:ea typeface="黑体" panose="02010609060101010101" charset="-122"/>
              </a:rPr>
              <a:t>说话人确认</a:t>
            </a:r>
          </a:p>
          <a:p>
            <a:pPr algn="ctr" eaLnBrk="0" hangingPunct="0"/>
            <a:r>
              <a:rPr lang="en-US" altLang="zh-CN" sz="2800" dirty="0">
                <a:latin typeface="黑体" panose="02010609060101010101" charset="-122"/>
                <a:ea typeface="黑体" panose="02010609060101010101" charset="-122"/>
              </a:rPr>
              <a:t>automatic </a:t>
            </a:r>
          </a:p>
          <a:p>
            <a:pPr algn="ctr" eaLnBrk="0" hangingPunct="0"/>
            <a:r>
              <a:rPr lang="en-US" altLang="zh-CN" sz="2800" dirty="0">
                <a:latin typeface="黑体" panose="02010609060101010101" charset="-122"/>
                <a:ea typeface="黑体" panose="02010609060101010101" charset="-122"/>
              </a:rPr>
              <a:t>speaker verification</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标题 2"/>
          <p:cNvSpPr>
            <a:spLocks noGrp="1"/>
          </p:cNvSpPr>
          <p:nvPr>
            <p:ph type="title"/>
          </p:nvPr>
        </p:nvSpPr>
        <p:spPr>
          <a:xfrm>
            <a:off x="1981200" y="122238"/>
            <a:ext cx="7758113" cy="1295400"/>
          </a:xfrm>
        </p:spPr>
        <p:txBody>
          <a:bodyPr vert="horz" wrap="square" lIns="91440" tIns="45720" rIns="91440" bIns="45720" anchor="b" anchorCtr="0"/>
          <a:lstStyle/>
          <a:p>
            <a:pPr algn="ctr"/>
            <a:r>
              <a:rPr lang="en-US" altLang="zh-CN" sz="2800" dirty="0">
                <a:latin typeface="Times New Roman" panose="02020603050405020304" pitchFamily="18" charset="0"/>
                <a:ea typeface="楷体_GB2312" pitchFamily="49" charset="-122"/>
              </a:rPr>
              <a:t> </a:t>
            </a:r>
            <a:r>
              <a:rPr lang="zh-CN" altLang="en-US" sz="2800" dirty="0">
                <a:ea typeface="楷体_GB2312" pitchFamily="49" charset="-122"/>
              </a:rPr>
              <a:t>说话人探测是指对一段包含多个说话人的语音，要正确标注在这段语音中说话人切换的时刻</a:t>
            </a:r>
            <a:r>
              <a:rPr lang="zh-CN" altLang="en-US" sz="2800" b="0" dirty="0">
                <a:ea typeface="宋体" panose="02010600030101010101" pitchFamily="2" charset="-122"/>
              </a:rPr>
              <a:t>。</a:t>
            </a:r>
            <a:endParaRPr lang="zh-CN" altLang="en-US" sz="2800" dirty="0">
              <a:ea typeface="宋体" panose="02010600030101010101" pitchFamily="2" charset="-122"/>
            </a:endParaRPr>
          </a:p>
        </p:txBody>
      </p:sp>
      <p:pic>
        <p:nvPicPr>
          <p:cNvPr id="179202" name="Picture 10" descr="voice2"/>
          <p:cNvPicPr>
            <a:picLocks noChangeAspect="1"/>
          </p:cNvPicPr>
          <p:nvPr/>
        </p:nvPicPr>
        <p:blipFill>
          <a:blip r:embed="rId2"/>
          <a:stretch>
            <a:fillRect/>
          </a:stretch>
        </p:blipFill>
        <p:spPr>
          <a:xfrm>
            <a:off x="2024063" y="1643063"/>
            <a:ext cx="8305800" cy="5000625"/>
          </a:xfrm>
          <a:prstGeom prst="rect">
            <a:avLst/>
          </a:prstGeom>
          <a:noFill/>
          <a:ln w="9525">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内容占位符 1"/>
          <p:cNvSpPr>
            <a:spLocks noGrp="1"/>
          </p:cNvSpPr>
          <p:nvPr>
            <p:ph idx="1"/>
          </p:nvPr>
        </p:nvSpPr>
        <p:spPr/>
        <p:txBody>
          <a:bodyPr vert="horz" wrap="square" lIns="91440" tIns="45720" rIns="91440" bIns="45720" anchor="t" anchorCtr="0"/>
          <a:lstStyle/>
          <a:p>
            <a:pPr>
              <a:lnSpc>
                <a:spcPct val="145000"/>
              </a:lnSpc>
              <a:spcBef>
                <a:spcPct val="50000"/>
              </a:spcBef>
            </a:pP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说话人确认是判断说话人是否是特定的某人，只要使用一个特定的模板和待测试的语音信号进行匹配，系统只会作出“是”或“不是”的判断。</a:t>
            </a:r>
          </a:p>
          <a:p>
            <a:pPr>
              <a:lnSpc>
                <a:spcPct val="145000"/>
              </a:lnSpc>
              <a:spcBef>
                <a:spcPct val="50000"/>
              </a:spcBef>
            </a:pPr>
            <a:r>
              <a:rPr lang="zh-CN" altLang="en-US" sz="2800" dirty="0">
                <a:latin typeface="隶书" panose="02010509060101010101" pitchFamily="49" charset="-122"/>
                <a:ea typeface="隶书" panose="02010509060101010101" pitchFamily="49" charset="-122"/>
              </a:rPr>
              <a:t>说话人辨认从已知的一群人中识别出其中的某人，需要使用</a:t>
            </a:r>
            <a:r>
              <a:rPr lang="en-US" altLang="zh-CN" sz="2800" dirty="0">
                <a:latin typeface="隶书" panose="02010509060101010101" pitchFamily="49" charset="-122"/>
                <a:ea typeface="隶书" panose="02010509060101010101" pitchFamily="49" charset="-122"/>
              </a:rPr>
              <a:t>N</a:t>
            </a:r>
            <a:r>
              <a:rPr lang="zh-CN" altLang="en-US" sz="2800" dirty="0">
                <a:latin typeface="隶书" panose="02010509060101010101" pitchFamily="49" charset="-122"/>
                <a:ea typeface="隶书" panose="02010509060101010101" pitchFamily="49" charset="-122"/>
              </a:rPr>
              <a:t>个模板，系统必须给出待识别的语音是</a:t>
            </a:r>
            <a:r>
              <a:rPr lang="en-US" altLang="zh-CN" sz="2800" dirty="0">
                <a:latin typeface="隶书" panose="02010509060101010101" pitchFamily="49" charset="-122"/>
                <a:ea typeface="隶书" panose="02010509060101010101" pitchFamily="49" charset="-122"/>
              </a:rPr>
              <a:t>N</a:t>
            </a:r>
            <a:r>
              <a:rPr lang="zh-CN" altLang="en-US" sz="2800" dirty="0">
                <a:latin typeface="隶书" panose="02010509060101010101" pitchFamily="49" charset="-122"/>
                <a:ea typeface="隶书" panose="02010509060101010101" pitchFamily="49" charset="-122"/>
              </a:rPr>
              <a:t>中的哪一个。</a:t>
            </a:r>
          </a:p>
        </p:txBody>
      </p:sp>
      <p:sp>
        <p:nvSpPr>
          <p:cNvPr id="180226"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两者的区别</a:t>
            </a:r>
            <a:endParaRPr lang="zh-CN" altLang="en-US" dirty="0">
              <a:solidFill>
                <a:schemeClr val="tx1"/>
              </a:solidFill>
              <a:ea typeface="宋体" panose="02010600030101010101" pitchFamily="2" charset="-122"/>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内容占位符 1"/>
          <p:cNvSpPr>
            <a:spLocks noGrp="1"/>
          </p:cNvSpPr>
          <p:nvPr>
            <p:ph idx="1"/>
          </p:nvPr>
        </p:nvSpPr>
        <p:spPr>
          <a:xfrm>
            <a:off x="1881188" y="1719263"/>
            <a:ext cx="8686800" cy="4411662"/>
          </a:xfrm>
        </p:spPr>
        <p:txBody>
          <a:bodyPr vert="horz" wrap="square" lIns="91440" tIns="45720" rIns="91440" bIns="45720" anchor="t" anchorCtr="0"/>
          <a:lstStyle/>
          <a:p>
            <a:pPr>
              <a:spcBef>
                <a:spcPts val="1800"/>
              </a:spcBef>
            </a:pPr>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两者的共同之处是：提取个性特征参数，声音中包含的个人特征信息有两种：</a:t>
            </a:r>
            <a:endParaRPr lang="en-US" altLang="zh-CN" sz="2800" dirty="0">
              <a:latin typeface="隶书" panose="02010509060101010101" pitchFamily="49" charset="-122"/>
              <a:ea typeface="隶书" panose="02010509060101010101" pitchFamily="49" charset="-122"/>
            </a:endParaRPr>
          </a:p>
          <a:p>
            <a:pPr marL="857250" lvl="1" indent="-514350">
              <a:spcBef>
                <a:spcPts val="1800"/>
              </a:spcBef>
              <a:buFontTx/>
              <a:buAutoNum type="circleNumDbPlain"/>
            </a:pPr>
            <a:r>
              <a:rPr lang="zh-CN" altLang="en-US" sz="2800" dirty="0">
                <a:latin typeface="隶书" panose="02010509060101010101" pitchFamily="49" charset="-122"/>
                <a:ea typeface="隶书" panose="02010509060101010101" pitchFamily="49" charset="-122"/>
              </a:rPr>
              <a:t>一种是声道长度、声带等先天性发音器官的个人差别所产生；</a:t>
            </a:r>
            <a:endParaRPr lang="en-US" altLang="zh-CN" sz="2800" dirty="0">
              <a:latin typeface="隶书" panose="02010509060101010101" pitchFamily="49" charset="-122"/>
              <a:ea typeface="隶书" panose="02010509060101010101" pitchFamily="49" charset="-122"/>
            </a:endParaRPr>
          </a:p>
          <a:p>
            <a:pPr marL="857250" lvl="1" indent="-514350">
              <a:spcBef>
                <a:spcPts val="1800"/>
              </a:spcBef>
              <a:buFontTx/>
              <a:buAutoNum type="circleNumDbPlain"/>
            </a:pPr>
            <a:r>
              <a:rPr lang="zh-CN" altLang="en-US" sz="2800" dirty="0">
                <a:latin typeface="隶书" panose="02010509060101010101" pitchFamily="49" charset="-122"/>
                <a:ea typeface="隶书" panose="02010509060101010101" pitchFamily="49" charset="-122"/>
              </a:rPr>
              <a:t>另一种是由方言、语调等后天性讲话习惯产生。</a:t>
            </a:r>
            <a:endParaRPr lang="en-US" altLang="zh-CN" sz="2800" dirty="0">
              <a:latin typeface="隶书" panose="02010509060101010101" pitchFamily="49" charset="-122"/>
              <a:ea typeface="隶书" panose="02010509060101010101" pitchFamily="49" charset="-122"/>
            </a:endParaRPr>
          </a:p>
          <a:p>
            <a:pPr>
              <a:spcBef>
                <a:spcPts val="1800"/>
              </a:spcBef>
            </a:pPr>
            <a:r>
              <a:rPr lang="zh-CN" altLang="en-US" sz="2800" dirty="0">
                <a:latin typeface="隶书" panose="02010509060101010101" pitchFamily="49" charset="-122"/>
                <a:ea typeface="隶书" panose="02010509060101010101" pitchFamily="49" charset="-122"/>
              </a:rPr>
              <a:t>前者是以共振峰频率的高低、带宽的大小、基频的平均值和频谱的基本形状来表现；后者以单词的时间长等来表现。</a:t>
            </a:r>
          </a:p>
        </p:txBody>
      </p:sp>
      <p:sp>
        <p:nvSpPr>
          <p:cNvPr id="181250"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共同之处</a:t>
            </a:r>
            <a:endParaRPr lang="zh-CN" altLang="en-US" dirty="0">
              <a:solidFill>
                <a:schemeClr val="tx1"/>
              </a:solidFill>
              <a:ea typeface="宋体" panose="02010600030101010101" pitchFamily="2" charset="-122"/>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标题 2"/>
          <p:cNvSpPr>
            <a:spLocks noGrp="1"/>
          </p:cNvSpPr>
          <p:nvPr>
            <p:ph type="title"/>
          </p:nvPr>
        </p:nvSpPr>
        <p:spPr/>
        <p:txBody>
          <a:bodyPr vert="horz" wrap="square" lIns="91440" tIns="45720" rIns="91440" bIns="45720" anchor="b" anchorCtr="0"/>
          <a:lstStyle/>
          <a:p>
            <a:pPr algn="ctr"/>
            <a:r>
              <a:rPr lang="zh-CN" altLang="en-US" dirty="0">
                <a:latin typeface="幼圆" panose="02010509060101010101" pitchFamily="49" charset="-122"/>
                <a:ea typeface="幼圆" panose="02010509060101010101" pitchFamily="49" charset="-122"/>
              </a:rPr>
              <a:t>说话人确认系统</a:t>
            </a:r>
            <a:endParaRPr lang="zh-CN" altLang="en-US" dirty="0">
              <a:ea typeface="宋体" panose="02010600030101010101" pitchFamily="2" charset="-122"/>
            </a:endParaRPr>
          </a:p>
        </p:txBody>
      </p:sp>
      <p:pic>
        <p:nvPicPr>
          <p:cNvPr id="182274" name="Picture 5"/>
          <p:cNvPicPr>
            <a:picLocks noChangeAspect="1"/>
          </p:cNvPicPr>
          <p:nvPr/>
        </p:nvPicPr>
        <p:blipFill>
          <a:blip r:embed="rId2"/>
          <a:stretch>
            <a:fillRect/>
          </a:stretch>
        </p:blipFill>
        <p:spPr>
          <a:xfrm>
            <a:off x="1738313" y="1922463"/>
            <a:ext cx="8718550" cy="3935412"/>
          </a:xfrm>
          <a:prstGeom prst="rect">
            <a:avLst/>
          </a:prstGeom>
          <a:noFill/>
          <a:ln w="9525">
            <a:noFill/>
          </a:ln>
        </p:spPr>
      </p:pic>
      <p:graphicFrame>
        <p:nvGraphicFramePr>
          <p:cNvPr id="5" name="Group 25"/>
          <p:cNvGraphicFramePr>
            <a:graphicFrameLocks noGrp="1"/>
          </p:cNvGraphicFramePr>
          <p:nvPr/>
        </p:nvGraphicFramePr>
        <p:xfrm>
          <a:off x="3238500" y="6143625"/>
          <a:ext cx="5411470" cy="396875"/>
        </p:xfrm>
        <a:graphic>
          <a:graphicData uri="http://schemas.openxmlformats.org/drawingml/2006/table">
            <a:tbl>
              <a:tblPr/>
              <a:tblGrid>
                <a:gridCol w="5411470">
                  <a:extLst>
                    <a:ext uri="{9D8B030D-6E8A-4147-A177-3AD203B41FA5}">
                      <a16:colId xmlns:a16="http://schemas.microsoft.com/office/drawing/2014/main" val="20000"/>
                    </a:ext>
                  </a:extLst>
                </a:gridCol>
              </a:tblGrid>
              <a:tr h="3968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GMM-UBM</a:t>
                      </a:r>
                      <a:r>
                        <a:rPr kumimoji="0" lang="zh-CN" altLang="en-US"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说话人确认系统</a:t>
                      </a:r>
                    </a:p>
                  </a:txBody>
                  <a:tcP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研究热点</a:t>
            </a:r>
          </a:p>
        </p:txBody>
      </p:sp>
      <p:sp>
        <p:nvSpPr>
          <p:cNvPr id="183298" name="Rectangle 3"/>
          <p:cNvSpPr txBox="1"/>
          <p:nvPr/>
        </p:nvSpPr>
        <p:spPr>
          <a:xfrm>
            <a:off x="2238375" y="1566863"/>
            <a:ext cx="7286625" cy="504825"/>
          </a:xfrm>
          <a:prstGeom prst="rect">
            <a:avLst/>
          </a:prstGeom>
          <a:noFill/>
          <a:ln w="9525">
            <a:noFill/>
          </a:ln>
        </p:spPr>
        <p:txBody>
          <a:bodyPr anchor="t" anchorCtr="0"/>
          <a:lstStyle/>
          <a:p>
            <a:pPr marL="342900" indent="-342900" eaLnBrk="0" hangingPunct="0">
              <a:lnSpc>
                <a:spcPct val="90000"/>
              </a:lnSpc>
              <a:spcBef>
                <a:spcPct val="20000"/>
              </a:spcBef>
              <a:buClr>
                <a:schemeClr val="tx2"/>
              </a:buClr>
              <a:buSzPct val="70000"/>
              <a:buFont typeface="Wingdings" panose="05000000000000000000" pitchFamily="2" charset="2"/>
              <a:buChar char="l"/>
            </a:pPr>
            <a:r>
              <a:rPr lang="zh-CN" altLang="en-US" sz="3000">
                <a:latin typeface="Arial" panose="020B0604020202020204" pitchFamily="34" charset="0"/>
                <a:ea typeface="楷体_GB2312" pitchFamily="49" charset="-122"/>
              </a:rPr>
              <a:t>技术难题：</a:t>
            </a:r>
            <a:r>
              <a:rPr lang="zh-CN" altLang="en-US" sz="3000">
                <a:solidFill>
                  <a:schemeClr val="tx2"/>
                </a:solidFill>
                <a:latin typeface="Arial" panose="020B0604020202020204" pitchFamily="34" charset="0"/>
                <a:ea typeface="楷体_GB2312" pitchFamily="49" charset="-122"/>
              </a:rPr>
              <a:t>跨信道、噪声</a:t>
            </a:r>
            <a:endParaRPr lang="zh-CN" altLang="en-US" sz="3000" dirty="0">
              <a:solidFill>
                <a:schemeClr val="tx2"/>
              </a:solidFill>
              <a:latin typeface="Arial" panose="020B0604020202020204" pitchFamily="34" charset="0"/>
              <a:ea typeface="宋体" panose="02010600030101010101" pitchFamily="2" charset="-122"/>
            </a:endParaRPr>
          </a:p>
        </p:txBody>
      </p:sp>
      <p:grpSp>
        <p:nvGrpSpPr>
          <p:cNvPr id="183299" name="Group 4"/>
          <p:cNvGrpSpPr/>
          <p:nvPr/>
        </p:nvGrpSpPr>
        <p:grpSpPr>
          <a:xfrm>
            <a:off x="3090863" y="2613025"/>
            <a:ext cx="5903912" cy="3546475"/>
            <a:chOff x="1202" y="1389"/>
            <a:chExt cx="3719" cy="2234"/>
          </a:xfrm>
        </p:grpSpPr>
        <p:pic>
          <p:nvPicPr>
            <p:cNvPr id="183300" name="Picture 5"/>
            <p:cNvPicPr>
              <a:picLocks noChangeAspect="1"/>
            </p:cNvPicPr>
            <p:nvPr/>
          </p:nvPicPr>
          <p:blipFill>
            <a:blip r:embed="rId2"/>
            <a:stretch>
              <a:fillRect/>
            </a:stretch>
          </p:blipFill>
          <p:spPr>
            <a:xfrm>
              <a:off x="1202" y="1389"/>
              <a:ext cx="3719" cy="1812"/>
            </a:xfrm>
            <a:prstGeom prst="rect">
              <a:avLst/>
            </a:prstGeom>
            <a:noFill/>
            <a:ln w="9525">
              <a:noFill/>
            </a:ln>
          </p:spPr>
        </p:pic>
        <p:sp>
          <p:nvSpPr>
            <p:cNvPr id="183301" name="Text Box 6"/>
            <p:cNvSpPr txBox="1"/>
            <p:nvPr/>
          </p:nvSpPr>
          <p:spPr>
            <a:xfrm>
              <a:off x="1655" y="3294"/>
              <a:ext cx="2994" cy="329"/>
            </a:xfrm>
            <a:prstGeom prst="rect">
              <a:avLst/>
            </a:prstGeom>
            <a:noFill/>
            <a:ln w="9525">
              <a:noFill/>
            </a:ln>
          </p:spPr>
          <p:txBody>
            <a:bodyPr anchor="t" anchorCtr="0">
              <a:spAutoFit/>
            </a:bodyPr>
            <a:lstStyle/>
            <a:p>
              <a:pPr eaLnBrk="0" hangingPunct="0">
                <a:spcBef>
                  <a:spcPct val="50000"/>
                </a:spcBef>
              </a:pPr>
              <a:r>
                <a:rPr lang="zh-CN" altLang="en-US" b="1" dirty="0">
                  <a:latin typeface="Arial" panose="020B0604020202020204" pitchFamily="34" charset="0"/>
                  <a:ea typeface="MS PGothic" panose="020B0600070205080204" pitchFamily="34" charset="-128"/>
                </a:rPr>
                <a:t>               实验室理想条件  </a:t>
              </a:r>
              <a:r>
                <a:rPr lang="zh-CN" altLang="en-US" sz="2800" b="1" dirty="0">
                  <a:solidFill>
                    <a:srgbClr val="F90713"/>
                  </a:solidFill>
                  <a:latin typeface="Arial" panose="020B0604020202020204" pitchFamily="34" charset="0"/>
                  <a:ea typeface="MS PGothic" panose="020B0600070205080204" pitchFamily="34" charset="-128"/>
                </a:rPr>
                <a:t>√</a:t>
              </a:r>
            </a:p>
          </p:txBody>
        </p:sp>
      </p:grpSp>
      <p:grpSp>
        <p:nvGrpSpPr>
          <p:cNvPr id="3" name="Group 7"/>
          <p:cNvGrpSpPr/>
          <p:nvPr/>
        </p:nvGrpSpPr>
        <p:grpSpPr>
          <a:xfrm>
            <a:off x="2238375" y="2143125"/>
            <a:ext cx="7929563" cy="4256992"/>
            <a:chOff x="4014" y="1253"/>
            <a:chExt cx="4173" cy="2452"/>
          </a:xfrm>
        </p:grpSpPr>
        <p:grpSp>
          <p:nvGrpSpPr>
            <p:cNvPr id="183303" name="Group 8"/>
            <p:cNvGrpSpPr/>
            <p:nvPr/>
          </p:nvGrpSpPr>
          <p:grpSpPr>
            <a:xfrm>
              <a:off x="4014" y="1253"/>
              <a:ext cx="4173" cy="2452"/>
              <a:chOff x="2018" y="119"/>
              <a:chExt cx="4173" cy="2452"/>
            </a:xfrm>
          </p:grpSpPr>
          <p:pic>
            <p:nvPicPr>
              <p:cNvPr id="183304" name="Picture 9"/>
              <p:cNvPicPr>
                <a:picLocks noChangeAspect="1"/>
              </p:cNvPicPr>
              <p:nvPr/>
            </p:nvPicPr>
            <p:blipFill>
              <a:blip r:embed="rId3"/>
              <a:stretch>
                <a:fillRect/>
              </a:stretch>
            </p:blipFill>
            <p:spPr>
              <a:xfrm>
                <a:off x="2018" y="119"/>
                <a:ext cx="4173" cy="2252"/>
              </a:xfrm>
              <a:prstGeom prst="rect">
                <a:avLst/>
              </a:prstGeom>
              <a:noFill/>
              <a:ln w="9525">
                <a:noFill/>
              </a:ln>
            </p:spPr>
          </p:pic>
          <p:sp>
            <p:nvSpPr>
              <p:cNvPr id="183305" name="Text Box 10"/>
              <p:cNvSpPr txBox="1"/>
              <p:nvPr/>
            </p:nvSpPr>
            <p:spPr>
              <a:xfrm>
                <a:off x="2517" y="2341"/>
                <a:ext cx="3471" cy="230"/>
              </a:xfrm>
              <a:prstGeom prst="rect">
                <a:avLst/>
              </a:prstGeom>
              <a:noFill/>
              <a:ln w="9525">
                <a:noFill/>
              </a:ln>
            </p:spPr>
            <p:txBody>
              <a:bodyPr anchor="t" anchorCtr="0">
                <a:spAutoFit/>
              </a:bodyPr>
              <a:lstStyle/>
              <a:p>
                <a:pPr eaLnBrk="0" hangingPunct="0">
                  <a:spcBef>
                    <a:spcPct val="50000"/>
                  </a:spcBef>
                </a:pPr>
                <a:r>
                  <a:rPr lang="zh-CN" altLang="en-US" b="1" dirty="0">
                    <a:latin typeface="Arial" panose="020B0604020202020204" pitchFamily="34" charset="0"/>
                    <a:ea typeface="MS PGothic" panose="020B0600070205080204" pitchFamily="34" charset="-128"/>
                  </a:rPr>
                  <a:t>实际应用场合（远程、噪声背景）</a:t>
                </a:r>
                <a:r>
                  <a:rPr lang="zh-CN" altLang="en-US" sz="2000" b="1" dirty="0">
                    <a:latin typeface="Arial" panose="020B0604020202020204" pitchFamily="34" charset="0"/>
                    <a:ea typeface="MS PGothic" panose="020B0600070205080204" pitchFamily="34" charset="-128"/>
                  </a:rPr>
                  <a:t> </a:t>
                </a:r>
                <a:r>
                  <a:rPr lang="en-US" altLang="zh-CN" b="1" dirty="0">
                    <a:solidFill>
                      <a:srgbClr val="F90713"/>
                    </a:solidFill>
                    <a:latin typeface="Arial" panose="020B0604020202020204" pitchFamily="34" charset="0"/>
                  </a:rPr>
                  <a:t>×</a:t>
                </a:r>
              </a:p>
            </p:txBody>
          </p:sp>
        </p:grpSp>
        <p:sp>
          <p:nvSpPr>
            <p:cNvPr id="183306" name="Text Box 11"/>
            <p:cNvSpPr txBox="1"/>
            <p:nvPr/>
          </p:nvSpPr>
          <p:spPr>
            <a:xfrm>
              <a:off x="4286" y="1389"/>
              <a:ext cx="1270" cy="212"/>
            </a:xfrm>
            <a:prstGeom prst="rect">
              <a:avLst/>
            </a:prstGeom>
            <a:noFill/>
            <a:ln w="9525">
              <a:noFill/>
            </a:ln>
          </p:spPr>
          <p:txBody>
            <a:bodyPr anchor="t" anchorCtr="0">
              <a:spAutoFit/>
            </a:bodyPr>
            <a:lstStyle/>
            <a:p>
              <a:pPr eaLnBrk="0" hangingPunct="0">
                <a:spcBef>
                  <a:spcPct val="50000"/>
                </a:spcBef>
              </a:pPr>
              <a:r>
                <a:rPr lang="zh-CN" altLang="en-US" b="1" dirty="0">
                  <a:latin typeface="Arial" panose="020B0604020202020204" pitchFamily="34" charset="0"/>
                  <a:ea typeface="MS PGothic" panose="020B0600070205080204" pitchFamily="34" charset="-128"/>
                </a:rPr>
                <a:t>     训练阶段</a:t>
              </a:r>
            </a:p>
          </p:txBody>
        </p:sp>
        <p:sp>
          <p:nvSpPr>
            <p:cNvPr id="183307" name="Text Box 12"/>
            <p:cNvSpPr txBox="1"/>
            <p:nvPr/>
          </p:nvSpPr>
          <p:spPr>
            <a:xfrm>
              <a:off x="4014" y="2795"/>
              <a:ext cx="1270" cy="212"/>
            </a:xfrm>
            <a:prstGeom prst="rect">
              <a:avLst/>
            </a:prstGeom>
            <a:noFill/>
            <a:ln w="9525">
              <a:noFill/>
            </a:ln>
          </p:spPr>
          <p:txBody>
            <a:bodyPr anchor="t" anchorCtr="0">
              <a:spAutoFit/>
            </a:bodyPr>
            <a:lstStyle/>
            <a:p>
              <a:pPr eaLnBrk="0" hangingPunct="0">
                <a:spcBef>
                  <a:spcPct val="50000"/>
                </a:spcBef>
              </a:pPr>
              <a:r>
                <a:rPr lang="zh-CN" altLang="en-US" b="1" dirty="0">
                  <a:latin typeface="Arial" panose="020B0604020202020204" pitchFamily="34" charset="0"/>
                  <a:ea typeface="MS PGothic" panose="020B0600070205080204" pitchFamily="34" charset="-128"/>
                </a:rPr>
                <a:t>识别阶段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内容占位符 1"/>
          <p:cNvSpPr>
            <a:spLocks noGrp="1"/>
          </p:cNvSpPr>
          <p:nvPr>
            <p:ph idx="1"/>
          </p:nvPr>
        </p:nvSpPr>
        <p:spPr/>
        <p:txBody>
          <a:bodyPr vert="horz" wrap="square" lIns="91440" tIns="45720" rIns="91440" bIns="45720" anchor="t" anchorCtr="0"/>
          <a:lstStyle/>
          <a:p>
            <a:r>
              <a:rPr lang="zh-CN" altLang="en-US" dirty="0">
                <a:ea typeface="宋体" panose="02010600030101010101" pitchFamily="2" charset="-122"/>
              </a:rPr>
              <a:t>信道补偿</a:t>
            </a:r>
          </a:p>
          <a:p>
            <a:r>
              <a:rPr lang="zh-CN" altLang="en-US" dirty="0">
                <a:ea typeface="宋体" panose="02010600030101010101" pitchFamily="2" charset="-122"/>
              </a:rPr>
              <a:t>支持向量机（</a:t>
            </a:r>
            <a:r>
              <a:rPr lang="en-US" altLang="zh-CN" dirty="0">
                <a:ea typeface="宋体" panose="02010600030101010101" pitchFamily="2" charset="-122"/>
              </a:rPr>
              <a:t>SVM</a:t>
            </a:r>
            <a:r>
              <a:rPr lang="zh-CN" altLang="en-US" dirty="0">
                <a:ea typeface="宋体" panose="02010600030101010101" pitchFamily="2" charset="-122"/>
              </a:rPr>
              <a:t>）</a:t>
            </a:r>
          </a:p>
          <a:p>
            <a:r>
              <a:rPr lang="zh-CN" altLang="en-US" dirty="0">
                <a:ea typeface="宋体" panose="02010600030101010101" pitchFamily="2" charset="-122"/>
              </a:rPr>
              <a:t>联合因子分析（</a:t>
            </a:r>
            <a:r>
              <a:rPr lang="en-US" altLang="zh-CN" dirty="0">
                <a:ea typeface="宋体" panose="02010600030101010101" pitchFamily="2" charset="-122"/>
              </a:rPr>
              <a:t>JFA</a:t>
            </a:r>
            <a:r>
              <a:rPr lang="zh-CN" altLang="en-US" dirty="0">
                <a:ea typeface="宋体" panose="02010600030101010101" pitchFamily="2" charset="-122"/>
              </a:rPr>
              <a:t>）</a:t>
            </a:r>
          </a:p>
          <a:p>
            <a:r>
              <a:rPr lang="zh-CN" altLang="en-US" dirty="0">
                <a:ea typeface="宋体" panose="02010600030101010101" pitchFamily="2" charset="-122"/>
              </a:rPr>
              <a:t>迁移学习（</a:t>
            </a:r>
            <a:r>
              <a:rPr lang="en-US" altLang="zh-CN" dirty="0">
                <a:ea typeface="宋体" panose="02010600030101010101" pitchFamily="2" charset="-122"/>
              </a:rPr>
              <a:t>Transfer Learning</a:t>
            </a:r>
            <a:r>
              <a:rPr lang="zh-CN" altLang="en-US" dirty="0">
                <a:ea typeface="宋体" panose="02010600030101010101" pitchFamily="2" charset="-122"/>
              </a:rPr>
              <a:t>）</a:t>
            </a:r>
          </a:p>
          <a:p>
            <a:endParaRPr lang="zh-CN" altLang="en-US" dirty="0">
              <a:ea typeface="宋体" panose="02010600030101010101" pitchFamily="2" charset="-122"/>
            </a:endParaRPr>
          </a:p>
        </p:txBody>
      </p:sp>
      <p:sp>
        <p:nvSpPr>
          <p:cNvPr id="184322"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解决办法</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2"/>
          <p:cNvSpPr>
            <a:spLocks noGrp="1"/>
          </p:cNvSpPr>
          <p:nvPr>
            <p:ph type="title"/>
          </p:nvPr>
        </p:nvSpPr>
        <p:spPr/>
        <p:txBody>
          <a:bodyPr vert="horz" wrap="square" lIns="91440" tIns="45720" rIns="91440" bIns="45720" anchor="b" anchorCtr="0"/>
          <a:lstStyle/>
          <a:p>
            <a:pPr algn="ctr"/>
            <a:r>
              <a:rPr lang="en-US" altLang="zh-CN" dirty="0">
                <a:ea typeface="宋体" panose="02010600030101010101" pitchFamily="2" charset="-122"/>
              </a:rPr>
              <a:t>SVM</a:t>
            </a:r>
            <a:r>
              <a:rPr lang="zh-CN" altLang="en-US" dirty="0">
                <a:ea typeface="宋体" panose="02010600030101010101" pitchFamily="2" charset="-122"/>
              </a:rPr>
              <a:t>训练</a:t>
            </a:r>
          </a:p>
        </p:txBody>
      </p:sp>
      <p:graphicFrame>
        <p:nvGraphicFramePr>
          <p:cNvPr id="185346" name="Object 2"/>
          <p:cNvGraphicFramePr/>
          <p:nvPr/>
        </p:nvGraphicFramePr>
        <p:xfrm>
          <a:off x="2309813" y="1500188"/>
          <a:ext cx="7500937" cy="5286375"/>
        </p:xfrm>
        <a:graphic>
          <a:graphicData uri="http://schemas.openxmlformats.org/presentationml/2006/ole">
            <mc:AlternateContent xmlns:mc="http://schemas.openxmlformats.org/markup-compatibility/2006">
              <mc:Choice xmlns:v="urn:schemas-microsoft-com:vml" Requires="v">
                <p:oleObj r:id="rId2" imgW="5982970" imgH="7303770" progId="Visio.Drawing.11">
                  <p:embed/>
                </p:oleObj>
              </mc:Choice>
              <mc:Fallback>
                <p:oleObj r:id="rId2" imgW="5982970" imgH="7303770" progId="Visio.Drawing.11">
                  <p:embed/>
                  <p:pic>
                    <p:nvPicPr>
                      <p:cNvPr id="0" name="图片 3104"/>
                      <p:cNvPicPr/>
                      <p:nvPr/>
                    </p:nvPicPr>
                    <p:blipFill>
                      <a:blip r:embed="rId3"/>
                      <a:stretch>
                        <a:fillRect/>
                      </a:stretch>
                    </p:blipFill>
                    <p:spPr>
                      <a:xfrm>
                        <a:off x="2309813" y="1500188"/>
                        <a:ext cx="7500937" cy="5286375"/>
                      </a:xfrm>
                      <a:prstGeom prst="rect">
                        <a:avLst/>
                      </a:prstGeom>
                      <a:noFill/>
                      <a:ln w="38100">
                        <a:noFill/>
                        <a:miter/>
                      </a:ln>
                    </p:spPr>
                  </p:pic>
                </p:oleObj>
              </mc:Fallback>
            </mc:AlternateContent>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615" name="Picture 3" descr="U-Lock-PC-02"/>
          <p:cNvPicPr>
            <a:picLocks noGrp="1" noChangeAspect="1"/>
          </p:cNvPicPr>
          <p:nvPr>
            <p:ph idx="1"/>
          </p:nvPr>
        </p:nvPicPr>
        <p:blipFill>
          <a:blip r:embed="rId2"/>
          <a:stretch>
            <a:fillRect/>
          </a:stretch>
        </p:blipFill>
        <p:spPr>
          <a:xfrm>
            <a:off x="3444875" y="1768475"/>
            <a:ext cx="1663700" cy="1247775"/>
          </a:xfrm>
        </p:spPr>
      </p:pic>
      <p:sp>
        <p:nvSpPr>
          <p:cNvPr id="186369"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a:t>
            </a:r>
            <a:r>
              <a:rPr lang="en-US" altLang="zh-CN" dirty="0">
                <a:ea typeface="宋体" panose="02010600030101010101" pitchFamily="2" charset="-122"/>
              </a:rPr>
              <a:t>—</a:t>
            </a:r>
            <a:r>
              <a:rPr lang="zh-CN" altLang="en-US" dirty="0">
                <a:ea typeface="宋体" panose="02010600030101010101" pitchFamily="2" charset="-122"/>
              </a:rPr>
              <a:t>应用产品</a:t>
            </a:r>
          </a:p>
        </p:txBody>
      </p:sp>
      <p:sp>
        <p:nvSpPr>
          <p:cNvPr id="186370" name="AutoShape 325"/>
          <p:cNvSpPr/>
          <p:nvPr/>
        </p:nvSpPr>
        <p:spPr>
          <a:xfrm>
            <a:off x="4953000" y="4162426"/>
            <a:ext cx="2071688" cy="736600"/>
          </a:xfrm>
          <a:prstGeom prst="diamond">
            <a:avLst/>
          </a:prstGeom>
          <a:noFill/>
          <a:ln w="57150" cap="flat" cmpd="sng">
            <a:solidFill>
              <a:srgbClr val="808080"/>
            </a:solidFill>
            <a:prstDash val="solid"/>
            <a:miter/>
            <a:headEnd type="none" w="med" len="med"/>
            <a:tailEnd type="none" w="med" len="med"/>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nvGrpSpPr>
          <p:cNvPr id="186371" name="Group 326"/>
          <p:cNvGrpSpPr/>
          <p:nvPr/>
        </p:nvGrpSpPr>
        <p:grpSpPr>
          <a:xfrm>
            <a:off x="5029200" y="2514600"/>
            <a:ext cx="1771650" cy="1352550"/>
            <a:chOff x="2180" y="1267"/>
            <a:chExt cx="1350" cy="1030"/>
          </a:xfrm>
        </p:grpSpPr>
        <p:sp>
          <p:nvSpPr>
            <p:cNvPr id="6" name="Oval 327"/>
            <p:cNvSpPr>
              <a:spLocks noChangeArrowheads="1"/>
            </p:cNvSpPr>
            <p:nvPr/>
          </p:nvSpPr>
          <p:spPr bwMode="ltGray">
            <a:xfrm>
              <a:off x="2301" y="1267"/>
              <a:ext cx="1021" cy="1030"/>
            </a:xfrm>
            <a:prstGeom prst="ellipse">
              <a:avLst/>
            </a:prstGeom>
            <a:gradFill rotWithShape="0">
              <a:gsLst>
                <a:gs pos="0">
                  <a:schemeClr val="hlink">
                    <a:gamma/>
                    <a:shade val="66275"/>
                    <a:invGamma/>
                  </a:schemeClr>
                </a:gs>
                <a:gs pos="50000">
                  <a:schemeClr val="hlink"/>
                </a:gs>
                <a:gs pos="100000">
                  <a:schemeClr val="hlink">
                    <a:gamma/>
                    <a:shade val="66275"/>
                    <a:invGamma/>
                  </a:schemeClr>
                </a:gs>
              </a:gsLst>
              <a:lin ang="2700000" scaled="1"/>
            </a:gradFill>
            <a:ln w="57150">
              <a:solidFill>
                <a:srgbClr val="EAEAEA"/>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86373" name="Group 328"/>
            <p:cNvGrpSpPr/>
            <p:nvPr/>
          </p:nvGrpSpPr>
          <p:grpSpPr>
            <a:xfrm rot="10082854">
              <a:off x="2180" y="2008"/>
              <a:ext cx="929" cy="229"/>
              <a:chOff x="2591" y="1040"/>
              <a:chExt cx="960" cy="234"/>
            </a:xfrm>
          </p:grpSpPr>
          <p:grpSp>
            <p:nvGrpSpPr>
              <p:cNvPr id="186374" name="Group 329"/>
              <p:cNvGrpSpPr/>
              <p:nvPr/>
            </p:nvGrpSpPr>
            <p:grpSpPr>
              <a:xfrm rot="-9970459" flipH="1" flipV="1">
                <a:off x="2591" y="1040"/>
                <a:ext cx="960" cy="234"/>
                <a:chOff x="2526" y="1060"/>
                <a:chExt cx="896" cy="236"/>
              </a:xfrm>
            </p:grpSpPr>
            <p:grpSp>
              <p:nvGrpSpPr>
                <p:cNvPr id="186375" name="Group 330"/>
                <p:cNvGrpSpPr/>
                <p:nvPr/>
              </p:nvGrpSpPr>
              <p:grpSpPr>
                <a:xfrm>
                  <a:off x="2526" y="1060"/>
                  <a:ext cx="742" cy="186"/>
                  <a:chOff x="1565" y="2568"/>
                  <a:chExt cx="1118" cy="279"/>
                </a:xfrm>
              </p:grpSpPr>
              <p:sp>
                <p:nvSpPr>
                  <p:cNvPr id="186376" name="AutoShape 331"/>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77" name="AutoShape 332"/>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78" name="AutoShape 333"/>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79" name="AutoShape 334"/>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380" name="Group 335"/>
                <p:cNvGrpSpPr/>
                <p:nvPr/>
              </p:nvGrpSpPr>
              <p:grpSpPr>
                <a:xfrm rot="1353540">
                  <a:off x="2680" y="1110"/>
                  <a:ext cx="742" cy="186"/>
                  <a:chOff x="1565" y="2568"/>
                  <a:chExt cx="1118" cy="279"/>
                </a:xfrm>
              </p:grpSpPr>
              <p:sp>
                <p:nvSpPr>
                  <p:cNvPr id="186381" name="AutoShape 336"/>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82" name="AutoShape 337"/>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83" name="AutoShape 338"/>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84" name="AutoShape 339"/>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385" name="Group 340"/>
              <p:cNvGrpSpPr/>
              <p:nvPr/>
            </p:nvGrpSpPr>
            <p:grpSpPr>
              <a:xfrm rot="-9970459" flipH="1" flipV="1">
                <a:off x="2677" y="1066"/>
                <a:ext cx="786" cy="191"/>
                <a:chOff x="2526" y="1060"/>
                <a:chExt cx="896" cy="236"/>
              </a:xfrm>
            </p:grpSpPr>
            <p:grpSp>
              <p:nvGrpSpPr>
                <p:cNvPr id="186386" name="Group 341"/>
                <p:cNvGrpSpPr/>
                <p:nvPr/>
              </p:nvGrpSpPr>
              <p:grpSpPr>
                <a:xfrm>
                  <a:off x="2526" y="1060"/>
                  <a:ext cx="742" cy="186"/>
                  <a:chOff x="1565" y="2568"/>
                  <a:chExt cx="1118" cy="279"/>
                </a:xfrm>
              </p:grpSpPr>
              <p:sp>
                <p:nvSpPr>
                  <p:cNvPr id="186387" name="AutoShape 342"/>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88" name="AutoShape 343"/>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89" name="AutoShape 344"/>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90" name="AutoShape 345"/>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391" name="Group 346"/>
                <p:cNvGrpSpPr/>
                <p:nvPr/>
              </p:nvGrpSpPr>
              <p:grpSpPr>
                <a:xfrm rot="1353540">
                  <a:off x="2680" y="1110"/>
                  <a:ext cx="742" cy="186"/>
                  <a:chOff x="1565" y="2568"/>
                  <a:chExt cx="1118" cy="279"/>
                </a:xfrm>
              </p:grpSpPr>
              <p:sp>
                <p:nvSpPr>
                  <p:cNvPr id="186392" name="AutoShape 347"/>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93" name="AutoShape 348"/>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94" name="AutoShape 349"/>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395" name="AutoShape 350"/>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396" name="Group 351"/>
            <p:cNvGrpSpPr/>
            <p:nvPr/>
          </p:nvGrpSpPr>
          <p:grpSpPr>
            <a:xfrm>
              <a:off x="2597" y="1373"/>
              <a:ext cx="929" cy="229"/>
              <a:chOff x="2591" y="1040"/>
              <a:chExt cx="960" cy="234"/>
            </a:xfrm>
          </p:grpSpPr>
          <p:grpSp>
            <p:nvGrpSpPr>
              <p:cNvPr id="186397" name="Group 352"/>
              <p:cNvGrpSpPr/>
              <p:nvPr/>
            </p:nvGrpSpPr>
            <p:grpSpPr>
              <a:xfrm rot="-9970459" flipH="1" flipV="1">
                <a:off x="2591" y="1040"/>
                <a:ext cx="960" cy="234"/>
                <a:chOff x="2526" y="1060"/>
                <a:chExt cx="896" cy="236"/>
              </a:xfrm>
            </p:grpSpPr>
            <p:grpSp>
              <p:nvGrpSpPr>
                <p:cNvPr id="186398" name="Group 353"/>
                <p:cNvGrpSpPr/>
                <p:nvPr/>
              </p:nvGrpSpPr>
              <p:grpSpPr>
                <a:xfrm>
                  <a:off x="2526" y="1060"/>
                  <a:ext cx="742" cy="186"/>
                  <a:chOff x="1565" y="2568"/>
                  <a:chExt cx="1118" cy="279"/>
                </a:xfrm>
              </p:grpSpPr>
              <p:sp>
                <p:nvSpPr>
                  <p:cNvPr id="186399" name="AutoShape 354"/>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0" name="AutoShape 355"/>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1" name="AutoShape 356"/>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2" name="AutoShape 357"/>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03" name="Group 358"/>
                <p:cNvGrpSpPr/>
                <p:nvPr/>
              </p:nvGrpSpPr>
              <p:grpSpPr>
                <a:xfrm rot="1353540">
                  <a:off x="2680" y="1110"/>
                  <a:ext cx="742" cy="186"/>
                  <a:chOff x="1565" y="2568"/>
                  <a:chExt cx="1118" cy="279"/>
                </a:xfrm>
              </p:grpSpPr>
              <p:sp>
                <p:nvSpPr>
                  <p:cNvPr id="186404" name="AutoShape 359"/>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5" name="AutoShape 360"/>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6" name="AutoShape 361"/>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07" name="AutoShape 362"/>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408" name="Group 363"/>
              <p:cNvGrpSpPr/>
              <p:nvPr/>
            </p:nvGrpSpPr>
            <p:grpSpPr>
              <a:xfrm rot="-9970459" flipH="1" flipV="1">
                <a:off x="2677" y="1066"/>
                <a:ext cx="786" cy="191"/>
                <a:chOff x="2526" y="1060"/>
                <a:chExt cx="896" cy="236"/>
              </a:xfrm>
            </p:grpSpPr>
            <p:grpSp>
              <p:nvGrpSpPr>
                <p:cNvPr id="186409" name="Group 364"/>
                <p:cNvGrpSpPr/>
                <p:nvPr/>
              </p:nvGrpSpPr>
              <p:grpSpPr>
                <a:xfrm>
                  <a:off x="2526" y="1060"/>
                  <a:ext cx="742" cy="186"/>
                  <a:chOff x="1565" y="2568"/>
                  <a:chExt cx="1118" cy="279"/>
                </a:xfrm>
              </p:grpSpPr>
              <p:sp>
                <p:nvSpPr>
                  <p:cNvPr id="186410" name="AutoShape 365"/>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1" name="AutoShape 366"/>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2" name="AutoShape 367"/>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3" name="AutoShape 368"/>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14" name="Group 369"/>
                <p:cNvGrpSpPr/>
                <p:nvPr/>
              </p:nvGrpSpPr>
              <p:grpSpPr>
                <a:xfrm rot="1353540">
                  <a:off x="2680" y="1110"/>
                  <a:ext cx="742" cy="186"/>
                  <a:chOff x="1565" y="2568"/>
                  <a:chExt cx="1118" cy="279"/>
                </a:xfrm>
              </p:grpSpPr>
              <p:sp>
                <p:nvSpPr>
                  <p:cNvPr id="186415" name="AutoShape 370"/>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6" name="AutoShape 371"/>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7" name="AutoShape 372"/>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18" name="AutoShape 373"/>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grpSp>
        <p:nvGrpSpPr>
          <p:cNvPr id="186419" name="Group 374"/>
          <p:cNvGrpSpPr/>
          <p:nvPr/>
        </p:nvGrpSpPr>
        <p:grpSpPr>
          <a:xfrm>
            <a:off x="6586538" y="3786188"/>
            <a:ext cx="1778000" cy="1352550"/>
            <a:chOff x="3322" y="2165"/>
            <a:chExt cx="1354" cy="1031"/>
          </a:xfrm>
        </p:grpSpPr>
        <p:sp>
          <p:nvSpPr>
            <p:cNvPr id="54" name="Oval 375"/>
            <p:cNvSpPr>
              <a:spLocks noChangeArrowheads="1"/>
            </p:cNvSpPr>
            <p:nvPr/>
          </p:nvSpPr>
          <p:spPr bwMode="ltGray">
            <a:xfrm>
              <a:off x="3426" y="2165"/>
              <a:ext cx="1023" cy="1031"/>
            </a:xfrm>
            <a:prstGeom prst="ellipse">
              <a:avLst/>
            </a:prstGeom>
            <a:gradFill rotWithShape="0">
              <a:gsLst>
                <a:gs pos="0">
                  <a:schemeClr val="accent1">
                    <a:gamma/>
                    <a:shade val="69804"/>
                    <a:invGamma/>
                  </a:schemeClr>
                </a:gs>
                <a:gs pos="50000">
                  <a:schemeClr val="accent1"/>
                </a:gs>
                <a:gs pos="100000">
                  <a:schemeClr val="accent1">
                    <a:gamma/>
                    <a:shade val="69804"/>
                    <a:invGamma/>
                  </a:schemeClr>
                </a:gs>
              </a:gsLst>
              <a:lin ang="2700000" scaled="1"/>
            </a:gradFill>
            <a:ln w="57150">
              <a:solidFill>
                <a:srgbClr val="EAEAEA"/>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86421" name="Group 376"/>
            <p:cNvGrpSpPr/>
            <p:nvPr/>
          </p:nvGrpSpPr>
          <p:grpSpPr>
            <a:xfrm rot="10082854">
              <a:off x="3322" y="2911"/>
              <a:ext cx="929" cy="229"/>
              <a:chOff x="2591" y="1040"/>
              <a:chExt cx="960" cy="234"/>
            </a:xfrm>
          </p:grpSpPr>
          <p:grpSp>
            <p:nvGrpSpPr>
              <p:cNvPr id="186422" name="Group 377"/>
              <p:cNvGrpSpPr/>
              <p:nvPr/>
            </p:nvGrpSpPr>
            <p:grpSpPr>
              <a:xfrm rot="-9970459" flipH="1" flipV="1">
                <a:off x="2591" y="1040"/>
                <a:ext cx="960" cy="234"/>
                <a:chOff x="2526" y="1060"/>
                <a:chExt cx="896" cy="236"/>
              </a:xfrm>
            </p:grpSpPr>
            <p:grpSp>
              <p:nvGrpSpPr>
                <p:cNvPr id="186423" name="Group 378"/>
                <p:cNvGrpSpPr/>
                <p:nvPr/>
              </p:nvGrpSpPr>
              <p:grpSpPr>
                <a:xfrm>
                  <a:off x="2526" y="1060"/>
                  <a:ext cx="742" cy="186"/>
                  <a:chOff x="1565" y="2568"/>
                  <a:chExt cx="1118" cy="279"/>
                </a:xfrm>
              </p:grpSpPr>
              <p:sp>
                <p:nvSpPr>
                  <p:cNvPr id="186424" name="AutoShape 379"/>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25" name="AutoShape 380"/>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26" name="AutoShape 381"/>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27" name="AutoShape 382"/>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28" name="Group 383"/>
                <p:cNvGrpSpPr/>
                <p:nvPr/>
              </p:nvGrpSpPr>
              <p:grpSpPr>
                <a:xfrm rot="1353540">
                  <a:off x="2680" y="1110"/>
                  <a:ext cx="742" cy="186"/>
                  <a:chOff x="1565" y="2568"/>
                  <a:chExt cx="1118" cy="279"/>
                </a:xfrm>
              </p:grpSpPr>
              <p:sp>
                <p:nvSpPr>
                  <p:cNvPr id="186429" name="AutoShape 384"/>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0" name="AutoShape 385"/>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1" name="AutoShape 386"/>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2" name="AutoShape 387"/>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433" name="Group 388"/>
              <p:cNvGrpSpPr/>
              <p:nvPr/>
            </p:nvGrpSpPr>
            <p:grpSpPr>
              <a:xfrm rot="-9970459" flipH="1" flipV="1">
                <a:off x="2677" y="1066"/>
                <a:ext cx="786" cy="191"/>
                <a:chOff x="2526" y="1060"/>
                <a:chExt cx="896" cy="236"/>
              </a:xfrm>
            </p:grpSpPr>
            <p:grpSp>
              <p:nvGrpSpPr>
                <p:cNvPr id="186434" name="Group 389"/>
                <p:cNvGrpSpPr/>
                <p:nvPr/>
              </p:nvGrpSpPr>
              <p:grpSpPr>
                <a:xfrm>
                  <a:off x="2526" y="1060"/>
                  <a:ext cx="742" cy="186"/>
                  <a:chOff x="1565" y="2568"/>
                  <a:chExt cx="1118" cy="279"/>
                </a:xfrm>
              </p:grpSpPr>
              <p:sp>
                <p:nvSpPr>
                  <p:cNvPr id="186435" name="AutoShape 390"/>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6" name="AutoShape 391"/>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7" name="AutoShape 392"/>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38" name="AutoShape 393"/>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39" name="Group 394"/>
                <p:cNvGrpSpPr/>
                <p:nvPr/>
              </p:nvGrpSpPr>
              <p:grpSpPr>
                <a:xfrm rot="1353540">
                  <a:off x="2680" y="1110"/>
                  <a:ext cx="742" cy="186"/>
                  <a:chOff x="1565" y="2568"/>
                  <a:chExt cx="1118" cy="279"/>
                </a:xfrm>
              </p:grpSpPr>
              <p:sp>
                <p:nvSpPr>
                  <p:cNvPr id="186440" name="AutoShape 395"/>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41" name="AutoShape 396"/>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42" name="AutoShape 397"/>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43" name="AutoShape 398"/>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444" name="Group 399"/>
            <p:cNvGrpSpPr/>
            <p:nvPr/>
          </p:nvGrpSpPr>
          <p:grpSpPr>
            <a:xfrm rot="344040">
              <a:off x="3740" y="2289"/>
              <a:ext cx="931" cy="229"/>
              <a:chOff x="2591" y="1040"/>
              <a:chExt cx="960" cy="234"/>
            </a:xfrm>
          </p:grpSpPr>
          <p:grpSp>
            <p:nvGrpSpPr>
              <p:cNvPr id="186445" name="Group 400"/>
              <p:cNvGrpSpPr/>
              <p:nvPr/>
            </p:nvGrpSpPr>
            <p:grpSpPr>
              <a:xfrm rot="-9970459" flipH="1" flipV="1">
                <a:off x="2591" y="1040"/>
                <a:ext cx="960" cy="234"/>
                <a:chOff x="2526" y="1060"/>
                <a:chExt cx="896" cy="236"/>
              </a:xfrm>
            </p:grpSpPr>
            <p:grpSp>
              <p:nvGrpSpPr>
                <p:cNvPr id="186446" name="Group 401"/>
                <p:cNvGrpSpPr/>
                <p:nvPr/>
              </p:nvGrpSpPr>
              <p:grpSpPr>
                <a:xfrm>
                  <a:off x="2526" y="1060"/>
                  <a:ext cx="742" cy="186"/>
                  <a:chOff x="1565" y="2568"/>
                  <a:chExt cx="1118" cy="279"/>
                </a:xfrm>
              </p:grpSpPr>
              <p:sp>
                <p:nvSpPr>
                  <p:cNvPr id="186447" name="AutoShape 402"/>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48" name="AutoShape 403"/>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49" name="AutoShape 404"/>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50" name="AutoShape 405"/>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51" name="Group 406"/>
                <p:cNvGrpSpPr/>
                <p:nvPr/>
              </p:nvGrpSpPr>
              <p:grpSpPr>
                <a:xfrm rot="1353540">
                  <a:off x="2680" y="1110"/>
                  <a:ext cx="742" cy="186"/>
                  <a:chOff x="1565" y="2568"/>
                  <a:chExt cx="1118" cy="279"/>
                </a:xfrm>
              </p:grpSpPr>
              <p:sp>
                <p:nvSpPr>
                  <p:cNvPr id="186452" name="AutoShape 407"/>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53" name="AutoShape 408"/>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54" name="AutoShape 409"/>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55" name="AutoShape 410"/>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456" name="Group 411"/>
              <p:cNvGrpSpPr/>
              <p:nvPr/>
            </p:nvGrpSpPr>
            <p:grpSpPr>
              <a:xfrm rot="-9970459" flipH="1" flipV="1">
                <a:off x="2677" y="1066"/>
                <a:ext cx="786" cy="191"/>
                <a:chOff x="2526" y="1060"/>
                <a:chExt cx="896" cy="236"/>
              </a:xfrm>
            </p:grpSpPr>
            <p:grpSp>
              <p:nvGrpSpPr>
                <p:cNvPr id="186457" name="Group 412"/>
                <p:cNvGrpSpPr/>
                <p:nvPr/>
              </p:nvGrpSpPr>
              <p:grpSpPr>
                <a:xfrm>
                  <a:off x="2526" y="1060"/>
                  <a:ext cx="742" cy="186"/>
                  <a:chOff x="1565" y="2568"/>
                  <a:chExt cx="1118" cy="279"/>
                </a:xfrm>
              </p:grpSpPr>
              <p:sp>
                <p:nvSpPr>
                  <p:cNvPr id="186458" name="AutoShape 413"/>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59" name="AutoShape 414"/>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60" name="AutoShape 415"/>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61" name="AutoShape 416"/>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62" name="Group 417"/>
                <p:cNvGrpSpPr/>
                <p:nvPr/>
              </p:nvGrpSpPr>
              <p:grpSpPr>
                <a:xfrm rot="1353540">
                  <a:off x="2680" y="1110"/>
                  <a:ext cx="742" cy="186"/>
                  <a:chOff x="1565" y="2568"/>
                  <a:chExt cx="1118" cy="279"/>
                </a:xfrm>
              </p:grpSpPr>
              <p:sp>
                <p:nvSpPr>
                  <p:cNvPr id="186463" name="AutoShape 418"/>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64" name="AutoShape 419"/>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65" name="AutoShape 420"/>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66" name="AutoShape 421"/>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grpSp>
        <p:nvGrpSpPr>
          <p:cNvPr id="186467" name="Group 422"/>
          <p:cNvGrpSpPr/>
          <p:nvPr/>
        </p:nvGrpSpPr>
        <p:grpSpPr>
          <a:xfrm>
            <a:off x="3422650" y="3929063"/>
            <a:ext cx="1784350" cy="1352550"/>
            <a:chOff x="990" y="2158"/>
            <a:chExt cx="1358" cy="1030"/>
          </a:xfrm>
        </p:grpSpPr>
        <p:sp>
          <p:nvSpPr>
            <p:cNvPr id="102" name="Oval 423"/>
            <p:cNvSpPr>
              <a:spLocks noChangeArrowheads="1"/>
            </p:cNvSpPr>
            <p:nvPr/>
          </p:nvSpPr>
          <p:spPr bwMode="gray">
            <a:xfrm>
              <a:off x="1107" y="2158"/>
              <a:ext cx="1022" cy="1030"/>
            </a:xfrm>
            <a:prstGeom prst="ellipse">
              <a:avLst/>
            </a:prstGeom>
            <a:gradFill rotWithShape="1">
              <a:gsLst>
                <a:gs pos="0">
                  <a:schemeClr val="folHlink">
                    <a:gamma/>
                    <a:shade val="60392"/>
                    <a:invGamma/>
                  </a:schemeClr>
                </a:gs>
                <a:gs pos="50000">
                  <a:schemeClr val="folHlink"/>
                </a:gs>
                <a:gs pos="100000">
                  <a:schemeClr val="folHlink">
                    <a:gamma/>
                    <a:shade val="60392"/>
                    <a:invGamma/>
                  </a:schemeClr>
                </a:gs>
              </a:gsLst>
              <a:lin ang="2700000" scaled="1"/>
            </a:gradFill>
            <a:ln w="57150">
              <a:solidFill>
                <a:srgbClr val="EAEAEA"/>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86469" name="Group 424"/>
            <p:cNvGrpSpPr/>
            <p:nvPr/>
          </p:nvGrpSpPr>
          <p:grpSpPr>
            <a:xfrm rot="10082854">
              <a:off x="991" y="2901"/>
              <a:ext cx="931" cy="228"/>
              <a:chOff x="2591" y="1040"/>
              <a:chExt cx="960" cy="234"/>
            </a:xfrm>
          </p:grpSpPr>
          <p:grpSp>
            <p:nvGrpSpPr>
              <p:cNvPr id="186470" name="Group 425"/>
              <p:cNvGrpSpPr/>
              <p:nvPr/>
            </p:nvGrpSpPr>
            <p:grpSpPr>
              <a:xfrm rot="-9970459" flipH="1" flipV="1">
                <a:off x="2591" y="1040"/>
                <a:ext cx="960" cy="234"/>
                <a:chOff x="2526" y="1060"/>
                <a:chExt cx="896" cy="236"/>
              </a:xfrm>
            </p:grpSpPr>
            <p:grpSp>
              <p:nvGrpSpPr>
                <p:cNvPr id="186471" name="Group 426"/>
                <p:cNvGrpSpPr/>
                <p:nvPr/>
              </p:nvGrpSpPr>
              <p:grpSpPr>
                <a:xfrm>
                  <a:off x="2526" y="1060"/>
                  <a:ext cx="742" cy="186"/>
                  <a:chOff x="1565" y="2568"/>
                  <a:chExt cx="1118" cy="279"/>
                </a:xfrm>
              </p:grpSpPr>
              <p:sp>
                <p:nvSpPr>
                  <p:cNvPr id="186472" name="AutoShape 427"/>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73" name="AutoShape 428"/>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74" name="AutoShape 429"/>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75" name="AutoShape 430"/>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76" name="Group 431"/>
                <p:cNvGrpSpPr/>
                <p:nvPr/>
              </p:nvGrpSpPr>
              <p:grpSpPr>
                <a:xfrm rot="1353540">
                  <a:off x="2680" y="1110"/>
                  <a:ext cx="742" cy="186"/>
                  <a:chOff x="1565" y="2568"/>
                  <a:chExt cx="1118" cy="279"/>
                </a:xfrm>
              </p:grpSpPr>
              <p:sp>
                <p:nvSpPr>
                  <p:cNvPr id="186477" name="AutoShape 432"/>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78" name="AutoShape 433"/>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79" name="AutoShape 434"/>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80" name="AutoShape 435"/>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481" name="Group 436"/>
              <p:cNvGrpSpPr/>
              <p:nvPr/>
            </p:nvGrpSpPr>
            <p:grpSpPr>
              <a:xfrm rot="-9970459" flipH="1" flipV="1">
                <a:off x="2677" y="1066"/>
                <a:ext cx="786" cy="191"/>
                <a:chOff x="2526" y="1060"/>
                <a:chExt cx="896" cy="236"/>
              </a:xfrm>
            </p:grpSpPr>
            <p:grpSp>
              <p:nvGrpSpPr>
                <p:cNvPr id="186482" name="Group 437"/>
                <p:cNvGrpSpPr/>
                <p:nvPr/>
              </p:nvGrpSpPr>
              <p:grpSpPr>
                <a:xfrm>
                  <a:off x="2526" y="1060"/>
                  <a:ext cx="742" cy="186"/>
                  <a:chOff x="1565" y="2568"/>
                  <a:chExt cx="1118" cy="279"/>
                </a:xfrm>
              </p:grpSpPr>
              <p:sp>
                <p:nvSpPr>
                  <p:cNvPr id="186483" name="AutoShape 438"/>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84" name="AutoShape 439"/>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85" name="AutoShape 440"/>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86" name="AutoShape 441"/>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487" name="Group 442"/>
                <p:cNvGrpSpPr/>
                <p:nvPr/>
              </p:nvGrpSpPr>
              <p:grpSpPr>
                <a:xfrm rot="1353540">
                  <a:off x="2680" y="1110"/>
                  <a:ext cx="742" cy="186"/>
                  <a:chOff x="1565" y="2568"/>
                  <a:chExt cx="1118" cy="279"/>
                </a:xfrm>
              </p:grpSpPr>
              <p:sp>
                <p:nvSpPr>
                  <p:cNvPr id="186488" name="AutoShape 443"/>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89" name="AutoShape 444"/>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90" name="AutoShape 445"/>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91" name="AutoShape 446"/>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492" name="Group 447"/>
            <p:cNvGrpSpPr/>
            <p:nvPr/>
          </p:nvGrpSpPr>
          <p:grpSpPr>
            <a:xfrm rot="-232145">
              <a:off x="1376" y="2220"/>
              <a:ext cx="959" cy="247"/>
              <a:chOff x="1813" y="2461"/>
              <a:chExt cx="990" cy="258"/>
            </a:xfrm>
          </p:grpSpPr>
          <p:grpSp>
            <p:nvGrpSpPr>
              <p:cNvPr id="186493" name="Group 448"/>
              <p:cNvGrpSpPr/>
              <p:nvPr/>
            </p:nvGrpSpPr>
            <p:grpSpPr>
              <a:xfrm rot="513316">
                <a:off x="1813" y="2461"/>
                <a:ext cx="960" cy="234"/>
                <a:chOff x="2591" y="1040"/>
                <a:chExt cx="960" cy="234"/>
              </a:xfrm>
            </p:grpSpPr>
            <p:grpSp>
              <p:nvGrpSpPr>
                <p:cNvPr id="186494" name="Group 449"/>
                <p:cNvGrpSpPr/>
                <p:nvPr/>
              </p:nvGrpSpPr>
              <p:grpSpPr>
                <a:xfrm rot="-9970459" flipH="1" flipV="1">
                  <a:off x="2591" y="1040"/>
                  <a:ext cx="960" cy="234"/>
                  <a:chOff x="2526" y="1060"/>
                  <a:chExt cx="896" cy="236"/>
                </a:xfrm>
              </p:grpSpPr>
              <p:grpSp>
                <p:nvGrpSpPr>
                  <p:cNvPr id="186495" name="Group 450"/>
                  <p:cNvGrpSpPr/>
                  <p:nvPr/>
                </p:nvGrpSpPr>
                <p:grpSpPr>
                  <a:xfrm>
                    <a:off x="2526" y="1060"/>
                    <a:ext cx="742" cy="186"/>
                    <a:chOff x="1565" y="2568"/>
                    <a:chExt cx="1118" cy="279"/>
                  </a:xfrm>
                </p:grpSpPr>
                <p:sp>
                  <p:nvSpPr>
                    <p:cNvPr id="186496" name="AutoShape 451"/>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97" name="AutoShape 452"/>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98" name="AutoShape 453"/>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499" name="AutoShape 454"/>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00" name="Group 455"/>
                  <p:cNvGrpSpPr/>
                  <p:nvPr/>
                </p:nvGrpSpPr>
                <p:grpSpPr>
                  <a:xfrm rot="1353540">
                    <a:off x="2680" y="1110"/>
                    <a:ext cx="742" cy="186"/>
                    <a:chOff x="1565" y="2568"/>
                    <a:chExt cx="1118" cy="279"/>
                  </a:xfrm>
                </p:grpSpPr>
                <p:sp>
                  <p:nvSpPr>
                    <p:cNvPr id="186501" name="AutoShape 456"/>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02" name="AutoShape 457"/>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03" name="AutoShape 458"/>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04" name="AutoShape 459"/>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505" name="Group 460"/>
                <p:cNvGrpSpPr/>
                <p:nvPr/>
              </p:nvGrpSpPr>
              <p:grpSpPr>
                <a:xfrm rot="-9970459" flipH="1" flipV="1">
                  <a:off x="2677" y="1066"/>
                  <a:ext cx="786" cy="191"/>
                  <a:chOff x="2526" y="1060"/>
                  <a:chExt cx="896" cy="236"/>
                </a:xfrm>
              </p:grpSpPr>
              <p:grpSp>
                <p:nvGrpSpPr>
                  <p:cNvPr id="186506" name="Group 461"/>
                  <p:cNvGrpSpPr/>
                  <p:nvPr/>
                </p:nvGrpSpPr>
                <p:grpSpPr>
                  <a:xfrm>
                    <a:off x="2526" y="1060"/>
                    <a:ext cx="742" cy="186"/>
                    <a:chOff x="1565" y="2568"/>
                    <a:chExt cx="1118" cy="279"/>
                  </a:xfrm>
                </p:grpSpPr>
                <p:sp>
                  <p:nvSpPr>
                    <p:cNvPr id="186507" name="AutoShape 462"/>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08" name="AutoShape 463"/>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09" name="AutoShape 464"/>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10" name="AutoShape 465"/>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11" name="Group 466"/>
                  <p:cNvGrpSpPr/>
                  <p:nvPr/>
                </p:nvGrpSpPr>
                <p:grpSpPr>
                  <a:xfrm rot="1353540">
                    <a:off x="2680" y="1110"/>
                    <a:ext cx="742" cy="186"/>
                    <a:chOff x="1565" y="2568"/>
                    <a:chExt cx="1118" cy="279"/>
                  </a:xfrm>
                </p:grpSpPr>
                <p:sp>
                  <p:nvSpPr>
                    <p:cNvPr id="186512" name="AutoShape 467"/>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13" name="AutoShape 468"/>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14" name="AutoShape 469"/>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15" name="AutoShape 470"/>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516" name="Group 471"/>
              <p:cNvGrpSpPr/>
              <p:nvPr/>
            </p:nvGrpSpPr>
            <p:grpSpPr>
              <a:xfrm rot="513316">
                <a:off x="1843" y="2485"/>
                <a:ext cx="960" cy="234"/>
                <a:chOff x="2591" y="1040"/>
                <a:chExt cx="960" cy="234"/>
              </a:xfrm>
            </p:grpSpPr>
            <p:grpSp>
              <p:nvGrpSpPr>
                <p:cNvPr id="186517" name="Group 472"/>
                <p:cNvGrpSpPr/>
                <p:nvPr/>
              </p:nvGrpSpPr>
              <p:grpSpPr>
                <a:xfrm rot="-9970459" flipH="1" flipV="1">
                  <a:off x="2591" y="1040"/>
                  <a:ext cx="960" cy="234"/>
                  <a:chOff x="2526" y="1060"/>
                  <a:chExt cx="896" cy="236"/>
                </a:xfrm>
              </p:grpSpPr>
              <p:grpSp>
                <p:nvGrpSpPr>
                  <p:cNvPr id="186518" name="Group 473"/>
                  <p:cNvGrpSpPr/>
                  <p:nvPr/>
                </p:nvGrpSpPr>
                <p:grpSpPr>
                  <a:xfrm>
                    <a:off x="2526" y="1060"/>
                    <a:ext cx="742" cy="186"/>
                    <a:chOff x="1565" y="2568"/>
                    <a:chExt cx="1118" cy="279"/>
                  </a:xfrm>
                </p:grpSpPr>
                <p:sp>
                  <p:nvSpPr>
                    <p:cNvPr id="186519" name="AutoShape 474"/>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0" name="AutoShape 475"/>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1" name="AutoShape 476"/>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2" name="AutoShape 477"/>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23" name="Group 478"/>
                  <p:cNvGrpSpPr/>
                  <p:nvPr/>
                </p:nvGrpSpPr>
                <p:grpSpPr>
                  <a:xfrm rot="1353540">
                    <a:off x="2680" y="1110"/>
                    <a:ext cx="742" cy="186"/>
                    <a:chOff x="1565" y="2568"/>
                    <a:chExt cx="1118" cy="279"/>
                  </a:xfrm>
                </p:grpSpPr>
                <p:sp>
                  <p:nvSpPr>
                    <p:cNvPr id="186524" name="AutoShape 479"/>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5" name="AutoShape 480"/>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6" name="AutoShape 481"/>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27" name="AutoShape 482"/>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528" name="Group 483"/>
                <p:cNvGrpSpPr/>
                <p:nvPr/>
              </p:nvGrpSpPr>
              <p:grpSpPr>
                <a:xfrm rot="-9970459" flipH="1" flipV="1">
                  <a:off x="2677" y="1066"/>
                  <a:ext cx="786" cy="191"/>
                  <a:chOff x="2526" y="1060"/>
                  <a:chExt cx="896" cy="236"/>
                </a:xfrm>
              </p:grpSpPr>
              <p:grpSp>
                <p:nvGrpSpPr>
                  <p:cNvPr id="186529" name="Group 484"/>
                  <p:cNvGrpSpPr/>
                  <p:nvPr/>
                </p:nvGrpSpPr>
                <p:grpSpPr>
                  <a:xfrm>
                    <a:off x="2526" y="1060"/>
                    <a:ext cx="742" cy="186"/>
                    <a:chOff x="1565" y="2568"/>
                    <a:chExt cx="1118" cy="279"/>
                  </a:xfrm>
                </p:grpSpPr>
                <p:sp>
                  <p:nvSpPr>
                    <p:cNvPr id="186530" name="AutoShape 485"/>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1" name="AutoShape 486"/>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2" name="AutoShape 487"/>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3" name="AutoShape 488"/>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34" name="Group 489"/>
                  <p:cNvGrpSpPr/>
                  <p:nvPr/>
                </p:nvGrpSpPr>
                <p:grpSpPr>
                  <a:xfrm rot="1353540">
                    <a:off x="2680" y="1110"/>
                    <a:ext cx="742" cy="186"/>
                    <a:chOff x="1565" y="2568"/>
                    <a:chExt cx="1118" cy="279"/>
                  </a:xfrm>
                </p:grpSpPr>
                <p:sp>
                  <p:nvSpPr>
                    <p:cNvPr id="186535" name="AutoShape 490"/>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6" name="AutoShape 491"/>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7" name="AutoShape 492"/>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38" name="AutoShape 493"/>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grpSp>
      <p:grpSp>
        <p:nvGrpSpPr>
          <p:cNvPr id="186539" name="Group 494"/>
          <p:cNvGrpSpPr/>
          <p:nvPr/>
        </p:nvGrpSpPr>
        <p:grpSpPr>
          <a:xfrm>
            <a:off x="5087938" y="5072063"/>
            <a:ext cx="1784350" cy="1352550"/>
            <a:chOff x="2163" y="3120"/>
            <a:chExt cx="1358" cy="1030"/>
          </a:xfrm>
        </p:grpSpPr>
        <p:sp>
          <p:nvSpPr>
            <p:cNvPr id="174" name="Oval 495"/>
            <p:cNvSpPr>
              <a:spLocks noChangeArrowheads="1"/>
            </p:cNvSpPr>
            <p:nvPr/>
          </p:nvSpPr>
          <p:spPr bwMode="ltGray">
            <a:xfrm>
              <a:off x="2280" y="3120"/>
              <a:ext cx="1022" cy="1030"/>
            </a:xfrm>
            <a:prstGeom prst="ellipse">
              <a:avLst/>
            </a:pr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w="57150">
              <a:solidFill>
                <a:srgbClr val="EAEAEA"/>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86541" name="Group 496"/>
            <p:cNvGrpSpPr/>
            <p:nvPr/>
          </p:nvGrpSpPr>
          <p:grpSpPr>
            <a:xfrm rot="10082854">
              <a:off x="2164" y="3863"/>
              <a:ext cx="931" cy="228"/>
              <a:chOff x="2591" y="1040"/>
              <a:chExt cx="960" cy="234"/>
            </a:xfrm>
          </p:grpSpPr>
          <p:grpSp>
            <p:nvGrpSpPr>
              <p:cNvPr id="186542" name="Group 497"/>
              <p:cNvGrpSpPr/>
              <p:nvPr/>
            </p:nvGrpSpPr>
            <p:grpSpPr>
              <a:xfrm rot="-9970459" flipH="1" flipV="1">
                <a:off x="2591" y="1040"/>
                <a:ext cx="960" cy="234"/>
                <a:chOff x="2526" y="1060"/>
                <a:chExt cx="896" cy="236"/>
              </a:xfrm>
            </p:grpSpPr>
            <p:grpSp>
              <p:nvGrpSpPr>
                <p:cNvPr id="186543" name="Group 498"/>
                <p:cNvGrpSpPr/>
                <p:nvPr/>
              </p:nvGrpSpPr>
              <p:grpSpPr>
                <a:xfrm>
                  <a:off x="2526" y="1060"/>
                  <a:ext cx="742" cy="186"/>
                  <a:chOff x="1565" y="2568"/>
                  <a:chExt cx="1118" cy="279"/>
                </a:xfrm>
              </p:grpSpPr>
              <p:sp>
                <p:nvSpPr>
                  <p:cNvPr id="186544" name="AutoShape 499"/>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45" name="AutoShape 500"/>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46" name="AutoShape 501"/>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47" name="AutoShape 502"/>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48" name="Group 503"/>
                <p:cNvGrpSpPr/>
                <p:nvPr/>
              </p:nvGrpSpPr>
              <p:grpSpPr>
                <a:xfrm rot="1353540">
                  <a:off x="2680" y="1110"/>
                  <a:ext cx="742" cy="186"/>
                  <a:chOff x="1565" y="2568"/>
                  <a:chExt cx="1118" cy="279"/>
                </a:xfrm>
              </p:grpSpPr>
              <p:sp>
                <p:nvSpPr>
                  <p:cNvPr id="186549" name="AutoShape 504"/>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0" name="AutoShape 505"/>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1" name="AutoShape 506"/>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2" name="AutoShape 507"/>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553" name="Group 508"/>
              <p:cNvGrpSpPr/>
              <p:nvPr/>
            </p:nvGrpSpPr>
            <p:grpSpPr>
              <a:xfrm rot="-9970459" flipH="1" flipV="1">
                <a:off x="2677" y="1066"/>
                <a:ext cx="786" cy="191"/>
                <a:chOff x="2526" y="1060"/>
                <a:chExt cx="896" cy="236"/>
              </a:xfrm>
            </p:grpSpPr>
            <p:grpSp>
              <p:nvGrpSpPr>
                <p:cNvPr id="186554" name="Group 509"/>
                <p:cNvGrpSpPr/>
                <p:nvPr/>
              </p:nvGrpSpPr>
              <p:grpSpPr>
                <a:xfrm>
                  <a:off x="2526" y="1060"/>
                  <a:ext cx="742" cy="186"/>
                  <a:chOff x="1565" y="2568"/>
                  <a:chExt cx="1118" cy="279"/>
                </a:xfrm>
              </p:grpSpPr>
              <p:sp>
                <p:nvSpPr>
                  <p:cNvPr id="186555" name="AutoShape 510"/>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6" name="AutoShape 511"/>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7" name="AutoShape 512"/>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58" name="AutoShape 513"/>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59" name="Group 514"/>
                <p:cNvGrpSpPr/>
                <p:nvPr/>
              </p:nvGrpSpPr>
              <p:grpSpPr>
                <a:xfrm rot="1353540">
                  <a:off x="2680" y="1110"/>
                  <a:ext cx="742" cy="186"/>
                  <a:chOff x="1565" y="2568"/>
                  <a:chExt cx="1118" cy="279"/>
                </a:xfrm>
              </p:grpSpPr>
              <p:sp>
                <p:nvSpPr>
                  <p:cNvPr id="186560" name="AutoShape 515"/>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61" name="AutoShape 516"/>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62" name="AutoShape 517"/>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63" name="AutoShape 518"/>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564" name="Group 519"/>
            <p:cNvGrpSpPr/>
            <p:nvPr/>
          </p:nvGrpSpPr>
          <p:grpSpPr>
            <a:xfrm rot="-232145">
              <a:off x="2549" y="3182"/>
              <a:ext cx="959" cy="247"/>
              <a:chOff x="1813" y="2461"/>
              <a:chExt cx="990" cy="258"/>
            </a:xfrm>
          </p:grpSpPr>
          <p:grpSp>
            <p:nvGrpSpPr>
              <p:cNvPr id="186565" name="Group 520"/>
              <p:cNvGrpSpPr/>
              <p:nvPr/>
            </p:nvGrpSpPr>
            <p:grpSpPr>
              <a:xfrm rot="513316">
                <a:off x="1813" y="2461"/>
                <a:ext cx="960" cy="234"/>
                <a:chOff x="2591" y="1040"/>
                <a:chExt cx="960" cy="234"/>
              </a:xfrm>
            </p:grpSpPr>
            <p:grpSp>
              <p:nvGrpSpPr>
                <p:cNvPr id="186566" name="Group 521"/>
                <p:cNvGrpSpPr/>
                <p:nvPr/>
              </p:nvGrpSpPr>
              <p:grpSpPr>
                <a:xfrm rot="-9970459" flipH="1" flipV="1">
                  <a:off x="2591" y="1040"/>
                  <a:ext cx="960" cy="234"/>
                  <a:chOff x="2526" y="1060"/>
                  <a:chExt cx="896" cy="236"/>
                </a:xfrm>
              </p:grpSpPr>
              <p:grpSp>
                <p:nvGrpSpPr>
                  <p:cNvPr id="186567" name="Group 522"/>
                  <p:cNvGrpSpPr/>
                  <p:nvPr/>
                </p:nvGrpSpPr>
                <p:grpSpPr>
                  <a:xfrm>
                    <a:off x="2526" y="1060"/>
                    <a:ext cx="742" cy="186"/>
                    <a:chOff x="1565" y="2568"/>
                    <a:chExt cx="1118" cy="279"/>
                  </a:xfrm>
                </p:grpSpPr>
                <p:sp>
                  <p:nvSpPr>
                    <p:cNvPr id="186568" name="AutoShape 523"/>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69" name="AutoShape 524"/>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70" name="AutoShape 525"/>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71" name="AutoShape 526"/>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72" name="Group 527"/>
                  <p:cNvGrpSpPr/>
                  <p:nvPr/>
                </p:nvGrpSpPr>
                <p:grpSpPr>
                  <a:xfrm rot="1353540">
                    <a:off x="2680" y="1110"/>
                    <a:ext cx="742" cy="186"/>
                    <a:chOff x="1565" y="2568"/>
                    <a:chExt cx="1118" cy="279"/>
                  </a:xfrm>
                </p:grpSpPr>
                <p:sp>
                  <p:nvSpPr>
                    <p:cNvPr id="186573" name="AutoShape 528"/>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74" name="AutoShape 529"/>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75" name="AutoShape 530"/>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76" name="AutoShape 531"/>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577" name="Group 532"/>
                <p:cNvGrpSpPr/>
                <p:nvPr/>
              </p:nvGrpSpPr>
              <p:grpSpPr>
                <a:xfrm rot="-9970459" flipH="1" flipV="1">
                  <a:off x="2677" y="1066"/>
                  <a:ext cx="786" cy="191"/>
                  <a:chOff x="2526" y="1060"/>
                  <a:chExt cx="896" cy="236"/>
                </a:xfrm>
              </p:grpSpPr>
              <p:grpSp>
                <p:nvGrpSpPr>
                  <p:cNvPr id="186578" name="Group 533"/>
                  <p:cNvGrpSpPr/>
                  <p:nvPr/>
                </p:nvGrpSpPr>
                <p:grpSpPr>
                  <a:xfrm>
                    <a:off x="2526" y="1060"/>
                    <a:ext cx="742" cy="186"/>
                    <a:chOff x="1565" y="2568"/>
                    <a:chExt cx="1118" cy="279"/>
                  </a:xfrm>
                </p:grpSpPr>
                <p:sp>
                  <p:nvSpPr>
                    <p:cNvPr id="186579" name="AutoShape 534"/>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0" name="AutoShape 535"/>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1" name="AutoShape 536"/>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2" name="AutoShape 537"/>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83" name="Group 538"/>
                  <p:cNvGrpSpPr/>
                  <p:nvPr/>
                </p:nvGrpSpPr>
                <p:grpSpPr>
                  <a:xfrm rot="1353540">
                    <a:off x="2680" y="1110"/>
                    <a:ext cx="742" cy="186"/>
                    <a:chOff x="1565" y="2568"/>
                    <a:chExt cx="1118" cy="279"/>
                  </a:xfrm>
                </p:grpSpPr>
                <p:sp>
                  <p:nvSpPr>
                    <p:cNvPr id="186584" name="AutoShape 539"/>
                    <p:cNvSpPr/>
                    <p:nvPr/>
                  </p:nvSpPr>
                  <p:spPr>
                    <a:xfrm rot="5263130">
                      <a:off x="1858"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5" name="AutoShape 540"/>
                    <p:cNvSpPr/>
                    <p:nvPr/>
                  </p:nvSpPr>
                  <p:spPr>
                    <a:xfrm rot="6078281">
                      <a:off x="1994" y="2272"/>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6" name="AutoShape 541"/>
                    <p:cNvSpPr/>
                    <p:nvPr/>
                  </p:nvSpPr>
                  <p:spPr>
                    <a:xfrm rot="6373927">
                      <a:off x="2070" y="229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87" name="AutoShape 542"/>
                    <p:cNvSpPr/>
                    <p:nvPr/>
                  </p:nvSpPr>
                  <p:spPr>
                    <a:xfrm rot="6906312">
                      <a:off x="2160" y="2324"/>
                      <a:ext cx="227" cy="816"/>
                    </a:xfrm>
                    <a:prstGeom prst="moon">
                      <a:avLst>
                        <a:gd name="adj" fmla="val 49773"/>
                      </a:avLst>
                    </a:prstGeom>
                    <a:solidFill>
                      <a:srgbClr val="FFFFFF">
                        <a:alpha val="3922"/>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nvGrpSpPr>
              <p:cNvPr id="186588" name="Group 543"/>
              <p:cNvGrpSpPr/>
              <p:nvPr/>
            </p:nvGrpSpPr>
            <p:grpSpPr>
              <a:xfrm rot="513316">
                <a:off x="1843" y="2485"/>
                <a:ext cx="960" cy="234"/>
                <a:chOff x="2591" y="1040"/>
                <a:chExt cx="960" cy="234"/>
              </a:xfrm>
            </p:grpSpPr>
            <p:grpSp>
              <p:nvGrpSpPr>
                <p:cNvPr id="186589" name="Group 544"/>
                <p:cNvGrpSpPr/>
                <p:nvPr/>
              </p:nvGrpSpPr>
              <p:grpSpPr>
                <a:xfrm rot="-9970459" flipH="1" flipV="1">
                  <a:off x="2591" y="1040"/>
                  <a:ext cx="960" cy="234"/>
                  <a:chOff x="2526" y="1060"/>
                  <a:chExt cx="896" cy="236"/>
                </a:xfrm>
              </p:grpSpPr>
              <p:grpSp>
                <p:nvGrpSpPr>
                  <p:cNvPr id="186590" name="Group 545"/>
                  <p:cNvGrpSpPr/>
                  <p:nvPr/>
                </p:nvGrpSpPr>
                <p:grpSpPr>
                  <a:xfrm>
                    <a:off x="2526" y="1060"/>
                    <a:ext cx="742" cy="186"/>
                    <a:chOff x="1565" y="2568"/>
                    <a:chExt cx="1118" cy="279"/>
                  </a:xfrm>
                </p:grpSpPr>
                <p:sp>
                  <p:nvSpPr>
                    <p:cNvPr id="186591" name="AutoShape 546"/>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2" name="AutoShape 547"/>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3" name="AutoShape 548"/>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4" name="AutoShape 549"/>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595" name="Group 550"/>
                  <p:cNvGrpSpPr/>
                  <p:nvPr/>
                </p:nvGrpSpPr>
                <p:grpSpPr>
                  <a:xfrm rot="1353540">
                    <a:off x="2680" y="1110"/>
                    <a:ext cx="742" cy="186"/>
                    <a:chOff x="1565" y="2568"/>
                    <a:chExt cx="1118" cy="279"/>
                  </a:xfrm>
                </p:grpSpPr>
                <p:sp>
                  <p:nvSpPr>
                    <p:cNvPr id="186596" name="AutoShape 551"/>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7" name="AutoShape 552"/>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8" name="AutoShape 553"/>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599" name="AutoShape 554"/>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186600" name="Group 555"/>
                <p:cNvGrpSpPr/>
                <p:nvPr/>
              </p:nvGrpSpPr>
              <p:grpSpPr>
                <a:xfrm rot="-9970459" flipH="1" flipV="1">
                  <a:off x="2677" y="1066"/>
                  <a:ext cx="786" cy="191"/>
                  <a:chOff x="2526" y="1060"/>
                  <a:chExt cx="896" cy="236"/>
                </a:xfrm>
              </p:grpSpPr>
              <p:grpSp>
                <p:nvGrpSpPr>
                  <p:cNvPr id="186601" name="Group 556"/>
                  <p:cNvGrpSpPr/>
                  <p:nvPr/>
                </p:nvGrpSpPr>
                <p:grpSpPr>
                  <a:xfrm>
                    <a:off x="2526" y="1060"/>
                    <a:ext cx="742" cy="186"/>
                    <a:chOff x="1565" y="2568"/>
                    <a:chExt cx="1118" cy="279"/>
                  </a:xfrm>
                </p:grpSpPr>
                <p:sp>
                  <p:nvSpPr>
                    <p:cNvPr id="186602" name="AutoShape 557"/>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03" name="AutoShape 558"/>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04" name="AutoShape 559"/>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05" name="AutoShape 560"/>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186606" name="Group 561"/>
                  <p:cNvGrpSpPr/>
                  <p:nvPr/>
                </p:nvGrpSpPr>
                <p:grpSpPr>
                  <a:xfrm rot="1353540">
                    <a:off x="2680" y="1110"/>
                    <a:ext cx="742" cy="186"/>
                    <a:chOff x="1565" y="2568"/>
                    <a:chExt cx="1118" cy="279"/>
                  </a:xfrm>
                </p:grpSpPr>
                <p:sp>
                  <p:nvSpPr>
                    <p:cNvPr id="186607" name="AutoShape 562"/>
                    <p:cNvSpPr/>
                    <p:nvPr/>
                  </p:nvSpPr>
                  <p:spPr>
                    <a:xfrm rot="5263130">
                      <a:off x="1858"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08" name="AutoShape 563"/>
                    <p:cNvSpPr/>
                    <p:nvPr/>
                  </p:nvSpPr>
                  <p:spPr>
                    <a:xfrm rot="6078281">
                      <a:off x="1994" y="2272"/>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09" name="AutoShape 564"/>
                    <p:cNvSpPr/>
                    <p:nvPr/>
                  </p:nvSpPr>
                  <p:spPr>
                    <a:xfrm rot="6373927">
                      <a:off x="2070" y="229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186610" name="AutoShape 565"/>
                    <p:cNvSpPr/>
                    <p:nvPr/>
                  </p:nvSpPr>
                  <p:spPr>
                    <a:xfrm rot="6906312">
                      <a:off x="2160" y="2324"/>
                      <a:ext cx="227" cy="816"/>
                    </a:xfrm>
                    <a:prstGeom prst="moon">
                      <a:avLst>
                        <a:gd name="adj" fmla="val 49773"/>
                      </a:avLst>
                    </a:prstGeom>
                    <a:solidFill>
                      <a:srgbClr val="FFFFFF">
                        <a:alpha val="1961"/>
                      </a:srgbClr>
                    </a:soli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grpSp>
      </p:grpSp>
      <p:sp>
        <p:nvSpPr>
          <p:cNvPr id="245" name="Rectangle 566"/>
          <p:cNvSpPr>
            <a:spLocks noChangeArrowheads="1"/>
          </p:cNvSpPr>
          <p:nvPr/>
        </p:nvSpPr>
        <p:spPr bwMode="auto">
          <a:xfrm>
            <a:off x="5208588" y="2671763"/>
            <a:ext cx="1295400" cy="1198880"/>
          </a:xfrm>
          <a:prstGeom prst="rect">
            <a:avLst/>
          </a:prstGeom>
          <a:noFill/>
          <a:ln w="9525">
            <a:noFill/>
            <a:miter lim="800000"/>
          </a:ln>
          <a:effectLst>
            <a:outerShdw dist="17961" dir="2700000" algn="ctr" rotWithShape="0">
              <a:srgbClr val="080808">
                <a:alpha val="50000"/>
              </a:srgb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USB Voice Key</a:t>
            </a:r>
          </a:p>
        </p:txBody>
      </p:sp>
      <p:sp>
        <p:nvSpPr>
          <p:cNvPr id="246" name="Rectangle 567"/>
          <p:cNvSpPr>
            <a:spLocks noChangeArrowheads="1"/>
          </p:cNvSpPr>
          <p:nvPr/>
        </p:nvSpPr>
        <p:spPr bwMode="auto">
          <a:xfrm>
            <a:off x="3556000" y="4243388"/>
            <a:ext cx="1295400" cy="829945"/>
          </a:xfrm>
          <a:prstGeom prst="rect">
            <a:avLst/>
          </a:prstGeom>
          <a:noFill/>
          <a:ln w="9525">
            <a:noFill/>
            <a:miter lim="800000"/>
          </a:ln>
          <a:effectLst>
            <a:outerShdw dist="17961" dir="2700000" algn="ctr" rotWithShape="0">
              <a:srgbClr val="080808">
                <a:alpha val="50000"/>
              </a:srgb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声纹证件</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7" name="Rectangle 568"/>
          <p:cNvSpPr>
            <a:spLocks noChangeArrowheads="1"/>
          </p:cNvSpPr>
          <p:nvPr/>
        </p:nvSpPr>
        <p:spPr bwMode="auto">
          <a:xfrm>
            <a:off x="6754813" y="4243388"/>
            <a:ext cx="1295400" cy="829945"/>
          </a:xfrm>
          <a:prstGeom prst="rect">
            <a:avLst/>
          </a:prstGeom>
          <a:noFill/>
          <a:ln w="9525">
            <a:noFill/>
            <a:miter lim="800000"/>
          </a:ln>
          <a:effectLst>
            <a:outerShdw dist="17961" dir="2700000" algn="ctr" rotWithShape="0">
              <a:srgbClr val="080808">
                <a:alpha val="50000"/>
              </a:srgb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公安系统</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8" name="Rectangle 569"/>
          <p:cNvSpPr>
            <a:spLocks noChangeArrowheads="1"/>
          </p:cNvSpPr>
          <p:nvPr/>
        </p:nvSpPr>
        <p:spPr bwMode="auto">
          <a:xfrm>
            <a:off x="5238750" y="5357813"/>
            <a:ext cx="1295400" cy="829945"/>
          </a:xfrm>
          <a:prstGeom prst="rect">
            <a:avLst/>
          </a:prstGeom>
          <a:noFill/>
          <a:ln w="9525">
            <a:noFill/>
            <a:miter lim="800000"/>
          </a:ln>
          <a:effectLst>
            <a:outerShdw dist="17961" dir="2700000" algn="ctr" rotWithShape="0">
              <a:srgbClr val="080808">
                <a:alpha val="50000"/>
              </a:srgbClr>
            </a:outerShdw>
          </a:effec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银行系统</a:t>
            </a:r>
            <a:endParaRPr kumimoji="0" lang="en-US" altLang="zh-CN"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86616" name="组合 259"/>
          <p:cNvGrpSpPr/>
          <p:nvPr/>
        </p:nvGrpSpPr>
        <p:grpSpPr>
          <a:xfrm>
            <a:off x="2095500" y="3695700"/>
            <a:ext cx="1409700" cy="1589088"/>
            <a:chOff x="8409482" y="4663711"/>
            <a:chExt cx="1933731" cy="1946951"/>
          </a:xfrm>
        </p:grpSpPr>
        <p:pic>
          <p:nvPicPr>
            <p:cNvPr id="186617" name="Picture 5" descr="offer_provid"/>
            <p:cNvPicPr>
              <a:picLocks noChangeAspect="1"/>
            </p:cNvPicPr>
            <p:nvPr/>
          </p:nvPicPr>
          <p:blipFill>
            <a:blip r:embed="rId3"/>
            <a:srcRect l="-1167" t="-906" r="-1321" b="-1443"/>
            <a:stretch>
              <a:fillRect/>
            </a:stretch>
          </p:blipFill>
          <p:spPr>
            <a:xfrm>
              <a:off x="8409482" y="5621311"/>
              <a:ext cx="1933731" cy="989351"/>
            </a:xfrm>
            <a:prstGeom prst="rect">
              <a:avLst/>
            </a:prstGeom>
            <a:noFill/>
            <a:ln w="9525">
              <a:noFill/>
            </a:ln>
          </p:spPr>
        </p:pic>
        <p:graphicFrame>
          <p:nvGraphicFramePr>
            <p:cNvPr id="186618" name="Object 2"/>
            <p:cNvGraphicFramePr/>
            <p:nvPr/>
          </p:nvGraphicFramePr>
          <p:xfrm>
            <a:off x="8441415" y="4663711"/>
            <a:ext cx="1800225" cy="866775"/>
          </p:xfrm>
          <a:graphic>
            <a:graphicData uri="http://schemas.openxmlformats.org/presentationml/2006/ole">
              <mc:AlternateContent xmlns:mc="http://schemas.openxmlformats.org/markup-compatibility/2006">
                <mc:Choice xmlns:v="urn:schemas-microsoft-com:vml" Requires="v">
                  <p:oleObj r:id="rId4" imgW="819150" imgH="485775" progId="PBrush">
                    <p:embed/>
                  </p:oleObj>
                </mc:Choice>
                <mc:Fallback>
                  <p:oleObj r:id="rId4" imgW="819150" imgH="485775" progId="PBrush">
                    <p:embed/>
                    <p:pic>
                      <p:nvPicPr>
                        <p:cNvPr id="0" name="图片 3105"/>
                        <p:cNvPicPr/>
                        <p:nvPr/>
                      </p:nvPicPr>
                      <p:blipFill>
                        <a:blip r:embed="rId5"/>
                        <a:stretch>
                          <a:fillRect/>
                        </a:stretch>
                      </p:blipFill>
                      <p:spPr>
                        <a:xfrm>
                          <a:off x="8441415" y="4663711"/>
                          <a:ext cx="1800225" cy="866775"/>
                        </a:xfrm>
                        <a:prstGeom prst="rect">
                          <a:avLst/>
                        </a:prstGeom>
                        <a:noFill/>
                        <a:ln w="38100">
                          <a:noFill/>
                          <a:miter/>
                        </a:ln>
                      </p:spPr>
                    </p:pic>
                  </p:oleObj>
                </mc:Fallback>
              </mc:AlternateContent>
            </a:graphicData>
          </a:graphic>
        </p:graphicFrame>
      </p:grpSp>
      <p:pic>
        <p:nvPicPr>
          <p:cNvPr id="186619" name="Picture 3"/>
          <p:cNvPicPr>
            <a:picLocks noChangeAspect="1"/>
          </p:cNvPicPr>
          <p:nvPr/>
        </p:nvPicPr>
        <p:blipFill>
          <a:blip r:embed="rId6"/>
          <a:stretch>
            <a:fillRect/>
          </a:stretch>
        </p:blipFill>
        <p:spPr>
          <a:xfrm>
            <a:off x="7118350" y="1676400"/>
            <a:ext cx="2898775" cy="2173288"/>
          </a:xfrm>
          <a:prstGeom prst="rect">
            <a:avLst/>
          </a:prstGeom>
          <a:noFill/>
          <a:ln w="9525">
            <a:noFill/>
          </a:ln>
        </p:spPr>
      </p:pic>
      <p:grpSp>
        <p:nvGrpSpPr>
          <p:cNvPr id="186620" name="组合 273"/>
          <p:cNvGrpSpPr/>
          <p:nvPr/>
        </p:nvGrpSpPr>
        <p:grpSpPr>
          <a:xfrm>
            <a:off x="7315200" y="5214938"/>
            <a:ext cx="2638425" cy="1563687"/>
            <a:chOff x="5981529" y="5051684"/>
            <a:chExt cx="2637814" cy="1564209"/>
          </a:xfrm>
        </p:grpSpPr>
        <p:pic>
          <p:nvPicPr>
            <p:cNvPr id="186621" name="Picture 3"/>
            <p:cNvPicPr>
              <a:picLocks noChangeAspect="1"/>
            </p:cNvPicPr>
            <p:nvPr/>
          </p:nvPicPr>
          <p:blipFill>
            <a:blip r:embed="rId7"/>
            <a:stretch>
              <a:fillRect/>
            </a:stretch>
          </p:blipFill>
          <p:spPr>
            <a:xfrm>
              <a:off x="5981529" y="5082986"/>
              <a:ext cx="1009204" cy="709420"/>
            </a:xfrm>
            <a:prstGeom prst="rect">
              <a:avLst/>
            </a:prstGeom>
            <a:noFill/>
            <a:ln w="25400">
              <a:noFill/>
            </a:ln>
          </p:spPr>
        </p:pic>
        <p:pic>
          <p:nvPicPr>
            <p:cNvPr id="186622" name="Picture 5"/>
            <p:cNvPicPr>
              <a:picLocks noChangeAspect="1"/>
            </p:cNvPicPr>
            <p:nvPr/>
          </p:nvPicPr>
          <p:blipFill>
            <a:blip r:embed="rId8"/>
            <a:stretch>
              <a:fillRect/>
            </a:stretch>
          </p:blipFill>
          <p:spPr>
            <a:xfrm>
              <a:off x="5981529" y="5868996"/>
              <a:ext cx="1043127" cy="741666"/>
            </a:xfrm>
            <a:prstGeom prst="rect">
              <a:avLst/>
            </a:prstGeom>
            <a:noFill/>
            <a:ln w="25400">
              <a:noFill/>
            </a:ln>
          </p:spPr>
        </p:pic>
        <p:sp>
          <p:nvSpPr>
            <p:cNvPr id="186623" name="右箭头 265"/>
            <p:cNvSpPr/>
            <p:nvPr/>
          </p:nvSpPr>
          <p:spPr>
            <a:xfrm>
              <a:off x="7030975" y="5687609"/>
              <a:ext cx="411997" cy="302312"/>
            </a:xfrm>
            <a:prstGeom prst="rightArrow">
              <a:avLst>
                <a:gd name="adj1" fmla="val 50000"/>
                <a:gd name="adj2" fmla="val 49994"/>
              </a:avLst>
            </a:prstGeom>
            <a:solidFill>
              <a:srgbClr val="CCFFFF"/>
            </a:solidFill>
            <a:ln w="25400" cap="flat" cmpd="sng">
              <a:solidFill>
                <a:schemeClr val="hlink"/>
              </a:solidFill>
              <a:prstDash val="solid"/>
              <a:round/>
              <a:headEnd type="none" w="med" len="med"/>
              <a:tailEnd type="none" w="med" len="med"/>
            </a:ln>
          </p:spPr>
          <p:txBody>
            <a:bodyPr vert="eaVert" anchor="t" anchorCtr="0">
              <a:spAutoFit/>
            </a:bodyPr>
            <a:lstStyle/>
            <a:p>
              <a:pPr eaLnBrk="0" latinLnBrk="1" hangingPunct="0"/>
              <a:endParaRPr lang="zh-CN" altLang="en-US" sz="1000" dirty="0">
                <a:latin typeface="Arial" panose="020B0604020202020204" pitchFamily="34" charset="0"/>
                <a:ea typeface="Gulim" panose="020B0600000101010101" pitchFamily="34" charset="-127"/>
              </a:endParaRPr>
            </a:p>
          </p:txBody>
        </p:sp>
        <p:pic>
          <p:nvPicPr>
            <p:cNvPr id="186624" name="Picture 20" descr="lead_teller79"/>
            <p:cNvPicPr>
              <a:picLocks noChangeAspect="1"/>
            </p:cNvPicPr>
            <p:nvPr/>
          </p:nvPicPr>
          <p:blipFill>
            <a:blip r:embed="rId9"/>
            <a:stretch>
              <a:fillRect/>
            </a:stretch>
          </p:blipFill>
          <p:spPr>
            <a:xfrm>
              <a:off x="7510071" y="5051684"/>
              <a:ext cx="1109272" cy="1564209"/>
            </a:xfrm>
            <a:prstGeom prst="rect">
              <a:avLst/>
            </a:prstGeom>
            <a:noFill/>
            <a:ln w="9525">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a:xfrm>
            <a:off x="838200" y="365125"/>
            <a:ext cx="10515600" cy="1087755"/>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0483" name="Text Box 4"/>
          <p:cNvSpPr txBox="1"/>
          <p:nvPr/>
        </p:nvSpPr>
        <p:spPr>
          <a:xfrm>
            <a:off x="2590800" y="1174750"/>
            <a:ext cx="1905000" cy="368300"/>
          </a:xfrm>
          <a:prstGeom prst="rect">
            <a:avLst/>
          </a:prstGeom>
          <a:noFill/>
          <a:ln w="9525">
            <a:noFill/>
          </a:ln>
        </p:spPr>
        <p:txBody>
          <a:bodyPr anchor="t" anchorCtr="0">
            <a:spAutoFit/>
          </a:bodyPr>
          <a:lstStyle/>
          <a:p>
            <a:pPr eaLnBrk="0" hangingPunct="0">
              <a:spcBef>
                <a:spcPct val="50000"/>
              </a:spcBef>
            </a:pPr>
            <a:endParaRPr lang="zh-CN" altLang="en-US" dirty="0">
              <a:latin typeface="黑体" panose="02010609060101010101" charset="-122"/>
              <a:ea typeface="黑体" panose="02010609060101010101" charset="-122"/>
            </a:endParaRPr>
          </a:p>
        </p:txBody>
      </p:sp>
      <p:sp>
        <p:nvSpPr>
          <p:cNvPr id="20484" name="Rectangle 5"/>
          <p:cNvSpPr/>
          <p:nvPr/>
        </p:nvSpPr>
        <p:spPr>
          <a:xfrm>
            <a:off x="2279650" y="2252663"/>
            <a:ext cx="2220913" cy="368300"/>
          </a:xfrm>
          <a:prstGeom prst="rect">
            <a:avLst/>
          </a:prstGeom>
          <a:noFill/>
          <a:ln w="9525">
            <a:noFill/>
          </a:ln>
        </p:spPr>
        <p:txBody>
          <a:bodyPr anchor="t" anchorCtr="0">
            <a:spAutoFit/>
          </a:bodyPr>
          <a:lstStyle/>
          <a:p>
            <a:pPr eaLnBrk="0" hangingPunct="0"/>
            <a:r>
              <a:rPr lang="zh-CN" altLang="en-US" dirty="0">
                <a:solidFill>
                  <a:schemeClr val="accent2"/>
                </a:solidFill>
                <a:latin typeface="黑体" panose="02010609060101010101" charset="-122"/>
                <a:ea typeface="黑体" panose="02010609060101010101" charset="-122"/>
              </a:rPr>
              <a:t>鼻腔的作用</a:t>
            </a:r>
          </a:p>
        </p:txBody>
      </p:sp>
      <p:sp>
        <p:nvSpPr>
          <p:cNvPr id="20485" name="Text Box 6"/>
          <p:cNvSpPr txBox="1"/>
          <p:nvPr/>
        </p:nvSpPr>
        <p:spPr>
          <a:xfrm>
            <a:off x="2286000" y="2784475"/>
            <a:ext cx="7913688" cy="1087755"/>
          </a:xfrm>
          <a:prstGeom prst="rect">
            <a:avLst/>
          </a:prstGeom>
          <a:noFill/>
          <a:ln w="12700">
            <a:noFill/>
          </a:ln>
        </p:spPr>
        <p:txBody>
          <a:bodyPr anchor="t" anchorCtr="0">
            <a:spAutoFit/>
          </a:bodyPr>
          <a:lstStyle/>
          <a:p>
            <a:pPr eaLnBrk="0" hangingPunct="0">
              <a:lnSpc>
                <a:spcPct val="120000"/>
              </a:lnSpc>
              <a:spcBef>
                <a:spcPct val="50000"/>
              </a:spcBef>
            </a:pPr>
            <a:r>
              <a:rPr lang="zh-CN" altLang="en-US" dirty="0">
                <a:latin typeface="黑体" panose="02010609060101010101" charset="-122"/>
                <a:ea typeface="黑体" panose="02010609060101010101" charset="-122"/>
              </a:rPr>
              <a:t>    在软腭的帮助下，可使空气经过鼻腔排除人体外，由此产生的语音称为鼻音。如</a:t>
            </a:r>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[ng]</a:t>
            </a:r>
            <a:r>
              <a:rPr lang="zh-CN" altLang="en-US" dirty="0">
                <a:latin typeface="黑体" panose="02010609060101010101" charset="-122"/>
                <a:ea typeface="黑体" panose="02010609060101010101" charset="-122"/>
              </a:rPr>
              <a:t>为鼻音韵母，</a:t>
            </a:r>
            <a:r>
              <a:rPr lang="en-US" altLang="zh-CN" dirty="0">
                <a:latin typeface="黑体" panose="02010609060101010101" charset="-122"/>
                <a:ea typeface="黑体" panose="02010609060101010101" charset="-122"/>
              </a:rPr>
              <a:t>[m]</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[l]</a:t>
            </a:r>
            <a:r>
              <a:rPr lang="zh-CN" altLang="en-US" dirty="0">
                <a:latin typeface="黑体" panose="02010609060101010101" charset="-122"/>
                <a:ea typeface="黑体" panose="02010609060101010101" charset="-122"/>
              </a:rPr>
              <a:t>为鼻音声母。鼻腔是一个谐振腔，由于形状固定，故其共振峰频率是确定的。</a:t>
            </a:r>
          </a:p>
        </p:txBody>
      </p:sp>
      <p:sp>
        <p:nvSpPr>
          <p:cNvPr id="20486" name="Rectangle 12"/>
          <p:cNvSpPr/>
          <p:nvPr/>
        </p:nvSpPr>
        <p:spPr>
          <a:xfrm>
            <a:off x="2135188" y="1601788"/>
            <a:ext cx="4752975" cy="36830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口腔和鼻腔</a:t>
            </a:r>
          </a:p>
        </p:txBody>
      </p:sp>
      <p:sp>
        <p:nvSpPr>
          <p:cNvPr id="20487" name="Rectangle 13"/>
          <p:cNvSpPr/>
          <p:nvPr/>
        </p:nvSpPr>
        <p:spPr>
          <a:xfrm>
            <a:off x="2279650" y="4318317"/>
            <a:ext cx="2447925" cy="368300"/>
          </a:xfrm>
          <a:prstGeom prst="rect">
            <a:avLst/>
          </a:prstGeom>
          <a:noFill/>
          <a:ln w="9525">
            <a:noFill/>
          </a:ln>
        </p:spPr>
        <p:txBody>
          <a:bodyPr anchor="t" anchorCtr="0">
            <a:spAutoFit/>
          </a:bodyPr>
          <a:lstStyle/>
          <a:p>
            <a:pPr eaLnBrk="0" hangingPunct="0"/>
            <a:r>
              <a:rPr lang="zh-CN" altLang="en-US" dirty="0">
                <a:solidFill>
                  <a:schemeClr val="accent2"/>
                </a:solidFill>
                <a:latin typeface="黑体" panose="02010609060101010101" charset="-122"/>
                <a:ea typeface="黑体" panose="02010609060101010101" charset="-122"/>
              </a:rPr>
              <a:t>口腔的作用</a:t>
            </a:r>
          </a:p>
        </p:txBody>
      </p:sp>
      <p:sp>
        <p:nvSpPr>
          <p:cNvPr id="20488" name="Text Box 15"/>
          <p:cNvSpPr txBox="1"/>
          <p:nvPr/>
        </p:nvSpPr>
        <p:spPr>
          <a:xfrm>
            <a:off x="2351088" y="4823142"/>
            <a:ext cx="7913687" cy="755650"/>
          </a:xfrm>
          <a:prstGeom prst="rect">
            <a:avLst/>
          </a:prstGeom>
          <a:noFill/>
          <a:ln w="12700">
            <a:noFill/>
          </a:ln>
        </p:spPr>
        <p:txBody>
          <a:bodyPr anchor="t" anchorCtr="0">
            <a:spAutoFit/>
          </a:bodyPr>
          <a:lstStyle/>
          <a:p>
            <a:pPr eaLnBrk="0" hangingPunct="0">
              <a:lnSpc>
                <a:spcPct val="120000"/>
              </a:lnSpc>
              <a:spcBef>
                <a:spcPct val="50000"/>
              </a:spcBef>
            </a:pPr>
            <a:r>
              <a:rPr lang="zh-CN" altLang="en-US" dirty="0">
                <a:latin typeface="黑体" panose="02010609060101010101" charset="-122"/>
                <a:ea typeface="黑体" panose="02010609060101010101" charset="-122"/>
              </a:rPr>
              <a:t>    使空气经过口腔排除人体外，由此产生的语音称为口音。口腔的形状不固定，故其共振峰频率也是不确定的。</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声纹识别</a:t>
            </a:r>
            <a:r>
              <a:rPr lang="en-US" altLang="zh-CN" dirty="0">
                <a:ea typeface="宋体" panose="02010600030101010101" pitchFamily="2" charset="-122"/>
              </a:rPr>
              <a:t>—</a:t>
            </a:r>
            <a:r>
              <a:rPr lang="zh-CN" altLang="en-US" dirty="0">
                <a:ea typeface="宋体" panose="02010600030101010101" pitchFamily="2" charset="-122"/>
              </a:rPr>
              <a:t>潜在应用</a:t>
            </a:r>
          </a:p>
        </p:txBody>
      </p:sp>
      <p:grpSp>
        <p:nvGrpSpPr>
          <p:cNvPr id="187394" name="Group 32"/>
          <p:cNvGrpSpPr/>
          <p:nvPr/>
        </p:nvGrpSpPr>
        <p:grpSpPr>
          <a:xfrm>
            <a:off x="7283450" y="2814638"/>
            <a:ext cx="2170113" cy="2994025"/>
            <a:chOff x="3838" y="1442"/>
            <a:chExt cx="1489" cy="2054"/>
          </a:xfrm>
        </p:grpSpPr>
        <p:sp>
          <p:nvSpPr>
            <p:cNvPr id="187395" name="AutoShape 28"/>
            <p:cNvSpPr/>
            <p:nvPr/>
          </p:nvSpPr>
          <p:spPr>
            <a:xfrm>
              <a:off x="3840" y="1442"/>
              <a:ext cx="1487" cy="2054"/>
            </a:xfrm>
            <a:prstGeom prst="roundRect">
              <a:avLst>
                <a:gd name="adj" fmla="val 12574"/>
              </a:avLst>
            </a:prstGeom>
            <a:solidFill>
              <a:schemeClr val="folHlink"/>
            </a:solidFill>
            <a:ln w="9525">
              <a:noFill/>
            </a:ln>
          </p:spPr>
          <p:txBody>
            <a:bodyPr wrap="none" anchor="ctr" anchorCtr="0"/>
            <a:lstStyle/>
            <a:p>
              <a:pPr eaLnBrk="0" hangingPunct="0"/>
              <a:endParaRPr lang="zh-CN" altLang="en-US" sz="1800" dirty="0">
                <a:latin typeface="黑体" panose="02010609060101010101" charset="-122"/>
                <a:ea typeface="黑体" panose="02010609060101010101" charset="-122"/>
              </a:endParaRPr>
            </a:p>
          </p:txBody>
        </p:sp>
        <p:sp>
          <p:nvSpPr>
            <p:cNvPr id="6" name="AutoShape 29"/>
            <p:cNvSpPr>
              <a:spLocks noChangeArrowheads="1"/>
            </p:cNvSpPr>
            <p:nvPr/>
          </p:nvSpPr>
          <p:spPr bwMode="gray">
            <a:xfrm>
              <a:off x="3838" y="2963"/>
              <a:ext cx="1481" cy="526"/>
            </a:xfrm>
            <a:prstGeom prst="roundRect">
              <a:avLst>
                <a:gd name="adj" fmla="val 32134"/>
              </a:avLst>
            </a:prstGeom>
            <a:gradFill rotWithShape="1">
              <a:gsLst>
                <a:gs pos="0">
                  <a:schemeClr val="folHlink">
                    <a:alpha val="0"/>
                  </a:schemeClr>
                </a:gs>
                <a:gs pos="100000">
                  <a:schemeClr val="folHlink">
                    <a:gamma/>
                    <a:tint val="41176"/>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
          <p:nvSpPr>
            <p:cNvPr id="7" name="AutoShape 30"/>
            <p:cNvSpPr>
              <a:spLocks noChangeArrowheads="1"/>
            </p:cNvSpPr>
            <p:nvPr/>
          </p:nvSpPr>
          <p:spPr bwMode="gray">
            <a:xfrm>
              <a:off x="3851" y="1449"/>
              <a:ext cx="1462" cy="529"/>
            </a:xfrm>
            <a:prstGeom prst="roundRect">
              <a:avLst>
                <a:gd name="adj" fmla="val 31319"/>
              </a:avLst>
            </a:prstGeom>
            <a:gradFill rotWithShape="1">
              <a:gsLst>
                <a:gs pos="0">
                  <a:schemeClr val="folHlink">
                    <a:gamma/>
                    <a:tint val="33333"/>
                    <a:invGamma/>
                  </a:schemeClr>
                </a:gs>
                <a:gs pos="100000">
                  <a:schemeClr val="folHlink">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pSp>
      <p:grpSp>
        <p:nvGrpSpPr>
          <p:cNvPr id="187398" name="Group 31"/>
          <p:cNvGrpSpPr/>
          <p:nvPr/>
        </p:nvGrpSpPr>
        <p:grpSpPr>
          <a:xfrm>
            <a:off x="4946650" y="3095625"/>
            <a:ext cx="2170113" cy="2713038"/>
            <a:chOff x="2234" y="1634"/>
            <a:chExt cx="1489" cy="1862"/>
          </a:xfrm>
        </p:grpSpPr>
        <p:sp>
          <p:nvSpPr>
            <p:cNvPr id="187399" name="AutoShape 24"/>
            <p:cNvSpPr/>
            <p:nvPr/>
          </p:nvSpPr>
          <p:spPr>
            <a:xfrm>
              <a:off x="2236" y="1634"/>
              <a:ext cx="1487" cy="1862"/>
            </a:xfrm>
            <a:prstGeom prst="roundRect">
              <a:avLst>
                <a:gd name="adj" fmla="val 12574"/>
              </a:avLst>
            </a:prstGeom>
            <a:solidFill>
              <a:schemeClr val="accent2"/>
            </a:solidFill>
            <a:ln w="9525">
              <a:noFill/>
            </a:ln>
          </p:spPr>
          <p:txBody>
            <a:bodyPr wrap="none" anchor="ctr" anchorCtr="0"/>
            <a:lstStyle/>
            <a:p>
              <a:pPr eaLnBrk="0" hangingPunct="0"/>
              <a:endParaRPr lang="zh-CN" altLang="en-US" sz="1800" dirty="0">
                <a:latin typeface="黑体" panose="02010609060101010101" charset="-122"/>
                <a:ea typeface="黑体" panose="02010609060101010101" charset="-122"/>
              </a:endParaRPr>
            </a:p>
          </p:txBody>
        </p:sp>
        <p:sp>
          <p:nvSpPr>
            <p:cNvPr id="10" name="AutoShape 25"/>
            <p:cNvSpPr>
              <a:spLocks noChangeArrowheads="1"/>
            </p:cNvSpPr>
            <p:nvPr/>
          </p:nvSpPr>
          <p:spPr bwMode="gray">
            <a:xfrm>
              <a:off x="2234" y="3013"/>
              <a:ext cx="1488" cy="476"/>
            </a:xfrm>
            <a:prstGeom prst="roundRect">
              <a:avLst>
                <a:gd name="adj" fmla="val 42588"/>
              </a:avLst>
            </a:prstGeom>
            <a:gradFill rotWithShape="1">
              <a:gsLst>
                <a:gs pos="0">
                  <a:schemeClr val="accent2">
                    <a:alpha val="0"/>
                  </a:schemeClr>
                </a:gs>
                <a:gs pos="100000">
                  <a:schemeClr val="accent2">
                    <a:gamma/>
                    <a:tint val="41176"/>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
          <p:nvSpPr>
            <p:cNvPr id="11" name="AutoShape 26"/>
            <p:cNvSpPr>
              <a:spLocks noChangeArrowheads="1"/>
            </p:cNvSpPr>
            <p:nvPr/>
          </p:nvSpPr>
          <p:spPr bwMode="gray">
            <a:xfrm>
              <a:off x="2241" y="1641"/>
              <a:ext cx="1476" cy="478"/>
            </a:xfrm>
            <a:prstGeom prst="roundRect">
              <a:avLst>
                <a:gd name="adj" fmla="val 35907"/>
              </a:avLst>
            </a:prstGeom>
            <a:gradFill rotWithShape="1">
              <a:gsLst>
                <a:gs pos="0">
                  <a:schemeClr val="accent2">
                    <a:gamma/>
                    <a:tint val="33333"/>
                    <a:invGamma/>
                  </a:schemeClr>
                </a:gs>
                <a:gs pos="100000">
                  <a:schemeClr val="accent2">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pSp>
      <p:grpSp>
        <p:nvGrpSpPr>
          <p:cNvPr id="187402" name="Group 22"/>
          <p:cNvGrpSpPr/>
          <p:nvPr/>
        </p:nvGrpSpPr>
        <p:grpSpPr>
          <a:xfrm>
            <a:off x="2640013" y="3500438"/>
            <a:ext cx="2170112" cy="2308225"/>
            <a:chOff x="797" y="1945"/>
            <a:chExt cx="1489" cy="1584"/>
          </a:xfrm>
        </p:grpSpPr>
        <p:sp>
          <p:nvSpPr>
            <p:cNvPr id="187403" name="AutoShape 17"/>
            <p:cNvSpPr/>
            <p:nvPr/>
          </p:nvSpPr>
          <p:spPr>
            <a:xfrm>
              <a:off x="799" y="1945"/>
              <a:ext cx="1487" cy="1584"/>
            </a:xfrm>
            <a:prstGeom prst="roundRect">
              <a:avLst>
                <a:gd name="adj" fmla="val 12574"/>
              </a:avLst>
            </a:prstGeom>
            <a:solidFill>
              <a:schemeClr val="hlink"/>
            </a:solidFill>
            <a:ln w="9525">
              <a:noFill/>
            </a:ln>
          </p:spPr>
          <p:txBody>
            <a:bodyPr wrap="none" anchor="ctr" anchorCtr="0"/>
            <a:lstStyle/>
            <a:p>
              <a:pPr eaLnBrk="0" hangingPunct="0"/>
              <a:endParaRPr lang="zh-CN" altLang="en-US" sz="1800" dirty="0">
                <a:latin typeface="黑体" panose="02010609060101010101" charset="-122"/>
                <a:ea typeface="黑体" panose="02010609060101010101" charset="-122"/>
              </a:endParaRPr>
            </a:p>
          </p:txBody>
        </p:sp>
        <p:sp>
          <p:nvSpPr>
            <p:cNvPr id="14" name="AutoShape 19"/>
            <p:cNvSpPr>
              <a:spLocks noChangeArrowheads="1"/>
            </p:cNvSpPr>
            <p:nvPr/>
          </p:nvSpPr>
          <p:spPr bwMode="gray">
            <a:xfrm>
              <a:off x="797" y="3118"/>
              <a:ext cx="1488" cy="404"/>
            </a:xfrm>
            <a:prstGeom prst="roundRect">
              <a:avLst>
                <a:gd name="adj" fmla="val 49755"/>
              </a:avLst>
            </a:prstGeom>
            <a:gradFill rotWithShape="1">
              <a:gsLst>
                <a:gs pos="0">
                  <a:schemeClr val="hlink">
                    <a:alpha val="0"/>
                  </a:schemeClr>
                </a:gs>
                <a:gs pos="100000">
                  <a:schemeClr val="hlink">
                    <a:gamma/>
                    <a:tint val="41176"/>
                    <a:invGamma/>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
          <p:nvSpPr>
            <p:cNvPr id="15" name="AutoShape 20"/>
            <p:cNvSpPr>
              <a:spLocks noChangeArrowheads="1"/>
            </p:cNvSpPr>
            <p:nvPr/>
          </p:nvSpPr>
          <p:spPr bwMode="gray">
            <a:xfrm>
              <a:off x="817" y="1950"/>
              <a:ext cx="1463" cy="403"/>
            </a:xfrm>
            <a:prstGeom prst="roundRect">
              <a:avLst>
                <a:gd name="adj" fmla="val 38727"/>
              </a:avLst>
            </a:prstGeom>
            <a:gradFill rotWithShape="1">
              <a:gsLst>
                <a:gs pos="0">
                  <a:schemeClr val="hlink">
                    <a:gamma/>
                    <a:tint val="33333"/>
                    <a:invGamma/>
                  </a:schemeClr>
                </a:gs>
                <a:gs pos="100000">
                  <a:schemeClr val="hlink">
                    <a:alpha val="0"/>
                  </a:schemeClr>
                </a:gs>
              </a:gsLst>
              <a:lin ang="5400000" scaled="1"/>
            </a:gradFill>
            <a:ln w="9525">
              <a:no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grpSp>
      <p:sp>
        <p:nvSpPr>
          <p:cNvPr id="187406" name="WordArt 6"/>
          <p:cNvSpPr>
            <a:spLocks noTextEdit="1"/>
          </p:cNvSpPr>
          <p:nvPr/>
        </p:nvSpPr>
        <p:spPr>
          <a:xfrm>
            <a:off x="2767013" y="3592513"/>
            <a:ext cx="452437" cy="430212"/>
          </a:xfrm>
          <a:prstGeom prst="rect">
            <a:avLst/>
          </a:prstGeom>
        </p:spPr>
        <p:txBody>
          <a:bodyPr wrap="none" fromWordArt="1">
            <a:prstTxWarp prst="textPlain">
              <a:avLst>
                <a:gd name="adj" fmla="val 50000"/>
              </a:avLst>
            </a:prstTxWarp>
            <a:normAutofit/>
          </a:bodyPr>
          <a:lstStyle/>
          <a:p>
            <a:pPr algn="l"/>
            <a:r>
              <a:rPr lang="zh-CN" altLang="en-US" sz="1800" i="1">
                <a:solidFill>
                  <a:schemeClr val="tx1"/>
                </a:solidFill>
                <a:latin typeface="黑体" panose="02010609060101010101" charset="-122"/>
                <a:ea typeface="黑体" panose="02010609060101010101" charset="-122"/>
              </a:rPr>
              <a:t>01</a:t>
            </a:r>
          </a:p>
        </p:txBody>
      </p:sp>
      <p:sp>
        <p:nvSpPr>
          <p:cNvPr id="187407" name="WordArt 7"/>
          <p:cNvSpPr>
            <a:spLocks noTextEdit="1"/>
          </p:cNvSpPr>
          <p:nvPr/>
        </p:nvSpPr>
        <p:spPr>
          <a:xfrm>
            <a:off x="5065713" y="3170238"/>
            <a:ext cx="454025" cy="431800"/>
          </a:xfrm>
          <a:prstGeom prst="rect">
            <a:avLst/>
          </a:prstGeom>
        </p:spPr>
        <p:txBody>
          <a:bodyPr wrap="none" fromWordArt="1">
            <a:prstTxWarp prst="textPlain">
              <a:avLst>
                <a:gd name="adj" fmla="val 50000"/>
              </a:avLst>
            </a:prstTxWarp>
            <a:normAutofit/>
          </a:bodyPr>
          <a:lstStyle/>
          <a:p>
            <a:pPr algn="l"/>
            <a:r>
              <a:rPr lang="zh-CN" altLang="en-US" sz="1800" i="1">
                <a:solidFill>
                  <a:schemeClr val="tx1"/>
                </a:solidFill>
                <a:latin typeface="黑体" panose="02010609060101010101" charset="-122"/>
                <a:ea typeface="黑体" panose="02010609060101010101" charset="-122"/>
              </a:rPr>
              <a:t>02</a:t>
            </a:r>
          </a:p>
        </p:txBody>
      </p:sp>
      <p:sp>
        <p:nvSpPr>
          <p:cNvPr id="187408" name="WordArt 8"/>
          <p:cNvSpPr>
            <a:spLocks noTextEdit="1"/>
          </p:cNvSpPr>
          <p:nvPr/>
        </p:nvSpPr>
        <p:spPr>
          <a:xfrm>
            <a:off x="7370763" y="2895600"/>
            <a:ext cx="454025" cy="431800"/>
          </a:xfrm>
          <a:prstGeom prst="rect">
            <a:avLst/>
          </a:prstGeom>
        </p:spPr>
        <p:txBody>
          <a:bodyPr wrap="none" fromWordArt="1">
            <a:prstTxWarp prst="textPlain">
              <a:avLst>
                <a:gd name="adj" fmla="val 50000"/>
              </a:avLst>
            </a:prstTxWarp>
            <a:normAutofit/>
          </a:bodyPr>
          <a:lstStyle/>
          <a:p>
            <a:pPr algn="l"/>
            <a:r>
              <a:rPr lang="zh-CN" altLang="en-US" sz="1800" i="1">
                <a:solidFill>
                  <a:schemeClr val="tx1"/>
                </a:solidFill>
                <a:latin typeface="黑体" panose="02010609060101010101" charset="-122"/>
                <a:ea typeface="黑体" panose="02010609060101010101" charset="-122"/>
              </a:rPr>
              <a:t>03</a:t>
            </a:r>
          </a:p>
        </p:txBody>
      </p:sp>
      <p:sp>
        <p:nvSpPr>
          <p:cNvPr id="187409" name="Text Box 9"/>
          <p:cNvSpPr txBox="1"/>
          <p:nvPr/>
        </p:nvSpPr>
        <p:spPr>
          <a:xfrm>
            <a:off x="2740025" y="4292600"/>
            <a:ext cx="1958975" cy="1114425"/>
          </a:xfrm>
          <a:prstGeom prst="rect">
            <a:avLst/>
          </a:prstGeom>
          <a:noFill/>
          <a:ln w="9525">
            <a:noFill/>
          </a:ln>
        </p:spPr>
        <p:txBody>
          <a:bodyPr anchor="t" anchorCtr="0">
            <a:spAutoFit/>
          </a:bodyPr>
          <a:lstStyle/>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声纹监听</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多人识别</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声纹比对</a:t>
            </a:r>
            <a:endParaRPr lang="en-US" altLang="zh-CN" sz="1800" dirty="0">
              <a:latin typeface="黑体" panose="02010609060101010101" charset="-122"/>
              <a:ea typeface="黑体" panose="02010609060101010101" charset="-122"/>
            </a:endParaRPr>
          </a:p>
        </p:txBody>
      </p:sp>
      <p:sp>
        <p:nvSpPr>
          <p:cNvPr id="187410" name="Text Box 10"/>
          <p:cNvSpPr txBox="1"/>
          <p:nvPr/>
        </p:nvSpPr>
        <p:spPr>
          <a:xfrm>
            <a:off x="5045075" y="3832225"/>
            <a:ext cx="2051050" cy="1750695"/>
          </a:xfrm>
          <a:prstGeom prst="rect">
            <a:avLst/>
          </a:prstGeom>
          <a:noFill/>
          <a:ln w="9525">
            <a:noFill/>
          </a:ln>
        </p:spPr>
        <p:txBody>
          <a:bodyPr anchor="t" anchorCtr="0">
            <a:spAutoFit/>
          </a:bodyPr>
          <a:lstStyle/>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银行（电话，网上）</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证券</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银行卡，身份卡</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声纹密匙</a:t>
            </a:r>
            <a:endParaRPr lang="en-US" altLang="zh-CN" sz="1800" dirty="0">
              <a:latin typeface="黑体" panose="02010609060101010101" charset="-122"/>
              <a:ea typeface="黑体" panose="02010609060101010101" charset="-122"/>
            </a:endParaRPr>
          </a:p>
        </p:txBody>
      </p:sp>
      <p:sp>
        <p:nvSpPr>
          <p:cNvPr id="187411" name="Text Box 11"/>
          <p:cNvSpPr txBox="1"/>
          <p:nvPr/>
        </p:nvSpPr>
        <p:spPr>
          <a:xfrm>
            <a:off x="7383463" y="3376613"/>
            <a:ext cx="2070100" cy="2247900"/>
          </a:xfrm>
          <a:prstGeom prst="rect">
            <a:avLst/>
          </a:prstGeom>
          <a:noFill/>
          <a:ln w="9525">
            <a:noFill/>
          </a:ln>
        </p:spPr>
        <p:txBody>
          <a:bodyPr anchor="t" anchorCtr="0">
            <a:spAutoFit/>
          </a:bodyPr>
          <a:lstStyle/>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高档酒店，会员俱乐部，贵族商城等</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玩具</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汽车</a:t>
            </a:r>
            <a:endParaRPr lang="en-US" altLang="zh-CN" sz="1800" dirty="0">
              <a:latin typeface="黑体" panose="02010609060101010101" charset="-122"/>
              <a:ea typeface="黑体" panose="02010609060101010101" charset="-122"/>
            </a:endParaRPr>
          </a:p>
          <a:p>
            <a:pPr marL="120650" indent="-120650" eaLnBrk="0" hangingPunct="0">
              <a:lnSpc>
                <a:spcPct val="90000"/>
              </a:lnSpc>
              <a:spcBef>
                <a:spcPct val="50000"/>
              </a:spcBef>
              <a:buChar char="•"/>
            </a:pPr>
            <a:r>
              <a:rPr lang="zh-CN" altLang="en-US" sz="1800" dirty="0">
                <a:latin typeface="黑体" panose="02010609060101010101" charset="-122"/>
                <a:ea typeface="黑体" panose="02010609060101010101" charset="-122"/>
              </a:rPr>
              <a:t>个人电脑（家庭分级密码）</a:t>
            </a:r>
            <a:endParaRPr lang="en-US" altLang="zh-CN" sz="1800" dirty="0">
              <a:latin typeface="黑体" panose="02010609060101010101" charset="-122"/>
              <a:ea typeface="黑体" panose="02010609060101010101" charset="-122"/>
            </a:endParaRPr>
          </a:p>
        </p:txBody>
      </p:sp>
      <p:sp>
        <p:nvSpPr>
          <p:cNvPr id="187412" name="Text Box 12"/>
          <p:cNvSpPr txBox="1"/>
          <p:nvPr/>
        </p:nvSpPr>
        <p:spPr>
          <a:xfrm>
            <a:off x="2773363" y="2909888"/>
            <a:ext cx="2036762"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公安领域？</a:t>
            </a:r>
            <a:endParaRPr lang="en-US" altLang="zh-CN" dirty="0">
              <a:latin typeface="黑体" panose="02010609060101010101" charset="-122"/>
              <a:ea typeface="黑体" panose="02010609060101010101" charset="-122"/>
            </a:endParaRPr>
          </a:p>
        </p:txBody>
      </p:sp>
      <p:sp>
        <p:nvSpPr>
          <p:cNvPr id="187413" name="Text Box 13"/>
          <p:cNvSpPr txBox="1"/>
          <p:nvPr/>
        </p:nvSpPr>
        <p:spPr>
          <a:xfrm>
            <a:off x="5173663" y="2405063"/>
            <a:ext cx="1922462"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金融领域？</a:t>
            </a:r>
            <a:endParaRPr lang="en-US" altLang="zh-CN" dirty="0">
              <a:latin typeface="黑体" panose="02010609060101010101" charset="-122"/>
              <a:ea typeface="黑体" panose="02010609060101010101" charset="-122"/>
            </a:endParaRPr>
          </a:p>
        </p:txBody>
      </p:sp>
      <p:sp>
        <p:nvSpPr>
          <p:cNvPr id="187414" name="Text Box 14"/>
          <p:cNvSpPr txBox="1"/>
          <p:nvPr/>
        </p:nvSpPr>
        <p:spPr>
          <a:xfrm>
            <a:off x="7529513" y="2165350"/>
            <a:ext cx="1924050"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生活领域</a:t>
            </a:r>
            <a:r>
              <a:rPr lang="en-US" altLang="zh-CN" dirty="0">
                <a:latin typeface="黑体" panose="02010609060101010101" charset="-122"/>
                <a:ea typeface="黑体" panose="02010609060101010101" charset="-122"/>
              </a:rPr>
              <a:t>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典型应用</a:t>
            </a:r>
            <a:r>
              <a:rPr lang="en-US" altLang="zh-CN" dirty="0">
                <a:ea typeface="宋体" panose="02010600030101010101" pitchFamily="2" charset="-122"/>
              </a:rPr>
              <a:t>—</a:t>
            </a:r>
            <a:r>
              <a:rPr lang="zh-CN" altLang="en-US" dirty="0">
                <a:ea typeface="宋体" panose="02010600030101010101" pitchFamily="2" charset="-122"/>
              </a:rPr>
              <a:t>司法鉴定</a:t>
            </a:r>
          </a:p>
        </p:txBody>
      </p:sp>
      <p:sp>
        <p:nvSpPr>
          <p:cNvPr id="188418" name="Text Box 4"/>
          <p:cNvSpPr txBox="1"/>
          <p:nvPr/>
        </p:nvSpPr>
        <p:spPr>
          <a:xfrm>
            <a:off x="7310438" y="1500188"/>
            <a:ext cx="3071812" cy="4399915"/>
          </a:xfrm>
          <a:prstGeom prst="rect">
            <a:avLst/>
          </a:prstGeom>
          <a:noFill/>
          <a:ln w="9525">
            <a:noFill/>
          </a:ln>
        </p:spPr>
        <p:txBody>
          <a:bodyPr anchor="t" anchorCtr="0">
            <a:spAutoFit/>
          </a:bodyPr>
          <a:lstStyle/>
          <a:p>
            <a:pPr>
              <a:lnSpc>
                <a:spcPts val="3600"/>
              </a:lnSpc>
              <a:spcBef>
                <a:spcPts val="1200"/>
              </a:spcBef>
              <a:buChar char="•"/>
            </a:pPr>
            <a:r>
              <a:rPr lang="zh-CN" altLang="en-US" sz="2800" dirty="0">
                <a:latin typeface="隶书" panose="02010509060101010101" pitchFamily="49" charset="-122"/>
                <a:ea typeface="隶书" panose="02010509060101010101" pitchFamily="49" charset="-122"/>
              </a:rPr>
              <a:t>智能声纹识别系统已成功应用在司法鉴定等领域。</a:t>
            </a:r>
          </a:p>
          <a:p>
            <a:pPr>
              <a:lnSpc>
                <a:spcPts val="3600"/>
              </a:lnSpc>
              <a:spcBef>
                <a:spcPts val="1200"/>
              </a:spcBef>
              <a:buChar char="•"/>
            </a:pPr>
            <a:r>
              <a:rPr lang="zh-CN" altLang="en-US" sz="2800" dirty="0">
                <a:latin typeface="隶书" panose="02010509060101010101" pitchFamily="49" charset="-122"/>
                <a:ea typeface="隶书" panose="02010509060101010101" pitchFamily="49" charset="-122"/>
              </a:rPr>
              <a:t> 目前已成功完成多个声纹鉴定（同一性认定）、声音完整性认定等项目，为司法部门提供了可靠的判断依据。</a:t>
            </a:r>
          </a:p>
        </p:txBody>
      </p:sp>
      <p:pic>
        <p:nvPicPr>
          <p:cNvPr id="188419" name="Picture 5"/>
          <p:cNvPicPr>
            <a:picLocks noChangeAspect="1"/>
          </p:cNvPicPr>
          <p:nvPr/>
        </p:nvPicPr>
        <p:blipFill>
          <a:blip r:embed="rId2"/>
          <a:stretch>
            <a:fillRect/>
          </a:stretch>
        </p:blipFill>
        <p:spPr>
          <a:xfrm>
            <a:off x="2024063" y="1571625"/>
            <a:ext cx="5038725" cy="5072063"/>
          </a:xfrm>
          <a:prstGeom prst="rect">
            <a:avLst/>
          </a:prstGeom>
          <a:noFill/>
          <a:ln w="9525">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典型应用</a:t>
            </a:r>
            <a:r>
              <a:rPr lang="en-US" altLang="zh-CN" dirty="0">
                <a:ea typeface="宋体" panose="02010600030101010101" pitchFamily="2" charset="-122"/>
              </a:rPr>
              <a:t>—</a:t>
            </a:r>
            <a:r>
              <a:rPr lang="zh-CN" altLang="en-US" dirty="0">
                <a:ea typeface="宋体" panose="02010600030101010101" pitchFamily="2" charset="-122"/>
              </a:rPr>
              <a:t>科技馆</a:t>
            </a:r>
          </a:p>
        </p:txBody>
      </p:sp>
      <p:pic>
        <p:nvPicPr>
          <p:cNvPr id="189442" name="Picture 2"/>
          <p:cNvPicPr>
            <a:picLocks noChangeAspect="1"/>
          </p:cNvPicPr>
          <p:nvPr/>
        </p:nvPicPr>
        <p:blipFill>
          <a:blip r:embed="rId2"/>
          <a:stretch>
            <a:fillRect/>
          </a:stretch>
        </p:blipFill>
        <p:spPr>
          <a:xfrm>
            <a:off x="2166938" y="1643063"/>
            <a:ext cx="7731125" cy="4857750"/>
          </a:xfrm>
          <a:prstGeom prst="rect">
            <a:avLst/>
          </a:prstGeom>
          <a:noFill/>
          <a:ln w="9525">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典型应用</a:t>
            </a:r>
            <a:r>
              <a:rPr lang="en-US" altLang="zh-CN" dirty="0">
                <a:ea typeface="宋体" panose="02010600030101010101" pitchFamily="2" charset="-122"/>
              </a:rPr>
              <a:t>—</a:t>
            </a:r>
            <a:r>
              <a:rPr lang="zh-CN" altLang="en-US" dirty="0">
                <a:ea typeface="宋体" panose="02010600030101010101" pitchFamily="2" charset="-122"/>
              </a:rPr>
              <a:t>教育系统</a:t>
            </a:r>
          </a:p>
        </p:txBody>
      </p:sp>
      <p:pic>
        <p:nvPicPr>
          <p:cNvPr id="190466" name="Picture 5"/>
          <p:cNvPicPr>
            <a:picLocks noChangeAspect="1"/>
          </p:cNvPicPr>
          <p:nvPr/>
        </p:nvPicPr>
        <p:blipFill>
          <a:blip r:embed="rId2"/>
          <a:stretch>
            <a:fillRect/>
          </a:stretch>
        </p:blipFill>
        <p:spPr>
          <a:xfrm>
            <a:off x="1738313" y="1500188"/>
            <a:ext cx="6000750" cy="5143500"/>
          </a:xfrm>
          <a:prstGeom prst="rect">
            <a:avLst/>
          </a:prstGeom>
          <a:noFill/>
          <a:ln w="9525">
            <a:noFill/>
          </a:ln>
        </p:spPr>
      </p:pic>
      <p:sp>
        <p:nvSpPr>
          <p:cNvPr id="190467" name="Text Box 4"/>
          <p:cNvSpPr txBox="1"/>
          <p:nvPr/>
        </p:nvSpPr>
        <p:spPr>
          <a:xfrm>
            <a:off x="7096125" y="1428750"/>
            <a:ext cx="3571875" cy="5232400"/>
          </a:xfrm>
          <a:prstGeom prst="rect">
            <a:avLst/>
          </a:prstGeom>
          <a:noFill/>
          <a:ln w="9525">
            <a:noFill/>
          </a:ln>
        </p:spPr>
        <p:txBody>
          <a:bodyPr anchor="t" anchorCtr="0"/>
          <a:lstStyle/>
          <a:p>
            <a:pPr marL="742950" lvl="1" indent="-285750" eaLnBrk="0" hangingPunct="0">
              <a:spcBef>
                <a:spcPts val="200"/>
              </a:spcBef>
              <a:buClr>
                <a:schemeClr val="accent2"/>
              </a:buClr>
              <a:buSzPct val="85000"/>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配置选项</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在线测试</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离线测试</a:t>
            </a:r>
          </a:p>
          <a:p>
            <a:pPr marL="742950" lvl="1" indent="-285750" eaLnBrk="0" hangingPunct="0">
              <a:spcBef>
                <a:spcPts val="200"/>
              </a:spcBef>
              <a:buClr>
                <a:schemeClr val="accent2"/>
              </a:buClr>
              <a:buSzPct val="85000"/>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添加说话人</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添加新模型</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累积训练</a:t>
            </a:r>
          </a:p>
          <a:p>
            <a:pPr marL="742950" lvl="1" indent="-285750" eaLnBrk="0" hangingPunct="0">
              <a:spcBef>
                <a:spcPts val="200"/>
              </a:spcBef>
              <a:buClr>
                <a:schemeClr val="accent2"/>
              </a:buClr>
              <a:buSzPct val="85000"/>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删除说话人</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删除模型</a:t>
            </a:r>
          </a:p>
          <a:p>
            <a:pPr marL="742950" lvl="1" indent="-285750" eaLnBrk="0" hangingPunct="0">
              <a:spcBef>
                <a:spcPts val="200"/>
              </a:spcBef>
              <a:buClr>
                <a:schemeClr val="accent2"/>
              </a:buClr>
              <a:buSzPct val="85000"/>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说话人确认</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说话人身份确认</a:t>
            </a:r>
          </a:p>
          <a:p>
            <a:pPr marL="742950" lvl="1" indent="-285750" eaLnBrk="0" hangingPunct="0">
              <a:spcBef>
                <a:spcPts val="200"/>
              </a:spcBef>
              <a:buClr>
                <a:schemeClr val="accent2"/>
              </a:buClr>
              <a:buSzPct val="85000"/>
              <a:buFont typeface="Wingdings" panose="05000000000000000000" pitchFamily="2" charset="2"/>
              <a:buChar char="£"/>
            </a:pPr>
            <a:r>
              <a:rPr lang="zh-CN" altLang="en-US" dirty="0">
                <a:latin typeface="隶书" panose="02010509060101010101" pitchFamily="49" charset="-122"/>
                <a:ea typeface="隶书" panose="02010509060101010101" pitchFamily="49" charset="-122"/>
              </a:rPr>
              <a:t>波形图</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实时语音波形</a:t>
            </a:r>
          </a:p>
          <a:p>
            <a:pPr marL="1143000" lvl="2" indent="-228600" eaLnBrk="0" hangingPunct="0">
              <a:spcBef>
                <a:spcPts val="200"/>
              </a:spcBef>
              <a:buClr>
                <a:schemeClr val="hlink"/>
              </a:buClr>
              <a:buSzPct val="85000"/>
              <a:buFont typeface="Wingdings" panose="05000000000000000000" pitchFamily="2" charset="2"/>
              <a:buChar char="Ø"/>
            </a:pPr>
            <a:r>
              <a:rPr lang="zh-CN" altLang="en-US" dirty="0">
                <a:latin typeface="隶书" panose="02010509060101010101" pitchFamily="49" charset="-122"/>
                <a:ea typeface="隶书" panose="02010509060101010101" pitchFamily="49" charset="-122"/>
              </a:rPr>
              <a:t>静音检测</a:t>
            </a:r>
          </a:p>
          <a:p>
            <a:pPr marL="742950" lvl="1" indent="-285750" eaLnBrk="0" hangingPunct="0">
              <a:spcBef>
                <a:spcPts val="200"/>
              </a:spcBef>
            </a:pPr>
            <a:endParaRPr lang="zh-CN" altLang="en-US" dirty="0">
              <a:latin typeface="隶书" panose="02010509060101010101" pitchFamily="49" charset="-122"/>
              <a:ea typeface="隶书" panose="02010509060101010101" pitchFamily="49"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内容占位符 2"/>
          <p:cNvSpPr>
            <a:spLocks noGrp="1"/>
          </p:cNvSpPr>
          <p:nvPr>
            <p:ph idx="1"/>
          </p:nvPr>
        </p:nvSpPr>
        <p:spPr>
          <a:xfrm>
            <a:off x="1881188" y="1497013"/>
            <a:ext cx="4576762" cy="5360987"/>
          </a:xfrm>
        </p:spPr>
        <p:txBody>
          <a:bodyPr vert="horz" wrap="square" lIns="91440" tIns="45720" rIns="91440" bIns="45720" anchor="t" anchorCtr="0"/>
          <a:lstStyle/>
          <a:p>
            <a:r>
              <a:rPr lang="zh-CN" altLang="zh-CN" sz="2400" dirty="0">
                <a:latin typeface="隶书" panose="02010509060101010101" pitchFamily="49" charset="-122"/>
                <a:ea typeface="隶书" panose="02010509060101010101" pitchFamily="49" charset="-122"/>
              </a:rPr>
              <a:t>电话通信中，通过识别来电号码（必须是固定电话）和来电者说话声音的个人特征，我们的系统就可以快速的自动判断被监控人是否在规定的时间出现在规定的场所执行任务，以及记录在该场所停留的时间长度。</a:t>
            </a:r>
            <a:endParaRPr lang="en-US" altLang="zh-CN" sz="2400" dirty="0">
              <a:latin typeface="隶书" panose="02010509060101010101" pitchFamily="49" charset="-122"/>
              <a:ea typeface="隶书" panose="02010509060101010101" pitchFamily="49" charset="-122"/>
            </a:endParaRPr>
          </a:p>
          <a:p>
            <a:r>
              <a:rPr lang="zh-CN" altLang="zh-CN" sz="2400" dirty="0">
                <a:latin typeface="隶书" panose="02010509060101010101" pitchFamily="49" charset="-122"/>
                <a:ea typeface="隶书" panose="02010509060101010101" pitchFamily="49" charset="-122"/>
              </a:rPr>
              <a:t>这个技术方案主要应用在电话远程考勤、移动办公、医疗服务监控、监狱管理、劳改犯人的狱外服刑以及对假释犯罪嫌疑人的自动监控等方面。</a:t>
            </a:r>
            <a:endParaRPr lang="zh-CN" altLang="en-US" sz="2400" dirty="0">
              <a:latin typeface="隶书" panose="02010509060101010101" pitchFamily="49" charset="-122"/>
              <a:ea typeface="隶书" panose="02010509060101010101" pitchFamily="49" charset="-122"/>
            </a:endParaRPr>
          </a:p>
        </p:txBody>
      </p:sp>
      <p:sp>
        <p:nvSpPr>
          <p:cNvPr id="191489" name="标题 2"/>
          <p:cNvSpPr>
            <a:spLocks noGrp="1"/>
          </p:cNvSpPr>
          <p:nvPr>
            <p:ph type="title"/>
          </p:nvPr>
        </p:nvSpPr>
        <p:spPr/>
        <p:txBody>
          <a:bodyPr vert="horz" wrap="square" lIns="91440" tIns="45720" rIns="91440" bIns="45720" anchor="b" anchorCtr="0"/>
          <a:lstStyle/>
          <a:p>
            <a:pPr algn="ctr"/>
            <a:r>
              <a:rPr lang="zh-CN" altLang="en-US" sz="2800" dirty="0">
                <a:ea typeface="宋体" panose="02010600030101010101" pitchFamily="2" charset="-122"/>
              </a:rPr>
              <a:t>典型应用</a:t>
            </a:r>
            <a:r>
              <a:rPr lang="en-US" altLang="zh-CN" sz="2800" dirty="0">
                <a:ea typeface="宋体" panose="02010600030101010101" pitchFamily="2" charset="-122"/>
              </a:rPr>
              <a:t>—</a:t>
            </a:r>
            <a:br>
              <a:rPr lang="en-US" altLang="zh-CN" sz="2800" dirty="0">
                <a:ea typeface="宋体" panose="02010600030101010101" pitchFamily="2" charset="-122"/>
              </a:rPr>
            </a:br>
            <a:r>
              <a:rPr lang="zh-CN" altLang="zh-CN" sz="2800" dirty="0">
                <a:ea typeface="宋体" panose="02010600030101010101" pitchFamily="2" charset="-122"/>
              </a:rPr>
              <a:t>基于声纹识别技术的电话语音远程考勤系统</a:t>
            </a:r>
            <a:endParaRPr lang="zh-CN" altLang="en-US" sz="2800" dirty="0">
              <a:ea typeface="宋体" panose="02010600030101010101" pitchFamily="2" charset="-122"/>
            </a:endParaRPr>
          </a:p>
        </p:txBody>
      </p:sp>
      <p:pic>
        <p:nvPicPr>
          <p:cNvPr id="191491" name="Picture 2" descr="打电话图片"/>
          <p:cNvPicPr>
            <a:picLocks noChangeAspect="1"/>
          </p:cNvPicPr>
          <p:nvPr/>
        </p:nvPicPr>
        <p:blipFill>
          <a:blip r:embed="rId2"/>
          <a:stretch>
            <a:fillRect/>
          </a:stretch>
        </p:blipFill>
        <p:spPr>
          <a:xfrm>
            <a:off x="6953250" y="1643063"/>
            <a:ext cx="3143250" cy="4857750"/>
          </a:xfrm>
          <a:prstGeom prst="rect">
            <a:avLst/>
          </a:prstGeom>
          <a:noFill/>
          <a:ln w="9525">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内容占位符 1"/>
          <p:cNvSpPr>
            <a:spLocks noGrp="1"/>
          </p:cNvSpPr>
          <p:nvPr>
            <p:ph idx="1"/>
          </p:nvPr>
        </p:nvSpPr>
        <p:spPr/>
        <p:txBody>
          <a:bodyPr vert="horz" wrap="square" lIns="91440" tIns="45720" rIns="91440" bIns="45720" anchor="t" anchorCtr="0"/>
          <a:lstStyle/>
          <a:p>
            <a:pPr marL="571500" indent="-571500"/>
            <a:r>
              <a:rPr lang="en-US" altLang="zh-CN" sz="2000" dirty="0">
                <a:ea typeface="宋体" panose="02010600030101010101" pitchFamily="2" charset="-122"/>
              </a:rPr>
              <a:t>X.D. Huang, A. Acero, and H.-W. Hon, </a:t>
            </a:r>
            <a:r>
              <a:rPr lang="en-US" altLang="zh-CN" sz="2000" i="1" dirty="0">
                <a:ea typeface="宋体" panose="02010600030101010101" pitchFamily="2" charset="-122"/>
              </a:rPr>
              <a:t>Spoken Language Processing: a Guide to Theory, Algorithm, and System Development</a:t>
            </a:r>
            <a:r>
              <a:rPr lang="en-US" altLang="zh-CN" sz="2000" dirty="0">
                <a:ea typeface="宋体" panose="02010600030101010101" pitchFamily="2" charset="-122"/>
              </a:rPr>
              <a:t>, Upper Saddle River, New Jersey: Prentice Hall, 2001.</a:t>
            </a:r>
          </a:p>
          <a:p>
            <a:pPr marL="571500" indent="-571500"/>
            <a:r>
              <a:rPr lang="en-US" altLang="zh-CN" sz="2000" dirty="0">
                <a:ea typeface="宋体" panose="02010600030101010101" pitchFamily="2" charset="-122"/>
              </a:rPr>
              <a:t>L.R. Rabiner and B.-H. Juang, </a:t>
            </a:r>
            <a:r>
              <a:rPr lang="en-US" altLang="zh-CN" sz="2000" i="1" dirty="0">
                <a:ea typeface="宋体" panose="02010600030101010101" pitchFamily="2" charset="-122"/>
              </a:rPr>
              <a:t>Fundamentals of Speech Recognition</a:t>
            </a:r>
            <a:r>
              <a:rPr lang="en-US" altLang="zh-CN" sz="2000" dirty="0">
                <a:ea typeface="宋体" panose="02010600030101010101" pitchFamily="2" charset="-122"/>
              </a:rPr>
              <a:t>, Prentice-Hall, Englewood Cliffs, 1993.</a:t>
            </a:r>
          </a:p>
          <a:p>
            <a:pPr marL="571500" indent="-571500"/>
            <a:r>
              <a:rPr lang="en-US" altLang="zh-CN" sz="2000" dirty="0">
                <a:ea typeface="宋体" panose="02010600030101010101" pitchFamily="2" charset="-122"/>
              </a:rPr>
              <a:t>T. Kinnunen, H.Z. Li, </a:t>
            </a:r>
            <a:r>
              <a:rPr lang="en-US" altLang="zh-CN" sz="2000" i="1" dirty="0">
                <a:ea typeface="宋体" panose="02010600030101010101" pitchFamily="2" charset="-122"/>
              </a:rPr>
              <a:t>An overview of text-independent speaker recognition: From features to supervectors</a:t>
            </a:r>
            <a:r>
              <a:rPr lang="en-US" altLang="zh-CN" sz="2000" dirty="0">
                <a:ea typeface="宋体" panose="02010600030101010101" pitchFamily="2" charset="-122"/>
              </a:rPr>
              <a:t>, Speech Communication, Volume 52, Issue 1, January 2010, Pages 12-40. </a:t>
            </a:r>
          </a:p>
          <a:p>
            <a:pPr marL="571500" indent="-571500"/>
            <a:r>
              <a:rPr lang="en-US" altLang="zh-CN" sz="2000" dirty="0">
                <a:ea typeface="宋体" panose="02010600030101010101" pitchFamily="2" charset="-122"/>
              </a:rPr>
              <a:t>HTK: </a:t>
            </a:r>
            <a:r>
              <a:rPr lang="en-US" altLang="zh-CN" sz="2000" dirty="0">
                <a:ea typeface="宋体" panose="02010600030101010101" pitchFamily="2" charset="-122"/>
                <a:hlinkClick r:id="rId2"/>
              </a:rPr>
              <a:t>http://htk.eng.cam.ac.uk/</a:t>
            </a:r>
            <a:endParaRPr lang="en-US" altLang="zh-CN" sz="2000" dirty="0">
              <a:ea typeface="宋体" panose="02010600030101010101" pitchFamily="2" charset="-122"/>
            </a:endParaRPr>
          </a:p>
          <a:p>
            <a:pPr marL="571500" indent="-571500"/>
            <a:r>
              <a:rPr lang="en-US" altLang="zh-CN" sz="2000" dirty="0">
                <a:ea typeface="宋体" panose="02010600030101010101" pitchFamily="2" charset="-122"/>
              </a:rPr>
              <a:t>Sensory: </a:t>
            </a:r>
            <a:r>
              <a:rPr lang="en-US" altLang="zh-CN" sz="2000" dirty="0">
                <a:ea typeface="宋体" panose="02010600030101010101" pitchFamily="2" charset="-122"/>
                <a:hlinkClick r:id="rId3"/>
              </a:rPr>
              <a:t>http://www.sensoryinc.com</a:t>
            </a:r>
            <a:endParaRPr lang="en-US" altLang="zh-CN" sz="2000" dirty="0">
              <a:ea typeface="宋体" panose="02010600030101010101" pitchFamily="2" charset="-122"/>
            </a:endParaRPr>
          </a:p>
          <a:p>
            <a:pPr marL="571500" indent="-571500"/>
            <a:r>
              <a:rPr lang="en-US" altLang="zh-CN" sz="2000" dirty="0">
                <a:ea typeface="宋体" panose="02010600030101010101" pitchFamily="2" charset="-122"/>
              </a:rPr>
              <a:t>TalentedSoft: </a:t>
            </a:r>
            <a:r>
              <a:rPr lang="en-US" altLang="zh-CN" sz="2000" dirty="0">
                <a:ea typeface="宋体" panose="02010600030101010101" pitchFamily="2" charset="-122"/>
                <a:hlinkClick r:id="rId4"/>
              </a:rPr>
              <a:t>http://www.talentedsoft.com</a:t>
            </a:r>
            <a:endParaRPr lang="en-US" altLang="zh-CN" sz="2000" dirty="0">
              <a:ea typeface="宋体" panose="02010600030101010101" pitchFamily="2" charset="-122"/>
            </a:endParaRPr>
          </a:p>
          <a:p>
            <a:pPr marL="571500" indent="-571500"/>
            <a:r>
              <a:rPr lang="en-US" altLang="zh-CN" sz="2000" dirty="0">
                <a:ea typeface="宋体" panose="02010600030101010101" pitchFamily="2" charset="-122"/>
              </a:rPr>
              <a:t>CTI</a:t>
            </a:r>
            <a:r>
              <a:rPr lang="zh-CN" altLang="en-US" sz="2000" dirty="0">
                <a:ea typeface="宋体" panose="02010600030101010101" pitchFamily="2" charset="-122"/>
              </a:rPr>
              <a:t>论坛：</a:t>
            </a:r>
            <a:r>
              <a:rPr lang="en-US" altLang="zh-CN" sz="2000" dirty="0">
                <a:ea typeface="宋体" panose="02010600030101010101" pitchFamily="2" charset="-122"/>
              </a:rPr>
              <a:t> </a:t>
            </a:r>
            <a:r>
              <a:rPr lang="en-US" altLang="zh-CN" sz="2000" dirty="0">
                <a:ea typeface="宋体" panose="02010600030101010101" pitchFamily="2" charset="-122"/>
                <a:hlinkClick r:id="rId5"/>
              </a:rPr>
              <a:t>http://www.ctiforum.com/</a:t>
            </a:r>
            <a:endParaRPr lang="zh-CN" altLang="en-US" sz="2000" dirty="0">
              <a:ea typeface="宋体" panose="02010600030101010101" pitchFamily="2" charset="-122"/>
            </a:endParaRPr>
          </a:p>
        </p:txBody>
      </p:sp>
      <p:sp>
        <p:nvSpPr>
          <p:cNvPr id="192514"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参考资料</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a:xfrm>
            <a:off x="838200" y="365125"/>
            <a:ext cx="10515600" cy="1052513"/>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1507" name="Rectangle 7"/>
          <p:cNvSpPr txBox="1"/>
          <p:nvPr/>
        </p:nvSpPr>
        <p:spPr>
          <a:xfrm>
            <a:off x="2784475" y="1417638"/>
            <a:ext cx="6264275" cy="838200"/>
          </a:xfrm>
          <a:prstGeom prst="rect">
            <a:avLst/>
          </a:prstGeom>
          <a:noFill/>
          <a:ln w="9525">
            <a:noFill/>
          </a:ln>
        </p:spPr>
        <p:txBody>
          <a:bodyPr anchor="b" anchorCtr="0"/>
          <a:lstStyle/>
          <a:p>
            <a:pPr eaLnBrk="0" hangingPunct="0">
              <a:buSzTx/>
            </a:pPr>
            <a:r>
              <a:rPr lang="zh-CN" altLang="en-US" sz="3600" b="1">
                <a:solidFill>
                  <a:schemeClr val="accent2"/>
                </a:solidFill>
                <a:latin typeface="黑体" panose="02010609060101010101" charset="-122"/>
                <a:ea typeface="黑体" panose="02010609060101010101" charset="-122"/>
              </a:rPr>
              <a:t>等效为激励源＋声道＋喇叭口</a:t>
            </a:r>
          </a:p>
        </p:txBody>
      </p:sp>
      <p:pic>
        <p:nvPicPr>
          <p:cNvPr id="21508" name="Picture 10" descr="2-2"/>
          <p:cNvPicPr>
            <a:picLocks noChangeAspect="1"/>
          </p:cNvPicPr>
          <p:nvPr/>
        </p:nvPicPr>
        <p:blipFill>
          <a:blip r:embed="rId2"/>
          <a:stretch>
            <a:fillRect/>
          </a:stretch>
        </p:blipFill>
        <p:spPr>
          <a:xfrm>
            <a:off x="6094413" y="2425700"/>
            <a:ext cx="4465637" cy="3575050"/>
          </a:xfrm>
          <a:prstGeom prst="rect">
            <a:avLst/>
          </a:prstGeom>
          <a:noFill/>
          <a:ln w="9525">
            <a:noFill/>
          </a:ln>
        </p:spPr>
      </p:pic>
      <p:sp>
        <p:nvSpPr>
          <p:cNvPr id="8" name="Rectangle 11"/>
          <p:cNvSpPr txBox="1">
            <a:spLocks noChangeArrowheads="1"/>
          </p:cNvSpPr>
          <p:nvPr/>
        </p:nvSpPr>
        <p:spPr bwMode="auto">
          <a:xfrm>
            <a:off x="1847850" y="2471738"/>
            <a:ext cx="4752975" cy="3529013"/>
          </a:xfrm>
          <a:prstGeom prst="rect">
            <a:avLst/>
          </a:prstGeom>
          <a:noFill/>
          <a:ln w="9525">
            <a:noFill/>
            <a:miter lim="800000"/>
          </a:ln>
        </p:spPr>
        <p:txBody>
          <a:bodyPr/>
          <a:lstStyle/>
          <a:p>
            <a:pPr marL="342900" marR="0" indent="-342900" defTabSz="914400" eaLnBrk="0" hangingPunct="0">
              <a:spcBef>
                <a:spcPct val="20000"/>
              </a:spcBef>
              <a:buClr>
                <a:srgbClr val="FF0000"/>
              </a:buClr>
              <a:buSzPct val="70000"/>
              <a:buFont typeface="Wingdings" panose="05000000000000000000" pitchFamily="2" charset="2"/>
              <a:buChar char="Ø"/>
              <a:defRPr/>
            </a:pPr>
            <a:r>
              <a:rPr kumimoji="0" lang="zh-CN" altLang="en-US" kern="0" cap="none" spc="0" normalizeH="0" baseline="0" noProof="0">
                <a:latin typeface="黑体" panose="02010609060101010101" charset="-122"/>
                <a:ea typeface="黑体" panose="02010609060101010101" charset="-122"/>
                <a:cs typeface="+mn-cs"/>
              </a:rPr>
              <a:t>激励源：声带</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声带振动频率－基频</a:t>
            </a:r>
            <a:r>
              <a:rPr kumimoji="0" lang="en-US" altLang="zh-CN"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a:t>
            </a: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基音频率</a:t>
            </a:r>
            <a:r>
              <a:rPr kumimoji="0" lang="en-US" altLang="zh-CN"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清音 － 声带不振动</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浊音 － 声带振动</a:t>
            </a:r>
          </a:p>
          <a:p>
            <a:pPr marL="342900" marR="0" indent="-342900" defTabSz="914400" eaLnBrk="0" hangingPunct="0">
              <a:spcBef>
                <a:spcPct val="20000"/>
              </a:spcBef>
              <a:buClr>
                <a:srgbClr val="FF0000"/>
              </a:buClr>
              <a:buSzPct val="70000"/>
              <a:buFont typeface="Wingdings" panose="05000000000000000000" pitchFamily="2" charset="2"/>
              <a:buChar char="Ø"/>
              <a:defRPr/>
            </a:pPr>
            <a:r>
              <a:rPr kumimoji="0" lang="zh-CN" altLang="en-US" kern="0" cap="none" spc="0" normalizeH="0" baseline="0" noProof="0">
                <a:latin typeface="黑体" panose="02010609060101010101" charset="-122"/>
                <a:ea typeface="黑体" panose="02010609060101010101" charset="-122"/>
                <a:cs typeface="+mn-cs"/>
              </a:rPr>
              <a:t>声道：可变谐振腔</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不同形状、不同声音</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共振</a:t>
            </a:r>
            <a:r>
              <a:rPr kumimoji="0" lang="en-US" altLang="zh-CN"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a:t>
            </a: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谐振</a:t>
            </a:r>
            <a:r>
              <a:rPr kumimoji="0" lang="en-US" altLang="zh-CN"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a:t>
            </a:r>
            <a:r>
              <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rPr>
              <a:t>频率</a:t>
            </a:r>
          </a:p>
          <a:p>
            <a:pPr marL="692150" marR="0" lvl="1" indent="-347980" algn="l" defTabSz="914400" rtl="0" eaLnBrk="0" fontAlgn="base" latinLnBrk="0" hangingPunct="0">
              <a:lnSpc>
                <a:spcPct val="100000"/>
              </a:lnSpc>
              <a:spcBef>
                <a:spcPct val="20000"/>
              </a:spcBef>
              <a:spcAft>
                <a:spcPct val="0"/>
              </a:spcAft>
              <a:buClr>
                <a:schemeClr val="accent2"/>
              </a:buClr>
              <a:buSzPct val="70000"/>
              <a:buFont typeface="Wingdings" panose="05000000000000000000" pitchFamily="2" charset="2"/>
              <a:buChar char="l"/>
              <a:defRPr/>
            </a:pPr>
            <a:endParaRPr kumimoji="0" lang="zh-CN" altLang="en-US" sz="2400" b="0" i="0" u="none" strike="noStrike" kern="0" cap="none" spc="0" normalizeH="0" baseline="0" noProof="0">
              <a:ln>
                <a:noFill/>
              </a:ln>
              <a:solidFill>
                <a:schemeClr val="tx1"/>
              </a:solidFill>
              <a:effectLst/>
              <a:uLnTx/>
              <a:uFillTx/>
              <a:latin typeface="黑体" panose="02010609060101010101" charset="-122"/>
              <a:ea typeface="黑体" panose="02010609060101010101"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公司简介</a:t>
            </a:r>
            <a:endParaRPr lang="zh-CN" altLang="en-US" dirty="0"/>
          </a:p>
        </p:txBody>
      </p:sp>
      <p:sp>
        <p:nvSpPr>
          <p:cNvPr id="3" name="文本占位符 2"/>
          <p:cNvSpPr>
            <a:spLocks noGrp="1"/>
          </p:cNvSpPr>
          <p:nvPr>
            <p:ph type="body" idx="1"/>
          </p:nvPr>
        </p:nvSpPr>
        <p:spPr/>
        <p:txBody>
          <a:bodyPr/>
          <a:lstStyle/>
          <a:p>
            <a:r>
              <a:rPr lang="en-US" altLang="zh-CN" dirty="0"/>
              <a:t>01</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838200" y="365125"/>
            <a:ext cx="10515600" cy="97631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2531" name="Rectangle 5"/>
          <p:cNvSpPr/>
          <p:nvPr/>
        </p:nvSpPr>
        <p:spPr>
          <a:xfrm>
            <a:off x="1992313" y="1341438"/>
            <a:ext cx="3167062" cy="583565"/>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buChar char="n"/>
            </a:pPr>
            <a:r>
              <a:rPr lang="en-US" altLang="zh-CN" sz="3200" dirty="0">
                <a:latin typeface="黑体" panose="02010609060101010101" charset="-122"/>
                <a:ea typeface="黑体" panose="02010609060101010101" charset="-122"/>
              </a:rPr>
              <a:t> </a:t>
            </a:r>
            <a:r>
              <a:rPr lang="zh-CN" altLang="en-US" sz="3200" dirty="0">
                <a:latin typeface="黑体" panose="02010609060101010101" charset="-122"/>
                <a:ea typeface="黑体" panose="02010609060101010101" charset="-122"/>
              </a:rPr>
              <a:t>发音的分类</a:t>
            </a:r>
          </a:p>
        </p:txBody>
      </p:sp>
      <p:sp>
        <p:nvSpPr>
          <p:cNvPr id="22532" name="Rectangle 6"/>
          <p:cNvSpPr/>
          <p:nvPr/>
        </p:nvSpPr>
        <p:spPr>
          <a:xfrm>
            <a:off x="1992313" y="1916113"/>
            <a:ext cx="8207375" cy="2768600"/>
          </a:xfrm>
          <a:prstGeom prst="rect">
            <a:avLst/>
          </a:prstGeom>
          <a:noFill/>
          <a:ln w="9525">
            <a:noFill/>
          </a:ln>
        </p:spPr>
        <p:txBody>
          <a:bodyPr anchor="t" anchorCtr="0">
            <a:spAutoFit/>
          </a:bodyPr>
          <a:lstStyle/>
          <a:p>
            <a:pPr eaLnBrk="0" hangingPunct="0">
              <a:spcBef>
                <a:spcPts val="1800"/>
              </a:spcBef>
            </a:pPr>
            <a:r>
              <a:rPr lang="zh-CN" altLang="en-US" dirty="0">
                <a:latin typeface="黑体" panose="02010609060101010101" charset="-122"/>
                <a:ea typeface="黑体" panose="02010609060101010101" charset="-122"/>
              </a:rPr>
              <a:t>    </a:t>
            </a:r>
            <a:r>
              <a:rPr lang="zh-CN" altLang="en-US" dirty="0">
                <a:solidFill>
                  <a:schemeClr val="accent2"/>
                </a:solidFill>
                <a:latin typeface="黑体" panose="02010609060101010101" charset="-122"/>
                <a:ea typeface="黑体" panose="02010609060101010101" charset="-122"/>
              </a:rPr>
              <a:t>浊音</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voiced sounds</a:t>
            </a:r>
            <a:r>
              <a:rPr lang="zh-CN" altLang="en-US" dirty="0">
                <a:latin typeface="黑体" panose="02010609060101010101" charset="-122"/>
                <a:ea typeface="黑体" panose="02010609060101010101" charset="-122"/>
              </a:rPr>
              <a:t>）：声道打开，声带在先打开后关闭，气流经过使声带要发生张驰振动，变为准周期振动气流。浊音的激励源被等效为准周期的脉冲信号。</a:t>
            </a:r>
          </a:p>
          <a:p>
            <a:pPr eaLnBrk="0" hangingPunct="0">
              <a:spcBef>
                <a:spcPts val="1800"/>
              </a:spcBef>
            </a:pPr>
            <a:r>
              <a:rPr lang="zh-CN" altLang="en-US" dirty="0">
                <a:latin typeface="黑体" panose="02010609060101010101" charset="-122"/>
                <a:ea typeface="黑体" panose="02010609060101010101" charset="-122"/>
              </a:rPr>
              <a:t>    </a:t>
            </a:r>
            <a:r>
              <a:rPr lang="zh-CN" altLang="en-US" dirty="0">
                <a:solidFill>
                  <a:schemeClr val="accent2"/>
                </a:solidFill>
                <a:latin typeface="黑体" panose="02010609060101010101" charset="-122"/>
                <a:ea typeface="黑体" panose="02010609060101010101" charset="-122"/>
              </a:rPr>
              <a:t>清音</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unvoiced sounds</a:t>
            </a:r>
            <a:r>
              <a:rPr lang="zh-CN" altLang="en-US" dirty="0">
                <a:latin typeface="黑体" panose="02010609060101010101" charset="-122"/>
                <a:ea typeface="黑体" panose="02010609060101010101" charset="-122"/>
              </a:rPr>
              <a:t>）：声带不振动，而在在声道某处保持收缩，气流在声道里收缩后高速通过产生湍流，再经过主声道（咽、口腔）的调整最终形成清音。清音的激励源被等效为一种白噪声信号。</a:t>
            </a:r>
          </a:p>
          <a:p>
            <a:pPr eaLnBrk="0" hangingPunct="0">
              <a:spcBef>
                <a:spcPts val="1800"/>
              </a:spcBef>
            </a:pPr>
            <a:r>
              <a:rPr lang="zh-CN" altLang="en-US" dirty="0">
                <a:latin typeface="黑体" panose="02010609060101010101" charset="-122"/>
                <a:ea typeface="黑体" panose="02010609060101010101" charset="-122"/>
              </a:rPr>
              <a:t>    </a:t>
            </a:r>
            <a:r>
              <a:rPr lang="zh-CN" altLang="en-US" dirty="0">
                <a:solidFill>
                  <a:schemeClr val="accent2"/>
                </a:solidFill>
                <a:latin typeface="黑体" panose="02010609060101010101" charset="-122"/>
                <a:ea typeface="黑体" panose="02010609060101010101" charset="-122"/>
              </a:rPr>
              <a:t>爆破音</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plosive sounds</a:t>
            </a:r>
            <a:r>
              <a:rPr lang="zh-CN" altLang="en-US" dirty="0">
                <a:latin typeface="黑体" panose="02010609060101010101" charset="-122"/>
                <a:ea typeface="黑体" panose="02010609060101010101" charset="-122"/>
              </a:rPr>
              <a:t>）：声道关闭之后产生压缩空气然后突然打开声道所发出的声音。</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838200" y="365125"/>
            <a:ext cx="10515600" cy="1093561"/>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pic>
        <p:nvPicPr>
          <p:cNvPr id="23555" name="Picture 9" descr="11"/>
          <p:cNvPicPr>
            <a:picLocks noChangeAspect="1"/>
          </p:cNvPicPr>
          <p:nvPr/>
        </p:nvPicPr>
        <p:blipFill>
          <a:blip r:embed="rId2"/>
          <a:stretch>
            <a:fillRect/>
          </a:stretch>
        </p:blipFill>
        <p:spPr>
          <a:xfrm>
            <a:off x="1847850" y="1557338"/>
            <a:ext cx="8569325" cy="487203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838200" y="365126"/>
            <a:ext cx="10515600" cy="1104446"/>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4579" name="Text Box 6"/>
          <p:cNvSpPr txBox="1"/>
          <p:nvPr/>
        </p:nvSpPr>
        <p:spPr>
          <a:xfrm>
            <a:off x="2057400" y="2328863"/>
            <a:ext cx="8001000" cy="2306955"/>
          </a:xfrm>
          <a:prstGeom prst="rect">
            <a:avLst/>
          </a:prstGeom>
          <a:noFill/>
          <a:ln w="3175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   语音是发声器官发出的一种声波，具有一定的音色、音调和音强和音长。</a:t>
            </a:r>
          </a:p>
          <a:p>
            <a:pPr eaLnBrk="0" hangingPunct="0">
              <a:spcBef>
                <a:spcPct val="50000"/>
              </a:spcBef>
            </a:pPr>
            <a:r>
              <a:rPr lang="zh-CN" altLang="en-US" dirty="0">
                <a:latin typeface="黑体" panose="02010609060101010101" charset="-122"/>
                <a:ea typeface="黑体" panose="02010609060101010101" charset="-122"/>
              </a:rPr>
              <a:t>    ●音色</a:t>
            </a:r>
            <a:r>
              <a:rPr lang="en-US" altLang="zh-CN"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又称为音质，是一种声音区别于另一种声音的基本特性。与声带的振动频率、发音器官的送气方式和声道的形状、尺寸密切相关。</a:t>
            </a:r>
          </a:p>
          <a:p>
            <a:pPr eaLnBrk="0" hangingPunct="0">
              <a:spcBef>
                <a:spcPct val="50000"/>
              </a:spcBef>
            </a:pPr>
            <a:r>
              <a:rPr lang="zh-CN" altLang="en-US" dirty="0">
                <a:latin typeface="黑体" panose="02010609060101010101" charset="-122"/>
                <a:ea typeface="黑体" panose="02010609060101010101" charset="-122"/>
              </a:rPr>
              <a:t>    ●音调：声音的高低，取决于声波的频率。</a:t>
            </a:r>
          </a:p>
          <a:p>
            <a:pPr eaLnBrk="0" hangingPunct="0">
              <a:spcBef>
                <a:spcPct val="50000"/>
              </a:spcBef>
            </a:pPr>
            <a:r>
              <a:rPr lang="zh-CN" altLang="en-US" dirty="0">
                <a:latin typeface="黑体" panose="02010609060101010101" charset="-122"/>
                <a:ea typeface="黑体" panose="02010609060101010101" charset="-122"/>
              </a:rPr>
              <a:t>    ●音强：声音的强弱，它由声波的振动幅度所决定</a:t>
            </a:r>
          </a:p>
          <a:p>
            <a:pPr eaLnBrk="0" hangingPunct="0">
              <a:spcBef>
                <a:spcPct val="50000"/>
              </a:spcBef>
            </a:pPr>
            <a:r>
              <a:rPr lang="zh-CN" altLang="en-US" dirty="0">
                <a:latin typeface="黑体" panose="02010609060101010101" charset="-122"/>
                <a:ea typeface="黑体" panose="02010609060101010101" charset="-122"/>
              </a:rPr>
              <a:t>    ●音长：声音的长短，取决于发音持续时间的长短，</a:t>
            </a:r>
          </a:p>
        </p:txBody>
      </p:sp>
      <p:sp>
        <p:nvSpPr>
          <p:cNvPr id="24580" name="Rectangle 7"/>
          <p:cNvSpPr/>
          <p:nvPr/>
        </p:nvSpPr>
        <p:spPr>
          <a:xfrm>
            <a:off x="1847850" y="1558925"/>
            <a:ext cx="4968875" cy="583565"/>
          </a:xfrm>
          <a:prstGeom prst="rect">
            <a:avLst/>
          </a:prstGeom>
          <a:noFill/>
          <a:ln w="12700">
            <a:noFill/>
          </a:ln>
        </p:spPr>
        <p:txBody>
          <a:bodyPr anchor="t" anchorCtr="0">
            <a:spAutoFit/>
          </a:bodyPr>
          <a:lstStyle/>
          <a:p>
            <a:pPr eaLnBrk="0" hangingPunct="0">
              <a:buClr>
                <a:schemeClr val="accent2"/>
              </a:buClr>
              <a:buFont typeface="Wingdings" panose="05000000000000000000" pitchFamily="2" charset="2"/>
              <a:buChar char="n"/>
            </a:pPr>
            <a:r>
              <a:rPr lang="zh-CN" altLang="en-US" sz="3200" dirty="0">
                <a:latin typeface="黑体" panose="02010609060101010101" charset="-122"/>
                <a:ea typeface="黑体" panose="02010609060101010101" charset="-122"/>
              </a:rPr>
              <a:t>语音的基本声学特性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6" descr="2-5"/>
          <p:cNvPicPr>
            <a:picLocks noChangeAspect="1"/>
          </p:cNvPicPr>
          <p:nvPr/>
        </p:nvPicPr>
        <p:blipFill>
          <a:blip r:embed="rId2"/>
          <a:stretch>
            <a:fillRect/>
          </a:stretch>
        </p:blipFill>
        <p:spPr>
          <a:xfrm>
            <a:off x="2135188" y="2214563"/>
            <a:ext cx="5895975" cy="4643437"/>
          </a:xfrm>
          <a:prstGeom prst="rect">
            <a:avLst/>
          </a:prstGeom>
          <a:noFill/>
          <a:ln w="9525">
            <a:noFill/>
          </a:ln>
        </p:spPr>
      </p:pic>
      <p:sp>
        <p:nvSpPr>
          <p:cNvPr id="25602" name="标题 1"/>
          <p:cNvSpPr>
            <a:spLocks noGrp="1"/>
          </p:cNvSpPr>
          <p:nvPr>
            <p:ph type="title"/>
          </p:nvPr>
        </p:nvSpPr>
        <p:spPr>
          <a:xfrm>
            <a:off x="838200" y="365126"/>
            <a:ext cx="10515600" cy="870267"/>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5604" name="Rectangle 4"/>
          <p:cNvSpPr/>
          <p:nvPr/>
        </p:nvSpPr>
        <p:spPr>
          <a:xfrm>
            <a:off x="1847850" y="1392238"/>
            <a:ext cx="5566410" cy="583565"/>
          </a:xfrm>
          <a:prstGeom prst="rect">
            <a:avLst/>
          </a:prstGeom>
          <a:noFill/>
          <a:ln w="12700">
            <a:noFill/>
          </a:ln>
        </p:spPr>
        <p:txBody>
          <a:bodyPr wrap="none" anchor="t" anchorCtr="0">
            <a:spAutoFit/>
          </a:bodyPr>
          <a:lstStyle/>
          <a:p>
            <a:pPr eaLnBrk="0" hangingPunct="0">
              <a:buClr>
                <a:schemeClr val="accent2"/>
              </a:buClr>
              <a:buFont typeface="Wingdings" panose="05000000000000000000" pitchFamily="2" charset="2"/>
              <a:buChar char="n"/>
            </a:pPr>
            <a:r>
              <a:rPr lang="zh-CN" altLang="en-US" sz="3200" dirty="0">
                <a:latin typeface="黑体" panose="02010609060101010101" charset="-122"/>
                <a:ea typeface="黑体" panose="02010609060101010101" charset="-122"/>
              </a:rPr>
              <a:t> 语音信号的时域和频域表示</a:t>
            </a:r>
          </a:p>
        </p:txBody>
      </p:sp>
      <p:sp>
        <p:nvSpPr>
          <p:cNvPr id="25605" name="Rectangle 9"/>
          <p:cNvSpPr/>
          <p:nvPr/>
        </p:nvSpPr>
        <p:spPr>
          <a:xfrm>
            <a:off x="2208213" y="1895475"/>
            <a:ext cx="6624637" cy="36830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语音信号的时域波形</a:t>
            </a:r>
          </a:p>
        </p:txBody>
      </p:sp>
      <p:sp>
        <p:nvSpPr>
          <p:cNvPr id="7" name="Text Box 17"/>
          <p:cNvSpPr txBox="1"/>
          <p:nvPr/>
        </p:nvSpPr>
        <p:spPr>
          <a:xfrm>
            <a:off x="7967663" y="1844675"/>
            <a:ext cx="2700337" cy="922020"/>
          </a:xfrm>
          <a:prstGeom prst="rect">
            <a:avLst/>
          </a:prstGeom>
          <a:noFill/>
          <a:ln w="9525">
            <a:noFill/>
          </a:ln>
        </p:spPr>
        <p:txBody>
          <a:bodyPr anchor="t" anchorCtr="0">
            <a:spAutoFit/>
          </a:bodyPr>
          <a:lstStyle/>
          <a:p>
            <a:pPr eaLnBrk="0" hangingPunct="0">
              <a:spcBef>
                <a:spcPct val="50000"/>
              </a:spcBef>
            </a:pPr>
            <a:r>
              <a:rPr lang="zh-CN" altLang="en-US" dirty="0">
                <a:solidFill>
                  <a:srgbClr val="0000CC"/>
                </a:solidFill>
                <a:latin typeface="黑体" panose="02010609060101010101" charset="-122"/>
                <a:ea typeface="黑体" panose="02010609060101010101" charset="-122"/>
              </a:rPr>
              <a:t>结论</a:t>
            </a:r>
            <a:r>
              <a:rPr lang="en-US" altLang="zh-CN" dirty="0">
                <a:solidFill>
                  <a:srgbClr val="0000CC"/>
                </a:solidFill>
                <a:latin typeface="黑体" panose="02010609060101010101" charset="-122"/>
                <a:ea typeface="黑体" panose="02010609060101010101" charset="-122"/>
              </a:rPr>
              <a:t>1</a:t>
            </a:r>
            <a:r>
              <a:rPr lang="zh-CN" altLang="en-US" dirty="0">
                <a:solidFill>
                  <a:srgbClr val="0000CC"/>
                </a:solidFill>
                <a:latin typeface="黑体" panose="02010609060101010101" charset="-122"/>
                <a:ea typeface="黑体" panose="02010609060101010101" charset="-122"/>
              </a:rPr>
              <a:t>：时间的连续函数、频率幅度随时间变化是随机的</a:t>
            </a:r>
          </a:p>
        </p:txBody>
      </p:sp>
      <p:sp>
        <p:nvSpPr>
          <p:cNvPr id="8" name="Text Box 18"/>
          <p:cNvSpPr txBox="1"/>
          <p:nvPr/>
        </p:nvSpPr>
        <p:spPr>
          <a:xfrm>
            <a:off x="7967663" y="3573463"/>
            <a:ext cx="2700337" cy="645160"/>
          </a:xfrm>
          <a:prstGeom prst="rect">
            <a:avLst/>
          </a:prstGeom>
          <a:noFill/>
          <a:ln w="9525">
            <a:noFill/>
          </a:ln>
        </p:spPr>
        <p:txBody>
          <a:bodyPr anchor="t" anchorCtr="0">
            <a:spAutoFit/>
          </a:bodyPr>
          <a:lstStyle/>
          <a:p>
            <a:pPr eaLnBrk="0" hangingPunct="0">
              <a:spcBef>
                <a:spcPct val="50000"/>
              </a:spcBef>
            </a:pPr>
            <a:r>
              <a:rPr lang="zh-CN" altLang="en-US" dirty="0">
                <a:solidFill>
                  <a:srgbClr val="0000CC"/>
                </a:solidFill>
                <a:latin typeface="黑体" panose="02010609060101010101" charset="-122"/>
                <a:ea typeface="黑体" panose="02010609060101010101" charset="-122"/>
              </a:rPr>
              <a:t>结论</a:t>
            </a:r>
            <a:r>
              <a:rPr lang="en-US" altLang="zh-CN" dirty="0">
                <a:solidFill>
                  <a:srgbClr val="0000CC"/>
                </a:solidFill>
                <a:latin typeface="黑体" panose="02010609060101010101" charset="-122"/>
                <a:ea typeface="黑体" panose="02010609060101010101" charset="-122"/>
              </a:rPr>
              <a:t>2</a:t>
            </a:r>
            <a:r>
              <a:rPr lang="zh-CN" altLang="en-US" dirty="0">
                <a:solidFill>
                  <a:srgbClr val="0000CC"/>
                </a:solidFill>
                <a:latin typeface="黑体" panose="02010609060101010101" charset="-122"/>
                <a:ea typeface="黑体" panose="02010609060101010101" charset="-122"/>
              </a:rPr>
              <a:t>：短时间内近似认为不变</a:t>
            </a:r>
          </a:p>
        </p:txBody>
      </p:sp>
      <p:sp>
        <p:nvSpPr>
          <p:cNvPr id="9" name="Text Box 19"/>
          <p:cNvSpPr txBox="1"/>
          <p:nvPr/>
        </p:nvSpPr>
        <p:spPr>
          <a:xfrm>
            <a:off x="7967663" y="4581525"/>
            <a:ext cx="2700337" cy="645160"/>
          </a:xfrm>
          <a:prstGeom prst="rect">
            <a:avLst/>
          </a:prstGeom>
          <a:noFill/>
          <a:ln w="9525">
            <a:noFill/>
          </a:ln>
        </p:spPr>
        <p:txBody>
          <a:bodyPr anchor="t" anchorCtr="0">
            <a:spAutoFit/>
          </a:bodyPr>
          <a:lstStyle/>
          <a:p>
            <a:pPr eaLnBrk="0" hangingPunct="0">
              <a:spcBef>
                <a:spcPct val="50000"/>
              </a:spcBef>
            </a:pPr>
            <a:r>
              <a:rPr lang="zh-CN" altLang="en-US" dirty="0">
                <a:solidFill>
                  <a:srgbClr val="0000CC"/>
                </a:solidFill>
                <a:latin typeface="黑体" panose="02010609060101010101" charset="-122"/>
                <a:ea typeface="黑体" panose="02010609060101010101" charset="-122"/>
              </a:rPr>
              <a:t>结论</a:t>
            </a:r>
            <a:r>
              <a:rPr lang="en-US" altLang="zh-CN" dirty="0">
                <a:solidFill>
                  <a:srgbClr val="0000CC"/>
                </a:solidFill>
                <a:latin typeface="黑体" panose="02010609060101010101" charset="-122"/>
                <a:ea typeface="黑体" panose="02010609060101010101" charset="-122"/>
              </a:rPr>
              <a:t>3</a:t>
            </a:r>
            <a:r>
              <a:rPr lang="zh-CN" altLang="en-US" dirty="0">
                <a:solidFill>
                  <a:srgbClr val="0000CC"/>
                </a:solidFill>
                <a:latin typeface="黑体" panose="02010609060101010101" charset="-122"/>
                <a:ea typeface="黑体" panose="02010609060101010101" charset="-122"/>
              </a:rPr>
              <a:t>：元音是准周期函数</a:t>
            </a:r>
            <a:r>
              <a:rPr lang="en-US" altLang="zh-CN" dirty="0">
                <a:solidFill>
                  <a:srgbClr val="0000CC"/>
                </a:solidFill>
                <a:latin typeface="黑体" panose="02010609060101010101" charset="-122"/>
                <a:ea typeface="黑体" panose="02010609060101010101" charset="-122"/>
              </a:rPr>
              <a:t>(</a:t>
            </a:r>
            <a:r>
              <a:rPr lang="zh-CN" altLang="en-US" dirty="0">
                <a:solidFill>
                  <a:srgbClr val="0000CC"/>
                </a:solidFill>
                <a:latin typeface="黑体" panose="02010609060101010101" charset="-122"/>
                <a:ea typeface="黑体" panose="02010609060101010101" charset="-122"/>
              </a:rPr>
              <a:t>基频</a:t>
            </a:r>
            <a:r>
              <a:rPr lang="en-US" altLang="zh-CN" dirty="0">
                <a:solidFill>
                  <a:srgbClr val="0000CC"/>
                </a:solidFill>
                <a:latin typeface="黑体" panose="02010609060101010101" charset="-122"/>
                <a:ea typeface="黑体" panose="02010609060101010101" charset="-122"/>
              </a:rPr>
              <a:t>)</a:t>
            </a:r>
          </a:p>
        </p:txBody>
      </p:sp>
      <p:sp>
        <p:nvSpPr>
          <p:cNvPr id="10" name="Text Box 24"/>
          <p:cNvSpPr txBox="1"/>
          <p:nvPr/>
        </p:nvSpPr>
        <p:spPr>
          <a:xfrm>
            <a:off x="8040688" y="5589588"/>
            <a:ext cx="2627312" cy="368300"/>
          </a:xfrm>
          <a:prstGeom prst="rect">
            <a:avLst/>
          </a:prstGeom>
          <a:noFill/>
          <a:ln w="9525">
            <a:noFill/>
          </a:ln>
        </p:spPr>
        <p:txBody>
          <a:bodyPr anchor="t" anchorCtr="0">
            <a:spAutoFit/>
          </a:bodyPr>
          <a:lstStyle/>
          <a:p>
            <a:pPr eaLnBrk="0" hangingPunct="0">
              <a:spcBef>
                <a:spcPct val="50000"/>
              </a:spcBef>
            </a:pPr>
            <a:r>
              <a:rPr lang="zh-CN" altLang="en-US" dirty="0">
                <a:solidFill>
                  <a:srgbClr val="0000CC"/>
                </a:solidFill>
                <a:latin typeface="黑体" panose="02010609060101010101" charset="-122"/>
                <a:ea typeface="黑体" panose="02010609060101010101" charset="-122"/>
              </a:rPr>
              <a:t>结论</a:t>
            </a:r>
            <a:r>
              <a:rPr lang="en-US" altLang="zh-CN" dirty="0">
                <a:solidFill>
                  <a:srgbClr val="0000CC"/>
                </a:solidFill>
                <a:latin typeface="黑体" panose="02010609060101010101" charset="-122"/>
                <a:ea typeface="黑体" panose="02010609060101010101" charset="-122"/>
              </a:rPr>
              <a:t>4</a:t>
            </a:r>
            <a:r>
              <a:rPr lang="zh-CN" altLang="en-US" dirty="0">
                <a:solidFill>
                  <a:srgbClr val="0000CC"/>
                </a:solidFill>
                <a:latin typeface="黑体" panose="02010609060101010101" charset="-122"/>
                <a:ea typeface="黑体" panose="02010609060101010101" charset="-122"/>
              </a:rPr>
              <a:t>：清音为随机起伏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p:nvPr>
        </p:nvSpPr>
        <p:spPr>
          <a:xfrm>
            <a:off x="838200" y="365126"/>
            <a:ext cx="10515600" cy="1087438"/>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6627" name="Rectangle 17"/>
          <p:cNvSpPr/>
          <p:nvPr/>
        </p:nvSpPr>
        <p:spPr>
          <a:xfrm>
            <a:off x="2063750" y="1597025"/>
            <a:ext cx="6624638" cy="36830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语音信号的频域波形</a:t>
            </a:r>
          </a:p>
        </p:txBody>
      </p:sp>
      <p:pic>
        <p:nvPicPr>
          <p:cNvPr id="26628" name="Picture 18" descr="2-6"/>
          <p:cNvPicPr>
            <a:picLocks noChangeAspect="1"/>
          </p:cNvPicPr>
          <p:nvPr/>
        </p:nvPicPr>
        <p:blipFill>
          <a:blip r:embed="rId2"/>
          <a:stretch>
            <a:fillRect/>
          </a:stretch>
        </p:blipFill>
        <p:spPr>
          <a:xfrm>
            <a:off x="2279650" y="2676525"/>
            <a:ext cx="7473950" cy="4038600"/>
          </a:xfrm>
          <a:prstGeom prst="rect">
            <a:avLst/>
          </a:prstGeom>
          <a:noFill/>
          <a:ln w="9525">
            <a:noFill/>
          </a:ln>
        </p:spPr>
      </p:pic>
      <p:sp>
        <p:nvSpPr>
          <p:cNvPr id="26629" name="Rectangle 19"/>
          <p:cNvSpPr/>
          <p:nvPr/>
        </p:nvSpPr>
        <p:spPr>
          <a:xfrm>
            <a:off x="3287713" y="2219325"/>
            <a:ext cx="5688012" cy="368300"/>
          </a:xfrm>
          <a:prstGeom prst="rect">
            <a:avLst/>
          </a:prstGeom>
          <a:noFill/>
          <a:ln w="9525">
            <a:noFill/>
          </a:ln>
        </p:spPr>
        <p:txBody>
          <a:bodyPr anchor="t" anchorCtr="0">
            <a:spAutoFit/>
          </a:bodyPr>
          <a:lstStyle/>
          <a:p>
            <a:pPr eaLnBrk="0" hangingPunct="0"/>
            <a:r>
              <a:rPr lang="en-US" altLang="zh-CN" dirty="0">
                <a:latin typeface="黑体" panose="02010609060101010101" charset="-122"/>
                <a:ea typeface="黑体" panose="02010609060101010101" charset="-122"/>
              </a:rPr>
              <a:t>F1=500Hz</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F2=1000Hz</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F3=1500Hz</a:t>
            </a:r>
          </a:p>
        </p:txBody>
      </p:sp>
      <p:sp>
        <p:nvSpPr>
          <p:cNvPr id="26630" name="Line 21"/>
          <p:cNvSpPr/>
          <p:nvPr/>
        </p:nvSpPr>
        <p:spPr>
          <a:xfrm flipH="1">
            <a:off x="3575050" y="2820988"/>
            <a:ext cx="217488" cy="863600"/>
          </a:xfrm>
          <a:prstGeom prst="line">
            <a:avLst/>
          </a:prstGeom>
          <a:ln w="38100" cap="flat" cmpd="sng">
            <a:solidFill>
              <a:srgbClr val="FF0000"/>
            </a:solidFill>
            <a:prstDash val="solid"/>
            <a:round/>
            <a:headEnd type="none" w="med" len="med"/>
            <a:tailEnd type="triangle" w="med" len="med"/>
          </a:ln>
        </p:spPr>
      </p:sp>
      <p:sp>
        <p:nvSpPr>
          <p:cNvPr id="26631" name="Line 22"/>
          <p:cNvSpPr/>
          <p:nvPr/>
        </p:nvSpPr>
        <p:spPr>
          <a:xfrm flipH="1">
            <a:off x="4079875" y="2747963"/>
            <a:ext cx="1295400" cy="936625"/>
          </a:xfrm>
          <a:prstGeom prst="line">
            <a:avLst/>
          </a:prstGeom>
          <a:ln w="38100" cap="flat" cmpd="sng">
            <a:solidFill>
              <a:srgbClr val="FF0000"/>
            </a:solidFill>
            <a:prstDash val="solid"/>
            <a:round/>
            <a:headEnd type="none" w="med" len="med"/>
            <a:tailEnd type="triangle" w="med" len="med"/>
          </a:ln>
        </p:spPr>
      </p:sp>
      <p:sp>
        <p:nvSpPr>
          <p:cNvPr id="26632" name="Line 23"/>
          <p:cNvSpPr/>
          <p:nvPr/>
        </p:nvSpPr>
        <p:spPr>
          <a:xfrm flipH="1">
            <a:off x="4511675" y="2676525"/>
            <a:ext cx="2592388" cy="1152525"/>
          </a:xfrm>
          <a:prstGeom prst="line">
            <a:avLst/>
          </a:prstGeom>
          <a:ln w="38100" cap="flat" cmpd="sng">
            <a:solidFill>
              <a:srgbClr val="FF0000"/>
            </a:solidFill>
            <a:prstDash val="solid"/>
            <a:round/>
            <a:headEnd type="none" w="med" len="med"/>
            <a:tailEnd type="triangle" w="med" len="med"/>
          </a:ln>
        </p:spPr>
      </p:sp>
      <p:sp>
        <p:nvSpPr>
          <p:cNvPr id="26633" name="Line 24"/>
          <p:cNvSpPr/>
          <p:nvPr/>
        </p:nvSpPr>
        <p:spPr>
          <a:xfrm>
            <a:off x="2709863" y="2676525"/>
            <a:ext cx="649287" cy="792163"/>
          </a:xfrm>
          <a:prstGeom prst="line">
            <a:avLst/>
          </a:prstGeom>
          <a:ln w="38100" cap="flat" cmpd="sng">
            <a:solidFill>
              <a:srgbClr val="FF0000"/>
            </a:solidFill>
            <a:prstDash val="solid"/>
            <a:round/>
            <a:headEnd type="none" w="med" len="med"/>
            <a:tailEnd type="triangle" w="med" len="med"/>
          </a:ln>
        </p:spPr>
      </p:sp>
      <p:sp>
        <p:nvSpPr>
          <p:cNvPr id="26634" name="Rectangle 25"/>
          <p:cNvSpPr/>
          <p:nvPr/>
        </p:nvSpPr>
        <p:spPr>
          <a:xfrm>
            <a:off x="1703388" y="2219325"/>
            <a:ext cx="1439862" cy="368300"/>
          </a:xfrm>
          <a:prstGeom prst="rect">
            <a:avLst/>
          </a:prstGeom>
          <a:noFill/>
          <a:ln w="9525">
            <a:noFill/>
          </a:ln>
        </p:spPr>
        <p:txBody>
          <a:bodyPr anchor="t" anchorCtr="0">
            <a:spAutoFit/>
          </a:bodyPr>
          <a:lstStyle/>
          <a:p>
            <a:pPr eaLnBrk="0" hangingPunct="0"/>
            <a:r>
              <a:rPr lang="en-US" altLang="zh-CN" dirty="0">
                <a:latin typeface="黑体" panose="02010609060101010101" charset="-122"/>
                <a:ea typeface="黑体" panose="02010609060101010101" charset="-122"/>
              </a:rPr>
              <a:t>Tp=250Hz</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a:spLocks noGrp="1"/>
          </p:cNvSpPr>
          <p:nvPr>
            <p:ph type="title"/>
          </p:nvPr>
        </p:nvSpPr>
        <p:spPr>
          <a:xfrm>
            <a:off x="838200" y="365126"/>
            <a:ext cx="10515600" cy="973818"/>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pic>
        <p:nvPicPr>
          <p:cNvPr id="27651" name="Picture 10" descr="aaa"/>
          <p:cNvPicPr>
            <a:picLocks noChangeAspect="1"/>
          </p:cNvPicPr>
          <p:nvPr/>
        </p:nvPicPr>
        <p:blipFill>
          <a:blip r:embed="rId2"/>
          <a:stretch>
            <a:fillRect/>
          </a:stretch>
        </p:blipFill>
        <p:spPr>
          <a:xfrm>
            <a:off x="2750344" y="1854200"/>
            <a:ext cx="5976938" cy="4713288"/>
          </a:xfrm>
          <a:prstGeom prst="rect">
            <a:avLst/>
          </a:prstGeom>
          <a:noFill/>
          <a:ln w="9525">
            <a:noFill/>
          </a:ln>
        </p:spPr>
      </p:pic>
      <p:sp>
        <p:nvSpPr>
          <p:cNvPr id="27652" name="Line 11"/>
          <p:cNvSpPr/>
          <p:nvPr/>
        </p:nvSpPr>
        <p:spPr>
          <a:xfrm flipV="1">
            <a:off x="3143250" y="1976438"/>
            <a:ext cx="0" cy="287337"/>
          </a:xfrm>
          <a:prstGeom prst="line">
            <a:avLst/>
          </a:prstGeom>
          <a:ln w="9525" cap="flat" cmpd="sng">
            <a:solidFill>
              <a:schemeClr val="tx1"/>
            </a:solidFill>
            <a:prstDash val="solid"/>
            <a:round/>
            <a:headEnd type="none" w="med" len="med"/>
            <a:tailEnd type="none" w="med" len="med"/>
          </a:ln>
        </p:spPr>
      </p:sp>
      <p:sp>
        <p:nvSpPr>
          <p:cNvPr id="27653" name="Line 12"/>
          <p:cNvSpPr/>
          <p:nvPr/>
        </p:nvSpPr>
        <p:spPr>
          <a:xfrm flipV="1">
            <a:off x="3994150" y="1976438"/>
            <a:ext cx="0" cy="287337"/>
          </a:xfrm>
          <a:prstGeom prst="line">
            <a:avLst/>
          </a:prstGeom>
          <a:ln w="9525" cap="flat" cmpd="sng">
            <a:solidFill>
              <a:schemeClr val="tx1"/>
            </a:solidFill>
            <a:prstDash val="solid"/>
            <a:round/>
            <a:headEnd type="none" w="med" len="med"/>
            <a:tailEnd type="none" w="med" len="med"/>
          </a:ln>
        </p:spPr>
      </p:sp>
      <p:sp>
        <p:nvSpPr>
          <p:cNvPr id="27654" name="Line 13"/>
          <p:cNvSpPr/>
          <p:nvPr/>
        </p:nvSpPr>
        <p:spPr>
          <a:xfrm>
            <a:off x="3143250" y="2119313"/>
            <a:ext cx="850900" cy="0"/>
          </a:xfrm>
          <a:prstGeom prst="line">
            <a:avLst/>
          </a:prstGeom>
          <a:ln w="9525" cap="flat" cmpd="sng">
            <a:solidFill>
              <a:schemeClr val="tx1"/>
            </a:solidFill>
            <a:prstDash val="solid"/>
            <a:round/>
            <a:headEnd type="none" w="med" len="med"/>
            <a:tailEnd type="none" w="med" len="med"/>
          </a:ln>
        </p:spPr>
      </p:sp>
      <p:sp>
        <p:nvSpPr>
          <p:cNvPr id="27655" name="Text Box 14"/>
          <p:cNvSpPr txBox="1"/>
          <p:nvPr/>
        </p:nvSpPr>
        <p:spPr>
          <a:xfrm>
            <a:off x="2927350" y="1485900"/>
            <a:ext cx="1800225" cy="368300"/>
          </a:xfrm>
          <a:prstGeom prst="rect">
            <a:avLst/>
          </a:prstGeom>
          <a:noFill/>
          <a:ln w="9525">
            <a:noFill/>
          </a:ln>
        </p:spPr>
        <p:txBody>
          <a:bodyPr anchor="t" anchorCtr="0">
            <a:spAutoFit/>
          </a:bodyPr>
          <a:lstStyle/>
          <a:p>
            <a:pPr eaLnBrk="0" hangingPunct="0">
              <a:spcBef>
                <a:spcPct val="50000"/>
              </a:spcBef>
            </a:pPr>
            <a:r>
              <a:rPr lang="zh-CN" altLang="en-US" dirty="0">
                <a:solidFill>
                  <a:srgbClr val="FF0000"/>
                </a:solidFill>
                <a:latin typeface="黑体" panose="02010609060101010101" charset="-122"/>
                <a:ea typeface="黑体" panose="02010609060101010101" charset="-122"/>
              </a:rPr>
              <a:t>基音周期</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p:cNvSpPr>
            <a:spLocks noGrp="1"/>
          </p:cNvSpPr>
          <p:nvPr>
            <p:ph type="title"/>
          </p:nvPr>
        </p:nvSpPr>
        <p:spPr>
          <a:xfrm>
            <a:off x="838200" y="365125"/>
            <a:ext cx="10515600" cy="782637"/>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4"/>
          <p:cNvSpPr/>
          <p:nvPr/>
        </p:nvSpPr>
        <p:spPr>
          <a:xfrm>
            <a:off x="1774825" y="1082674"/>
            <a:ext cx="6624638" cy="36830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语音信号的语谱图</a:t>
            </a:r>
          </a:p>
        </p:txBody>
      </p:sp>
      <p:pic>
        <p:nvPicPr>
          <p:cNvPr id="28676" name="Picture 9" descr="未标题-6"/>
          <p:cNvPicPr>
            <a:picLocks noChangeAspect="1"/>
          </p:cNvPicPr>
          <p:nvPr/>
        </p:nvPicPr>
        <p:blipFill>
          <a:blip r:embed="rId2"/>
          <a:stretch>
            <a:fillRect/>
          </a:stretch>
        </p:blipFill>
        <p:spPr>
          <a:xfrm>
            <a:off x="5089525" y="1730374"/>
            <a:ext cx="5543550" cy="4818063"/>
          </a:xfrm>
          <a:prstGeom prst="rect">
            <a:avLst/>
          </a:prstGeom>
          <a:noFill/>
          <a:ln w="9525">
            <a:noFill/>
          </a:ln>
        </p:spPr>
      </p:pic>
      <p:sp>
        <p:nvSpPr>
          <p:cNvPr id="28677" name="Rectangle 11"/>
          <p:cNvSpPr/>
          <p:nvPr/>
        </p:nvSpPr>
        <p:spPr>
          <a:xfrm>
            <a:off x="5167313" y="1147762"/>
            <a:ext cx="5500687" cy="398780"/>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pPr>
            <a:r>
              <a:rPr lang="zh-CN" altLang="en-US" sz="2000" dirty="0">
                <a:latin typeface="黑体" panose="02010609060101010101" charset="-122"/>
                <a:ea typeface="黑体" panose="02010609060101010101" charset="-122"/>
              </a:rPr>
              <a:t>女声：“</a:t>
            </a:r>
            <a:r>
              <a:rPr lang="zh-CN" altLang="en-US" sz="2000" dirty="0">
                <a:solidFill>
                  <a:schemeClr val="accent2"/>
                </a:solidFill>
                <a:latin typeface="黑体" panose="02010609060101010101" charset="-122"/>
                <a:ea typeface="黑体" panose="02010609060101010101" charset="-122"/>
              </a:rPr>
              <a:t>他去无锡市，我去黑龙江</a:t>
            </a:r>
            <a:r>
              <a:rPr lang="zh-CN" altLang="en-US" sz="2000" dirty="0">
                <a:latin typeface="黑体" panose="02010609060101010101" charset="-122"/>
                <a:ea typeface="黑体" panose="02010609060101010101" charset="-122"/>
              </a:rPr>
              <a:t>”的语谱图</a:t>
            </a:r>
            <a:endParaRPr lang="en-US" altLang="zh-CN" sz="2000" dirty="0">
              <a:latin typeface="黑体" panose="02010609060101010101" charset="-122"/>
              <a:ea typeface="黑体" panose="02010609060101010101" charset="-122"/>
            </a:endParaRPr>
          </a:p>
        </p:txBody>
      </p:sp>
      <p:sp>
        <p:nvSpPr>
          <p:cNvPr id="28678" name="Rectangle 12"/>
          <p:cNvSpPr/>
          <p:nvPr/>
        </p:nvSpPr>
        <p:spPr>
          <a:xfrm>
            <a:off x="1524000" y="1690687"/>
            <a:ext cx="3571875" cy="4784725"/>
          </a:xfrm>
          <a:prstGeom prst="rect">
            <a:avLst/>
          </a:prstGeom>
          <a:noFill/>
          <a:ln w="9525">
            <a:noFill/>
          </a:ln>
        </p:spPr>
        <p:txBody>
          <a:bodyPr anchor="t" anchorCtr="0">
            <a:spAutoFit/>
          </a:bodyPr>
          <a:lstStyle/>
          <a:p>
            <a:pPr eaLnBrk="0" hangingPunct="0">
              <a:spcBef>
                <a:spcPts val="1800"/>
              </a:spcBef>
              <a:buClr>
                <a:srgbClr val="FF0000"/>
              </a:buClr>
              <a:buFont typeface="Wingdings" panose="05000000000000000000" pitchFamily="2" charset="2"/>
            </a:pPr>
            <a:r>
              <a:rPr lang="en-US" altLang="zh-CN" sz="2000" dirty="0">
                <a:latin typeface="黑体" panose="02010609060101010101" charset="-122"/>
                <a:ea typeface="黑体" panose="02010609060101010101" charset="-122"/>
              </a:rPr>
              <a:t>1</a:t>
            </a:r>
            <a:r>
              <a:rPr lang="zh-CN" altLang="en-US" sz="2000" dirty="0">
                <a:latin typeface="黑体" panose="02010609060101010101" charset="-122"/>
                <a:ea typeface="黑体" panose="02010609060101010101" charset="-122"/>
              </a:rPr>
              <a:t>）语谱图：表示语音信号随时间而变化的频谱特性，在每个时刻用其附近的短时段语音信号分析得到的一种频谱。</a:t>
            </a:r>
          </a:p>
          <a:p>
            <a:pPr eaLnBrk="0" hangingPunct="0">
              <a:spcBef>
                <a:spcPts val="1800"/>
              </a:spcBef>
              <a:buClr>
                <a:srgbClr val="FF0000"/>
              </a:buClr>
              <a:buFont typeface="Wingdings" panose="05000000000000000000" pitchFamily="2" charset="2"/>
            </a:pPr>
            <a:r>
              <a:rPr lang="en-US" altLang="zh-CN" sz="2000" dirty="0">
                <a:latin typeface="黑体" panose="02010609060101010101" charset="-122"/>
                <a:ea typeface="黑体" panose="02010609060101010101" charset="-122"/>
              </a:rPr>
              <a:t>2</a:t>
            </a:r>
            <a:r>
              <a:rPr lang="zh-CN" altLang="en-US" sz="2000" dirty="0">
                <a:latin typeface="黑体" panose="02010609060101010101" charset="-122"/>
                <a:ea typeface="黑体" panose="02010609060101010101" charset="-122"/>
              </a:rPr>
              <a:t>）语谱图的纵轴对应于频率，横轴对应于时间，图像的灰度对应于信号的能量。</a:t>
            </a:r>
          </a:p>
          <a:p>
            <a:pPr eaLnBrk="0" hangingPunct="0">
              <a:spcBef>
                <a:spcPts val="1800"/>
              </a:spcBef>
              <a:buClr>
                <a:srgbClr val="FF0000"/>
              </a:buClr>
              <a:buFont typeface="Wingdings" panose="05000000000000000000" pitchFamily="2" charset="2"/>
            </a:pPr>
            <a:r>
              <a:rPr lang="en-US" altLang="zh-CN" sz="2000" dirty="0">
                <a:latin typeface="黑体" panose="02010609060101010101" charset="-122"/>
                <a:ea typeface="黑体" panose="02010609060101010101" charset="-122"/>
              </a:rPr>
              <a:t>3</a:t>
            </a:r>
            <a:r>
              <a:rPr lang="zh-CN" altLang="en-US" sz="2000" dirty="0">
                <a:latin typeface="黑体" panose="02010609060101010101" charset="-122"/>
                <a:ea typeface="黑体" panose="02010609060101010101" charset="-122"/>
              </a:rPr>
              <a:t>）声道的谐振频率表示为黑带，浊音部分则以出现条纹图形为特征，这是因为此时的时域波形具有周期性，而在清音的时间间隔内比较致密</a:t>
            </a:r>
          </a:p>
          <a:p>
            <a:pPr eaLnBrk="0" hangingPunct="0">
              <a:spcBef>
                <a:spcPts val="1800"/>
              </a:spcBef>
              <a:buClr>
                <a:srgbClr val="FF0000"/>
              </a:buClr>
              <a:buFont typeface="Wingdings" panose="05000000000000000000" pitchFamily="2" charset="2"/>
            </a:pPr>
            <a:r>
              <a:rPr lang="en-US" altLang="zh-CN" sz="2000" dirty="0">
                <a:solidFill>
                  <a:srgbClr val="FF0000"/>
                </a:solidFill>
                <a:latin typeface="黑体" panose="02010609060101010101" charset="-122"/>
                <a:ea typeface="黑体" panose="02010609060101010101" charset="-122"/>
              </a:rPr>
              <a:t>4</a:t>
            </a:r>
            <a:r>
              <a:rPr lang="zh-CN" altLang="en-US" sz="2000" dirty="0">
                <a:solidFill>
                  <a:srgbClr val="FF0000"/>
                </a:solidFill>
                <a:latin typeface="黑体" panose="02010609060101010101" charset="-122"/>
                <a:ea typeface="黑体" panose="02010609060101010101" charset="-122"/>
              </a:rPr>
              <a:t>）“声纹”用于说话人识别</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a:xfrm>
            <a:off x="838200" y="365125"/>
            <a:ext cx="10515600" cy="1093561"/>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9699" name="Rectangle 4"/>
          <p:cNvSpPr/>
          <p:nvPr/>
        </p:nvSpPr>
        <p:spPr>
          <a:xfrm>
            <a:off x="2135188" y="1371600"/>
            <a:ext cx="6985000" cy="922020"/>
          </a:xfrm>
          <a:prstGeom prst="rect">
            <a:avLst/>
          </a:prstGeom>
          <a:noFill/>
          <a:ln w="9525">
            <a:noFill/>
          </a:ln>
        </p:spPr>
        <p:txBody>
          <a:bodyPr anchor="t" anchorCtr="0">
            <a:spAutoFit/>
          </a:bodyPr>
          <a:lstStyle/>
          <a:p>
            <a:pPr eaLnBrk="0" hangingPunct="0"/>
            <a:r>
              <a:rPr lang="en-US" altLang="zh-CN" dirty="0">
                <a:solidFill>
                  <a:schemeClr val="accent2"/>
                </a:solidFill>
                <a:latin typeface="黑体" panose="02010609060101010101" charset="-122"/>
                <a:ea typeface="黑体" panose="02010609060101010101" charset="-122"/>
              </a:rPr>
              <a:t>load mtlb</a:t>
            </a:r>
          </a:p>
          <a:p>
            <a:pPr eaLnBrk="0" hangingPunct="0"/>
            <a:r>
              <a:rPr lang="en-US" altLang="zh-CN" dirty="0">
                <a:solidFill>
                  <a:schemeClr val="accent2"/>
                </a:solidFill>
                <a:latin typeface="黑体" panose="02010609060101010101" charset="-122"/>
                <a:ea typeface="黑体" panose="02010609060101010101" charset="-122"/>
              </a:rPr>
              <a:t>specgram(mtlb,512,Fs,kaiser(500,5),475)</a:t>
            </a:r>
          </a:p>
          <a:p>
            <a:pPr eaLnBrk="0" hangingPunct="0"/>
            <a:r>
              <a:rPr lang="en-US" altLang="zh-CN" dirty="0">
                <a:solidFill>
                  <a:schemeClr val="accent2"/>
                </a:solidFill>
                <a:latin typeface="黑体" panose="02010609060101010101" charset="-122"/>
                <a:ea typeface="黑体" panose="02010609060101010101" charset="-122"/>
              </a:rPr>
              <a:t>title('Spectrogram')</a:t>
            </a:r>
            <a:endParaRPr lang="zh-CN" altLang="en-US" dirty="0">
              <a:solidFill>
                <a:schemeClr val="accent2"/>
              </a:solidFill>
              <a:latin typeface="黑体" panose="02010609060101010101" charset="-122"/>
              <a:ea typeface="黑体" panose="02010609060101010101" charset="-122"/>
            </a:endParaRPr>
          </a:p>
        </p:txBody>
      </p:sp>
      <p:pic>
        <p:nvPicPr>
          <p:cNvPr id="29700" name="Picture 5"/>
          <p:cNvPicPr>
            <a:picLocks noChangeAspect="1"/>
          </p:cNvPicPr>
          <p:nvPr/>
        </p:nvPicPr>
        <p:blipFill>
          <a:blip r:embed="rId2"/>
          <a:stretch>
            <a:fillRect/>
          </a:stretch>
        </p:blipFill>
        <p:spPr>
          <a:xfrm>
            <a:off x="3429000" y="2397353"/>
            <a:ext cx="5334000" cy="40005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a:xfrm>
            <a:off x="838200" y="365126"/>
            <a:ext cx="10515600" cy="92202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23" name="Rectangle 4"/>
          <p:cNvSpPr/>
          <p:nvPr/>
        </p:nvSpPr>
        <p:spPr>
          <a:xfrm>
            <a:off x="2135188" y="1385888"/>
            <a:ext cx="6318250" cy="922020"/>
          </a:xfrm>
          <a:prstGeom prst="rect">
            <a:avLst/>
          </a:prstGeom>
          <a:noFill/>
          <a:ln w="9525">
            <a:noFill/>
          </a:ln>
        </p:spPr>
        <p:txBody>
          <a:bodyPr anchor="t" anchorCtr="0">
            <a:spAutoFit/>
          </a:bodyPr>
          <a:lstStyle/>
          <a:p>
            <a:pPr eaLnBrk="0" hangingPunct="0"/>
            <a:r>
              <a:rPr lang="en-US" altLang="zh-CN" dirty="0">
                <a:solidFill>
                  <a:schemeClr val="accent2"/>
                </a:solidFill>
                <a:latin typeface="黑体" panose="02010609060101010101" charset="-122"/>
                <a:ea typeface="黑体" panose="02010609060101010101" charset="-122"/>
              </a:rPr>
              <a:t>load specgram.mat</a:t>
            </a:r>
          </a:p>
          <a:p>
            <a:pPr eaLnBrk="0" hangingPunct="0"/>
            <a:r>
              <a:rPr lang="en-US" altLang="zh-CN" dirty="0">
                <a:solidFill>
                  <a:schemeClr val="accent2"/>
                </a:solidFill>
                <a:latin typeface="黑体" panose="02010609060101010101" charset="-122"/>
                <a:ea typeface="黑体" panose="02010609060101010101" charset="-122"/>
              </a:rPr>
              <a:t>wavplay(a,Fs)</a:t>
            </a:r>
          </a:p>
          <a:p>
            <a:pPr eaLnBrk="0" hangingPunct="0"/>
            <a:r>
              <a:rPr lang="en-US" altLang="zh-CN" dirty="0">
                <a:solidFill>
                  <a:schemeClr val="accent2"/>
                </a:solidFill>
                <a:latin typeface="黑体" panose="02010609060101010101" charset="-122"/>
                <a:ea typeface="黑体" panose="02010609060101010101" charset="-122"/>
              </a:rPr>
              <a:t>specgram(a,512,Fs,kaiser(500,5),475)</a:t>
            </a:r>
            <a:endParaRPr lang="zh-CN" altLang="en-US" dirty="0">
              <a:solidFill>
                <a:schemeClr val="accent2"/>
              </a:solidFill>
              <a:latin typeface="黑体" panose="02010609060101010101" charset="-122"/>
              <a:ea typeface="黑体" panose="02010609060101010101" charset="-122"/>
            </a:endParaRPr>
          </a:p>
        </p:txBody>
      </p:sp>
      <p:pic>
        <p:nvPicPr>
          <p:cNvPr id="30724" name="Picture 5"/>
          <p:cNvPicPr>
            <a:picLocks noChangeAspect="1"/>
          </p:cNvPicPr>
          <p:nvPr/>
        </p:nvPicPr>
        <p:blipFill>
          <a:blip r:embed="rId2"/>
          <a:stretch>
            <a:fillRect/>
          </a:stretch>
        </p:blipFill>
        <p:spPr>
          <a:xfrm>
            <a:off x="3519261" y="2395175"/>
            <a:ext cx="5476875" cy="41084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a:xfrm>
            <a:off x="838200" y="365125"/>
            <a:ext cx="10515600" cy="1147989"/>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1747" name="Rectangle 4"/>
          <p:cNvSpPr/>
          <p:nvPr/>
        </p:nvSpPr>
        <p:spPr>
          <a:xfrm>
            <a:off x="1919288" y="1435100"/>
            <a:ext cx="5400675" cy="583565"/>
          </a:xfrm>
          <a:prstGeom prst="rect">
            <a:avLst/>
          </a:prstGeom>
          <a:noFill/>
          <a:ln w="12700">
            <a:noFill/>
          </a:ln>
        </p:spPr>
        <p:txBody>
          <a:bodyPr anchor="t" anchorCtr="0">
            <a:spAutoFit/>
          </a:bodyPr>
          <a:lstStyle/>
          <a:p>
            <a:pPr eaLnBrk="0" hangingPunct="0">
              <a:buClr>
                <a:schemeClr val="accent2"/>
              </a:buClr>
              <a:buFont typeface="Wingdings" panose="05000000000000000000" pitchFamily="2" charset="2"/>
              <a:buChar char="n"/>
            </a:pPr>
            <a:r>
              <a:rPr lang="zh-CN" altLang="en-US" sz="3200" dirty="0">
                <a:latin typeface="黑体" panose="02010609060101010101" charset="-122"/>
                <a:ea typeface="黑体" panose="02010609060101010101" charset="-122"/>
              </a:rPr>
              <a:t> 汉语中语音的分类</a:t>
            </a:r>
          </a:p>
        </p:txBody>
      </p:sp>
      <p:sp>
        <p:nvSpPr>
          <p:cNvPr id="31748" name="Rectangle 10"/>
          <p:cNvSpPr/>
          <p:nvPr/>
        </p:nvSpPr>
        <p:spPr>
          <a:xfrm>
            <a:off x="2063750" y="2852738"/>
            <a:ext cx="8353425" cy="2214880"/>
          </a:xfrm>
          <a:prstGeom prst="rect">
            <a:avLst/>
          </a:prstGeom>
          <a:noFill/>
          <a:ln w="9525">
            <a:noFill/>
          </a:ln>
        </p:spPr>
        <p:txBody>
          <a:bodyPr anchor="t" anchorCtr="0">
            <a:spAutoFit/>
          </a:bodyPr>
          <a:lstStyle/>
          <a:p>
            <a:pPr eaLnBrk="0" hangingPunct="0">
              <a:spcBef>
                <a:spcPts val="1200"/>
              </a:spcBef>
              <a:spcAft>
                <a:spcPts val="600"/>
              </a:spcAft>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音素</a:t>
            </a:r>
            <a:r>
              <a:rPr lang="zh-CN" altLang="en-US" dirty="0">
                <a:latin typeface="黑体" panose="02010609060101010101" charset="-122"/>
                <a:ea typeface="黑体" panose="02010609060101010101" charset="-122"/>
              </a:rPr>
              <a:t>：是发音的最小单位，分为</a:t>
            </a:r>
            <a:r>
              <a:rPr lang="zh-CN" altLang="en-US" dirty="0">
                <a:solidFill>
                  <a:schemeClr val="accent2"/>
                </a:solidFill>
                <a:latin typeface="黑体" panose="02010609060101010101" charset="-122"/>
                <a:ea typeface="黑体" panose="02010609060101010101" charset="-122"/>
              </a:rPr>
              <a:t>元音</a:t>
            </a:r>
            <a:r>
              <a:rPr lang="zh-CN" altLang="en-US" dirty="0">
                <a:latin typeface="黑体" panose="02010609060101010101" charset="-122"/>
                <a:ea typeface="黑体" panose="02010609060101010101" charset="-122"/>
              </a:rPr>
              <a:t>和</a:t>
            </a:r>
            <a:r>
              <a:rPr lang="zh-CN" altLang="en-US" dirty="0">
                <a:solidFill>
                  <a:schemeClr val="accent2"/>
                </a:solidFill>
                <a:latin typeface="黑体" panose="02010609060101010101" charset="-122"/>
                <a:ea typeface="黑体" panose="02010609060101010101" charset="-122"/>
              </a:rPr>
              <a:t>辅音</a:t>
            </a:r>
            <a:r>
              <a:rPr lang="zh-CN" altLang="en-US" dirty="0">
                <a:latin typeface="黑体" panose="02010609060101010101" charset="-122"/>
                <a:ea typeface="黑体" panose="02010609060101010101" charset="-122"/>
              </a:rPr>
              <a:t>。元音是构成音节的主干，从长度和能量来看，在音节中占主要位置；辅音只是出现在音节的前端或后端或前后两端，它们的时长和能量较小。</a:t>
            </a:r>
          </a:p>
          <a:p>
            <a:pPr eaLnBrk="0" hangingPunct="0">
              <a:spcBef>
                <a:spcPts val="1200"/>
              </a:spcBef>
              <a:spcAft>
                <a:spcPts val="600"/>
              </a:spcAft>
              <a:buClr>
                <a:srgbClr val="FF0000"/>
              </a:buClr>
              <a:buFont typeface="Wingdings" panose="05000000000000000000" pitchFamily="2" charset="2"/>
              <a:buChar char="Ø"/>
            </a:pPr>
            <a:r>
              <a:rPr lang="zh-CN" altLang="en-US" dirty="0">
                <a:solidFill>
                  <a:schemeClr val="accent2"/>
                </a:solidFill>
                <a:latin typeface="黑体" panose="02010609060101010101" charset="-122"/>
                <a:ea typeface="黑体" panose="02010609060101010101" charset="-122"/>
              </a:rPr>
              <a:t>音节</a:t>
            </a:r>
            <a:r>
              <a:rPr lang="zh-CN" altLang="en-US" dirty="0">
                <a:latin typeface="黑体" panose="02010609060101010101" charset="-122"/>
                <a:ea typeface="黑体" panose="02010609060101010101" charset="-122"/>
              </a:rPr>
              <a:t>：发音时，被明显感觉到的语音片段为音节。一个音节由一个音素或几个音素构成。</a:t>
            </a:r>
          </a:p>
          <a:p>
            <a:pPr eaLnBrk="0" hangingPunct="0">
              <a:spcBef>
                <a:spcPts val="1200"/>
              </a:spcBef>
              <a:spcAft>
                <a:spcPts val="600"/>
              </a:spcAft>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单词的最小单位为</a:t>
            </a:r>
            <a:r>
              <a:rPr lang="zh-CN" altLang="en-US" dirty="0">
                <a:solidFill>
                  <a:schemeClr val="accent2"/>
                </a:solidFill>
                <a:latin typeface="黑体" panose="02010609060101010101" charset="-122"/>
                <a:ea typeface="黑体" panose="02010609060101010101" charset="-122"/>
              </a:rPr>
              <a:t>音节</a:t>
            </a:r>
            <a:r>
              <a:rPr lang="zh-CN" altLang="en-US" dirty="0">
                <a:latin typeface="黑体" panose="02010609060101010101" charset="-122"/>
                <a:ea typeface="黑体" panose="02010609060101010101" charset="-122"/>
              </a:rPr>
              <a:t>，句子的最小单位为</a:t>
            </a:r>
            <a:r>
              <a:rPr lang="zh-CN" altLang="en-US" dirty="0">
                <a:solidFill>
                  <a:schemeClr val="accent2"/>
                </a:solidFill>
                <a:latin typeface="黑体" panose="02010609060101010101" charset="-122"/>
                <a:ea typeface="黑体" panose="02010609060101010101" charset="-122"/>
              </a:rPr>
              <a:t>单词</a:t>
            </a:r>
            <a:r>
              <a:rPr lang="zh-CN" altLang="en-US" dirty="0">
                <a:latin typeface="黑体" panose="02010609060101010101" charset="-122"/>
                <a:ea typeface="黑体" panose="02010609060101010101" charset="-122"/>
              </a:rPr>
              <a:t>。</a:t>
            </a:r>
          </a:p>
        </p:txBody>
      </p:sp>
      <p:sp>
        <p:nvSpPr>
          <p:cNvPr id="31749" name="Rectangle 12"/>
          <p:cNvSpPr/>
          <p:nvPr/>
        </p:nvSpPr>
        <p:spPr>
          <a:xfrm>
            <a:off x="2208213" y="2136775"/>
            <a:ext cx="3311525" cy="368300"/>
          </a:xfrm>
          <a:prstGeom prst="rect">
            <a:avLst/>
          </a:prstGeom>
          <a:noFill/>
          <a:ln w="12700">
            <a:noFill/>
          </a:ln>
        </p:spPr>
        <p:txBody>
          <a:bodyPr anchor="t" anchorCtr="0">
            <a:spAutoFit/>
          </a:bodyPr>
          <a:lstStyle/>
          <a:p>
            <a:pPr eaLnBrk="0" hangingPunct="0">
              <a:buFont typeface="Wingdings" panose="05000000000000000000" pitchFamily="2" charset="2"/>
            </a:pP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）音素与音节</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音频数据处理</a:t>
            </a:r>
            <a:endParaRPr lang="zh-CN" altLang="en-US" dirty="0"/>
          </a:p>
        </p:txBody>
      </p:sp>
      <p:sp>
        <p:nvSpPr>
          <p:cNvPr id="3" name="文本占位符 2"/>
          <p:cNvSpPr>
            <a:spLocks noGrp="1"/>
          </p:cNvSpPr>
          <p:nvPr>
            <p:ph type="body" idx="1"/>
          </p:nvPr>
        </p:nvSpPr>
        <p:spPr/>
        <p:txBody>
          <a:bodyPr/>
          <a:lstStyle/>
          <a:p>
            <a:r>
              <a:rPr lang="en-US" altLang="zh-CN" dirty="0"/>
              <a:t>02</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a:xfrm>
            <a:off x="838200" y="365126"/>
            <a:ext cx="10515600" cy="104775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2771" name="Rectangle 18"/>
          <p:cNvSpPr/>
          <p:nvPr/>
        </p:nvSpPr>
        <p:spPr>
          <a:xfrm>
            <a:off x="2279650" y="2060575"/>
            <a:ext cx="8066088" cy="1938020"/>
          </a:xfrm>
          <a:prstGeom prst="rect">
            <a:avLst/>
          </a:prstGeom>
          <a:noFill/>
          <a:ln w="9525">
            <a:noFill/>
          </a:ln>
        </p:spPr>
        <p:txBody>
          <a:bodyPr anchor="t" anchorCtr="0">
            <a:spAutoFit/>
          </a:bodyPr>
          <a:lstStyle/>
          <a:p>
            <a:pPr eaLnBrk="0" hangingPunct="0">
              <a:spcBef>
                <a:spcPts val="1200"/>
              </a:spcBef>
              <a:spcAft>
                <a:spcPts val="600"/>
              </a:spcAft>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音系简单，在汉语中一个字就是一个音节，由一般为</a:t>
            </a: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个音素组成，而且具有音素少、音节少。英语中一个单词由若干个音节组成，一般为</a:t>
            </a: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个，一个音节由若干个音素组成，一般为</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4</a:t>
            </a:r>
            <a:r>
              <a:rPr lang="zh-CN" altLang="en-US" dirty="0">
                <a:latin typeface="黑体" panose="02010609060101010101" charset="-122"/>
                <a:ea typeface="黑体" panose="02010609060101010101" charset="-122"/>
              </a:rPr>
              <a:t>个。</a:t>
            </a:r>
          </a:p>
          <a:p>
            <a:pPr eaLnBrk="0" hangingPunct="0">
              <a:spcBef>
                <a:spcPts val="1200"/>
              </a:spcBef>
              <a:spcAft>
                <a:spcPts val="600"/>
              </a:spcAft>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清辅音多，在听感上有清亮、高扬和舒服、柔和的感觉。</a:t>
            </a:r>
          </a:p>
          <a:p>
            <a:pPr eaLnBrk="0" hangingPunct="0">
              <a:spcBef>
                <a:spcPts val="1200"/>
              </a:spcBef>
              <a:spcAft>
                <a:spcPts val="600"/>
              </a:spcAft>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有鲜明的轻重音和儿化韵，所以字词分隔清楚，语言表达准确而丰富。</a:t>
            </a:r>
          </a:p>
        </p:txBody>
      </p:sp>
      <p:sp>
        <p:nvSpPr>
          <p:cNvPr id="32772" name="Rectangle 19"/>
          <p:cNvSpPr/>
          <p:nvPr/>
        </p:nvSpPr>
        <p:spPr>
          <a:xfrm>
            <a:off x="2135188" y="1412875"/>
            <a:ext cx="4032250" cy="368300"/>
          </a:xfrm>
          <a:prstGeom prst="rect">
            <a:avLst/>
          </a:prstGeom>
          <a:noFill/>
          <a:ln w="12700">
            <a:noFill/>
          </a:ln>
        </p:spPr>
        <p:txBody>
          <a:bodyPr anchor="t" anchorCtr="0">
            <a:spAutoFit/>
          </a:bodyPr>
          <a:lstStyle/>
          <a:p>
            <a:pPr eaLnBrk="0" hangingPunct="0">
              <a:buFont typeface="Wingdings" panose="05000000000000000000" pitchFamily="2" charset="2"/>
            </a:pP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）汉语语音的特点</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p:nvPr>
        </p:nvSpPr>
        <p:spPr>
          <a:xfrm>
            <a:off x="838200" y="365125"/>
            <a:ext cx="10515600" cy="1017361"/>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3795" name="Rectangle 43"/>
          <p:cNvSpPr/>
          <p:nvPr/>
        </p:nvSpPr>
        <p:spPr>
          <a:xfrm>
            <a:off x="2063750" y="2271713"/>
            <a:ext cx="8534400" cy="423545"/>
          </a:xfrm>
          <a:prstGeom prst="rect">
            <a:avLst/>
          </a:prstGeom>
          <a:noFill/>
          <a:ln w="31750">
            <a:noFill/>
          </a:ln>
        </p:spPr>
        <p:txBody>
          <a:bodyPr anchor="t" anchorCtr="0">
            <a:spAutoFit/>
          </a:bodyPr>
          <a:lstStyle/>
          <a:p>
            <a:pPr eaLnBrk="0" hangingPunct="0">
              <a:lnSpc>
                <a:spcPct val="120000"/>
              </a:lnSpc>
              <a:spcBef>
                <a:spcPct val="50000"/>
              </a:spcBef>
            </a:pPr>
            <a:r>
              <a:rPr lang="zh-CN" altLang="en-US" dirty="0">
                <a:latin typeface="黑体" panose="02010609060101010101" charset="-122"/>
                <a:ea typeface="黑体" panose="02010609060101010101" charset="-122"/>
              </a:rPr>
              <a:t>  在汉语中，由音素构成声母和韵母。</a:t>
            </a:r>
          </a:p>
        </p:txBody>
      </p:sp>
      <p:sp>
        <p:nvSpPr>
          <p:cNvPr id="33796" name="Rectangle 50"/>
          <p:cNvSpPr/>
          <p:nvPr/>
        </p:nvSpPr>
        <p:spPr>
          <a:xfrm>
            <a:off x="2279650" y="3062288"/>
            <a:ext cx="7777163" cy="1353185"/>
          </a:xfrm>
          <a:prstGeom prst="rect">
            <a:avLst/>
          </a:prstGeom>
          <a:noFill/>
          <a:ln w="9525">
            <a:noFill/>
          </a:ln>
        </p:spPr>
        <p:txBody>
          <a:bodyPr anchor="t" anchorCtr="0">
            <a:spAutoFit/>
          </a:bodyPr>
          <a:lstStyle/>
          <a:p>
            <a:pPr eaLnBrk="0" hangingPunct="0">
              <a:spcBef>
                <a:spcPts val="1200"/>
              </a:spcBef>
            </a:pPr>
            <a:r>
              <a:rPr lang="zh-CN" altLang="en-US" dirty="0">
                <a:latin typeface="黑体" panose="02010609060101010101" charset="-122"/>
                <a:ea typeface="黑体" panose="02010609060101010101" charset="-122"/>
              </a:rPr>
              <a:t>    </a:t>
            </a:r>
            <a:r>
              <a:rPr lang="zh-CN" altLang="en-US" dirty="0">
                <a:solidFill>
                  <a:schemeClr val="accent2"/>
                </a:solidFill>
                <a:latin typeface="黑体" panose="02010609060101010101" charset="-122"/>
                <a:ea typeface="黑体" panose="02010609060101010101" charset="-122"/>
              </a:rPr>
              <a:t>声母</a:t>
            </a:r>
            <a:r>
              <a:rPr lang="zh-CN" altLang="en-US" dirty="0">
                <a:latin typeface="黑体" panose="02010609060101010101" charset="-122"/>
                <a:ea typeface="黑体" panose="02010609060101010101" charset="-122"/>
              </a:rPr>
              <a:t>：一个音节开始的辅音，声母完全由辅音充当，但辅音不等于声母，因为辅音还可以作为韵尾放在音节的末尾。</a:t>
            </a:r>
            <a:r>
              <a:rPr lang="en-US" altLang="zh-CN" dirty="0">
                <a:latin typeface="黑体" panose="02010609060101010101" charset="-122"/>
                <a:ea typeface="黑体" panose="02010609060101010101" charset="-122"/>
              </a:rPr>
              <a:t>(21</a:t>
            </a:r>
            <a:r>
              <a:rPr lang="zh-CN" altLang="en-US" dirty="0">
                <a:latin typeface="黑体" panose="02010609060101010101" charset="-122"/>
                <a:ea typeface="黑体" panose="02010609060101010101" charset="-122"/>
              </a:rPr>
              <a:t>个</a:t>
            </a:r>
            <a:r>
              <a:rPr lang="en-US" altLang="zh-CN" dirty="0">
                <a:latin typeface="黑体" panose="02010609060101010101" charset="-122"/>
                <a:ea typeface="黑体" panose="02010609060101010101" charset="-122"/>
              </a:rPr>
              <a:t>)</a:t>
            </a:r>
          </a:p>
          <a:p>
            <a:pPr eaLnBrk="0" hangingPunct="0">
              <a:spcBef>
                <a:spcPts val="1200"/>
              </a:spcBef>
            </a:pPr>
            <a:r>
              <a:rPr lang="en-US" altLang="zh-CN" dirty="0">
                <a:latin typeface="黑体" panose="02010609060101010101" charset="-122"/>
                <a:ea typeface="黑体" panose="02010609060101010101" charset="-122"/>
              </a:rPr>
              <a:t>    b</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p</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m</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f</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d</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t</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l</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g</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k</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h</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j</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q</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x</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zh</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ch</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sh</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z</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c</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s</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r</a:t>
            </a:r>
          </a:p>
        </p:txBody>
      </p:sp>
      <p:sp>
        <p:nvSpPr>
          <p:cNvPr id="33797" name="Rectangle 51"/>
          <p:cNvSpPr/>
          <p:nvPr/>
        </p:nvSpPr>
        <p:spPr>
          <a:xfrm>
            <a:off x="2135188" y="1550988"/>
            <a:ext cx="4032250" cy="368300"/>
          </a:xfrm>
          <a:prstGeom prst="rect">
            <a:avLst/>
          </a:prstGeom>
          <a:noFill/>
          <a:ln w="12700">
            <a:noFill/>
          </a:ln>
        </p:spPr>
        <p:txBody>
          <a:bodyPr anchor="t" anchorCtr="0">
            <a:spAutoFit/>
          </a:bodyPr>
          <a:lstStyle/>
          <a:p>
            <a:pPr eaLnBrk="0" hangingPunct="0">
              <a:buFont typeface="Wingdings" panose="05000000000000000000" pitchFamily="2" charset="2"/>
            </a:pP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）语音的拼音方法</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a:xfrm>
            <a:off x="838200" y="365126"/>
            <a:ext cx="10515600" cy="1028246"/>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 name="Rectangle 39"/>
          <p:cNvSpPr>
            <a:spLocks noChangeArrowheads="1"/>
          </p:cNvSpPr>
          <p:nvPr/>
        </p:nvSpPr>
        <p:spPr bwMode="auto">
          <a:xfrm>
            <a:off x="1847850" y="1557338"/>
            <a:ext cx="8496300" cy="3738245"/>
          </a:xfrm>
          <a:prstGeom prst="rect">
            <a:avLst/>
          </a:prstGeom>
          <a:noFill/>
          <a:ln w="9525" algn="ctr">
            <a:noFill/>
            <a:miter lim="800000"/>
          </a:ln>
        </p:spPr>
        <p:txBody>
          <a:bodyPr>
            <a:spAutoFit/>
          </a:bodyPr>
          <a:lstStyle/>
          <a:p>
            <a:pPr marL="0" marR="0" lvl="0" indent="0" algn="l" defTabSz="914400" rtl="0" eaLnBrk="0" fontAlgn="base" latinLnBrk="0" hangingPunct="0">
              <a:lnSpc>
                <a:spcPct val="100000"/>
              </a:lnSpc>
              <a:spcBef>
                <a:spcPts val="18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a:t>
            </a:r>
            <a:r>
              <a:rPr kumimoji="0" lang="zh-CN" altLang="en-US" sz="2400" b="0" i="0" u="none" strike="noStrike" kern="1200" cap="none" spc="0" normalizeH="0" baseline="0" noProof="0" dirty="0">
                <a:ln>
                  <a:noFill/>
                </a:ln>
                <a:solidFill>
                  <a:schemeClr val="accent2"/>
                </a:solidFill>
                <a:effectLst/>
                <a:uLnTx/>
                <a:uFillTx/>
                <a:latin typeface="黑体" panose="02010609060101010101" charset="-122"/>
                <a:ea typeface="黑体" panose="02010609060101010101" charset="-122"/>
                <a:cs typeface="+mn-cs"/>
              </a:rPr>
              <a:t>韵母</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：在音节中占主要部分，音节中除了头上的声母以外的部分，由单、双元音、元音带上辅音等几种不同的形式组成。所有元音都是浊音。</a:t>
            </a:r>
          </a:p>
          <a:p>
            <a:pPr marL="457200" marR="0" lvl="0" indent="-457200" algn="l" defTabSz="914400" rtl="0" eaLnBrk="0" fontAlgn="base" latinLnBrk="0" hangingPunct="0">
              <a:lnSpc>
                <a:spcPct val="100000"/>
              </a:lnSpc>
              <a:spcBef>
                <a:spcPts val="1800"/>
              </a:spcBef>
              <a:spcAft>
                <a:spcPct val="0"/>
              </a:spcAft>
              <a:buClrTx/>
              <a:buSzTx/>
              <a:buFont typeface="+mj-ea"/>
              <a:buAutoNum type="circleNumDbPlain"/>
              <a:defRPr/>
            </a:pP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o</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e</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u</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ü</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ê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单韵母（元音）</a:t>
            </a:r>
          </a:p>
          <a:p>
            <a:pPr marL="457200" marR="0" lvl="0" indent="-457200" algn="l" defTabSz="914400" rtl="0" eaLnBrk="0" fontAlgn="base" latinLnBrk="0" hangingPunct="0">
              <a:lnSpc>
                <a:spcPct val="100000"/>
              </a:lnSpc>
              <a:spcBef>
                <a:spcPts val="1800"/>
              </a:spcBef>
              <a:spcAft>
                <a:spcPct val="0"/>
              </a:spcAft>
              <a:buClrTx/>
              <a:buSzTx/>
              <a:buFont typeface="+mj-ea"/>
              <a:buAutoNum type="circleNumDbPlain"/>
              <a:defRPr/>
            </a:pP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ai</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ei</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ao</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ou</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ia</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ie</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iao</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iou</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ua</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uo</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uai</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uei</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üe</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复韵母</a:t>
            </a:r>
          </a:p>
          <a:p>
            <a:pPr marL="457200" marR="0" lvl="0" indent="-457200" algn="l" defTabSz="914400" rtl="0" eaLnBrk="0" fontAlgn="base" latinLnBrk="0" hangingPunct="0">
              <a:lnSpc>
                <a:spcPct val="100000"/>
              </a:lnSpc>
              <a:spcBef>
                <a:spcPts val="1800"/>
              </a:spcBef>
              <a:spcAft>
                <a:spcPct val="0"/>
              </a:spcAft>
              <a:buClrTx/>
              <a:buSzTx/>
              <a:buFont typeface="+mj-ea"/>
              <a:buAutoNum type="circleNumDbPlain"/>
              <a:defRPr/>
            </a:pP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en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ang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eng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ong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ian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in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iang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iong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uan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uen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uang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ueng</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üan</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dirty="0" err="1">
                <a:ln>
                  <a:noFill/>
                </a:ln>
                <a:solidFill>
                  <a:schemeClr val="tx1"/>
                </a:solidFill>
                <a:effectLst/>
                <a:uLnTx/>
                <a:uFillTx/>
                <a:latin typeface="黑体" panose="02010609060101010101" charset="-122"/>
                <a:ea typeface="黑体" panose="02010609060101010101" charset="-122"/>
                <a:cs typeface="+mn-cs"/>
              </a:rPr>
              <a:t>ün</a:t>
            </a:r>
            <a:r>
              <a:rPr kumimoji="0" lang="en-US" altLang="zh-CN"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charset="-122"/>
                <a:ea typeface="黑体" panose="02010609060101010101" charset="-122"/>
                <a:cs typeface="+mn-cs"/>
              </a:rPr>
              <a:t>鼻韵母</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a:xfrm>
            <a:off x="838200" y="365126"/>
            <a:ext cx="10515600" cy="950278"/>
          </a:xfrm>
        </p:spPr>
        <p:txBody>
          <a:bodyPr vert="horz" wrap="square" lIns="91440" tIns="45720" rIns="91440" bIns="45720" anchor="b" anchorCtr="0"/>
          <a:lstStyle/>
          <a:p>
            <a:pPr algn="ctr">
              <a:buNone/>
            </a:pPr>
            <a:r>
              <a:rPr lang="en-US" altLang="zh-CN" sz="3600" b="0" dirty="0">
                <a:solidFill>
                  <a:schemeClr val="accent2"/>
                </a:solidFill>
                <a:latin typeface="Times New Roman" panose="02020603050405020304" pitchFamily="18" charset="0"/>
                <a:ea typeface="隶书" panose="02010509060101010101" pitchFamily="49" charset="-122"/>
              </a:rPr>
              <a:t>1.1</a:t>
            </a:r>
            <a:r>
              <a:rPr lang="en-US" altLang="zh-CN" sz="3600" b="0" dirty="0">
                <a:solidFill>
                  <a:schemeClr val="accent2"/>
                </a:solidFill>
                <a:ea typeface="隶书" panose="02010509060101010101" pitchFamily="49" charset="-122"/>
              </a:rPr>
              <a:t> </a:t>
            </a:r>
            <a:r>
              <a:rPr lang="zh-CN" altLang="en-US" sz="36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5843" name="Rectangle 6"/>
          <p:cNvSpPr/>
          <p:nvPr/>
        </p:nvSpPr>
        <p:spPr>
          <a:xfrm>
            <a:off x="2208213" y="2643188"/>
            <a:ext cx="7847012" cy="865505"/>
          </a:xfrm>
          <a:prstGeom prst="rect">
            <a:avLst/>
          </a:prstGeom>
          <a:noFill/>
          <a:ln w="28575">
            <a:noFill/>
          </a:ln>
        </p:spPr>
        <p:txBody>
          <a:bodyPr anchor="t" anchorCtr="0">
            <a:spAutoFit/>
          </a:bodyPr>
          <a:lstStyle/>
          <a:p>
            <a:pPr eaLnBrk="0" hangingPunct="0">
              <a:lnSpc>
                <a:spcPct val="140000"/>
              </a:lnSpc>
              <a:spcBef>
                <a:spcPct val="50000"/>
              </a:spcBef>
            </a:pPr>
            <a:r>
              <a:rPr lang="zh-CN" altLang="en-US" dirty="0">
                <a:solidFill>
                  <a:srgbClr val="FF3399"/>
                </a:solidFill>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韵母是由单、双元音、元音带上辅音等几种不同的形式组成。不同的元音有不同的</a:t>
            </a:r>
            <a:r>
              <a:rPr lang="zh-CN" altLang="en-US" dirty="0">
                <a:solidFill>
                  <a:schemeClr val="accent2"/>
                </a:solidFill>
                <a:latin typeface="黑体" panose="02010609060101010101" charset="-122"/>
                <a:ea typeface="黑体" panose="02010609060101010101" charset="-122"/>
              </a:rPr>
              <a:t>基音频率</a:t>
            </a:r>
            <a:r>
              <a:rPr lang="zh-CN" altLang="en-US" dirty="0">
                <a:latin typeface="黑体" panose="02010609060101010101" charset="-122"/>
                <a:ea typeface="黑体" panose="02010609060101010101" charset="-122"/>
              </a:rPr>
              <a:t>和</a:t>
            </a:r>
            <a:r>
              <a:rPr lang="zh-CN" altLang="en-US" dirty="0">
                <a:solidFill>
                  <a:schemeClr val="accent2"/>
                </a:solidFill>
                <a:latin typeface="黑体" panose="02010609060101010101" charset="-122"/>
                <a:ea typeface="黑体" panose="02010609060101010101" charset="-122"/>
              </a:rPr>
              <a:t>共振峰</a:t>
            </a:r>
            <a:r>
              <a:rPr lang="zh-CN" altLang="en-US" dirty="0">
                <a:latin typeface="黑体" panose="02010609060101010101" charset="-122"/>
                <a:ea typeface="黑体" panose="02010609060101010101" charset="-122"/>
              </a:rPr>
              <a:t>模式，它们是区别不同韵母的重要参数。</a:t>
            </a:r>
          </a:p>
        </p:txBody>
      </p:sp>
      <p:sp>
        <p:nvSpPr>
          <p:cNvPr id="35844" name="Rectangle 7"/>
          <p:cNvSpPr/>
          <p:nvPr/>
        </p:nvSpPr>
        <p:spPr>
          <a:xfrm>
            <a:off x="2135188" y="1687513"/>
            <a:ext cx="5040312" cy="583565"/>
          </a:xfrm>
          <a:prstGeom prst="rect">
            <a:avLst/>
          </a:prstGeom>
          <a:noFill/>
          <a:ln w="12700">
            <a:noFill/>
          </a:ln>
        </p:spPr>
        <p:txBody>
          <a:bodyPr anchor="t" anchorCtr="0">
            <a:spAutoFit/>
          </a:bodyPr>
          <a:lstStyle/>
          <a:p>
            <a:pPr eaLnBrk="0" hangingPunct="0"/>
            <a:r>
              <a:rPr lang="zh-CN" altLang="en-US" sz="3200" dirty="0">
                <a:latin typeface="黑体" panose="02010609060101010101" charset="-122"/>
                <a:ea typeface="黑体" panose="02010609060101010101" charset="-122"/>
              </a:rPr>
              <a:t>区别不同韵母的重要参数</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6867" name="Rectangle 5"/>
          <p:cNvSpPr/>
          <p:nvPr/>
        </p:nvSpPr>
        <p:spPr>
          <a:xfrm>
            <a:off x="1919288" y="1536700"/>
            <a:ext cx="5040312" cy="583565"/>
          </a:xfrm>
          <a:prstGeom prst="rect">
            <a:avLst/>
          </a:prstGeom>
          <a:noFill/>
          <a:ln w="12700">
            <a:noFill/>
          </a:ln>
        </p:spPr>
        <p:txBody>
          <a:bodyPr anchor="t" anchorCtr="0">
            <a:spAutoFit/>
          </a:bodyPr>
          <a:lstStyle/>
          <a:p>
            <a:pPr eaLnBrk="0" hangingPunct="0"/>
            <a:r>
              <a:rPr lang="zh-CN" altLang="en-US" sz="3200" dirty="0">
                <a:latin typeface="黑体" panose="02010609060101010101" charset="-122"/>
                <a:ea typeface="黑体" panose="02010609060101010101" charset="-122"/>
              </a:rPr>
              <a:t>注意区别下述不同的概念</a:t>
            </a:r>
          </a:p>
        </p:txBody>
      </p:sp>
      <p:sp>
        <p:nvSpPr>
          <p:cNvPr id="36868" name="Rectangle 9"/>
          <p:cNvSpPr/>
          <p:nvPr/>
        </p:nvSpPr>
        <p:spPr>
          <a:xfrm>
            <a:off x="1920875" y="2327275"/>
            <a:ext cx="8496300" cy="1198880"/>
          </a:xfrm>
          <a:prstGeom prst="rect">
            <a:avLst/>
          </a:prstGeom>
          <a:noFill/>
          <a:ln w="9525">
            <a:noFill/>
          </a:ln>
        </p:spPr>
        <p:txBody>
          <a:bodyPr anchor="t" anchorCtr="0">
            <a:spAutoFit/>
          </a:bodyPr>
          <a:lstStyle/>
          <a:p>
            <a:pPr eaLnBrk="0" hangingPunct="0"/>
            <a:r>
              <a:rPr lang="zh-CN" altLang="en-US" dirty="0">
                <a:solidFill>
                  <a:srgbClr val="FF0000"/>
                </a:solidFill>
                <a:latin typeface="黑体" panose="02010609060101010101" charset="-122"/>
                <a:ea typeface="黑体" panose="02010609060101010101" charset="-122"/>
              </a:rPr>
              <a:t>浊音和清音</a:t>
            </a:r>
            <a:r>
              <a:rPr lang="zh-CN" altLang="en-US" dirty="0">
                <a:latin typeface="黑体" panose="02010609060101010101" charset="-122"/>
                <a:ea typeface="黑体" panose="02010609060101010101" charset="-122"/>
              </a:rPr>
              <a:t>：按声带振动的方式来划分。</a:t>
            </a:r>
          </a:p>
          <a:p>
            <a:pPr eaLnBrk="0" hangingPunct="0"/>
            <a:r>
              <a:rPr lang="zh-CN" altLang="en-US" dirty="0">
                <a:solidFill>
                  <a:srgbClr val="FF0000"/>
                </a:solidFill>
                <a:latin typeface="黑体" panose="02010609060101010101" charset="-122"/>
                <a:ea typeface="黑体" panose="02010609060101010101" charset="-122"/>
              </a:rPr>
              <a:t>元音和辅音</a:t>
            </a:r>
            <a:r>
              <a:rPr lang="zh-CN" altLang="en-US" dirty="0">
                <a:latin typeface="黑体" panose="02010609060101010101" charset="-122"/>
                <a:ea typeface="黑体" panose="02010609060101010101" charset="-122"/>
              </a:rPr>
              <a:t>：按音素的发音特征来划分，与声道中活动部分和固定部分的</a:t>
            </a:r>
            <a:r>
              <a:rPr lang="zh-CN" altLang="en-US" dirty="0">
                <a:solidFill>
                  <a:schemeClr val="accent2"/>
                </a:solidFill>
                <a:latin typeface="黑体" panose="02010609060101010101" charset="-122"/>
                <a:ea typeface="黑体" panose="02010609060101010101" charset="-122"/>
              </a:rPr>
              <a:t>接触点</a:t>
            </a:r>
            <a:r>
              <a:rPr lang="zh-CN" altLang="en-US" dirty="0">
                <a:latin typeface="黑体" panose="02010609060101010101" charset="-122"/>
                <a:ea typeface="黑体" panose="02010609060101010101" charset="-122"/>
              </a:rPr>
              <a:t>的位置密切相关。</a:t>
            </a:r>
          </a:p>
          <a:p>
            <a:pPr eaLnBrk="0" hangingPunct="0"/>
            <a:r>
              <a:rPr lang="zh-CN" altLang="en-US" dirty="0">
                <a:solidFill>
                  <a:srgbClr val="FF0000"/>
                </a:solidFill>
                <a:latin typeface="黑体" panose="02010609060101010101" charset="-122"/>
                <a:ea typeface="黑体" panose="02010609060101010101" charset="-122"/>
              </a:rPr>
              <a:t>声母和韵母</a:t>
            </a:r>
            <a:r>
              <a:rPr lang="zh-CN" altLang="en-US" dirty="0">
                <a:latin typeface="黑体" panose="02010609060101010101" charset="-122"/>
                <a:ea typeface="黑体" panose="02010609060101010101" charset="-122"/>
              </a:rPr>
              <a:t>：按音节的结构进行划分。</a:t>
            </a:r>
          </a:p>
        </p:txBody>
      </p:sp>
      <p:sp>
        <p:nvSpPr>
          <p:cNvPr id="36869" name="Rectangle 10"/>
          <p:cNvSpPr/>
          <p:nvPr/>
        </p:nvSpPr>
        <p:spPr>
          <a:xfrm>
            <a:off x="1992313" y="4344988"/>
            <a:ext cx="8353425" cy="119888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buChar char="ü"/>
            </a:pP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元音一定是浊音。辅音包括浊音和清音。</a:t>
            </a:r>
          </a:p>
          <a:p>
            <a:pPr eaLnBrk="0" hangingPunct="0">
              <a:buClr>
                <a:schemeClr val="accent2"/>
              </a:buClr>
              <a:buFont typeface="Wingdings" panose="05000000000000000000" pitchFamily="2" charset="2"/>
              <a:buChar char="ü"/>
            </a:pPr>
            <a:r>
              <a:rPr lang="zh-CN" altLang="en-US" dirty="0">
                <a:latin typeface="黑体" panose="02010609060101010101" charset="-122"/>
                <a:ea typeface="黑体" panose="02010609060101010101" charset="-122"/>
              </a:rPr>
              <a:t>英语中：由元音和辅音（这些都是音素）构成音节，由几个音节构成一个词。</a:t>
            </a:r>
          </a:p>
          <a:p>
            <a:pPr eaLnBrk="0" hangingPunct="0">
              <a:buClr>
                <a:schemeClr val="accent2"/>
              </a:buClr>
              <a:buFont typeface="Wingdings" panose="05000000000000000000" pitchFamily="2" charset="2"/>
              <a:buChar char="ü"/>
            </a:pPr>
            <a:r>
              <a:rPr lang="zh-CN" altLang="en-US" dirty="0">
                <a:latin typeface="黑体" panose="02010609060101010101" charset="-122"/>
                <a:ea typeface="黑体" panose="02010609060101010101" charset="-122"/>
              </a:rPr>
              <a:t>汉语中：汉语中由元音和辅音构成声母和韵母，结合声调构成一个音节，一个音节就是一个字。 </a:t>
            </a:r>
            <a:endParaRPr lang="en-US" altLang="zh-CN" dirty="0">
              <a:latin typeface="黑体" panose="02010609060101010101" charset="-122"/>
              <a:ea typeface="黑体" panose="02010609060101010101"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838200" y="365126"/>
            <a:ext cx="10515600" cy="1060904"/>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7891" name="Text Box 8"/>
          <p:cNvSpPr txBox="1"/>
          <p:nvPr/>
        </p:nvSpPr>
        <p:spPr>
          <a:xfrm>
            <a:off x="1981200" y="2344738"/>
            <a:ext cx="8258175" cy="1337945"/>
          </a:xfrm>
          <a:prstGeom prst="rect">
            <a:avLst/>
          </a:prstGeom>
          <a:noFill/>
          <a:ln w="12700">
            <a:noFill/>
          </a:ln>
        </p:spPr>
        <p:txBody>
          <a:bodyPr anchor="t" anchorCtr="0">
            <a:spAutoFit/>
          </a:bodyPr>
          <a:lstStyle/>
          <a:p>
            <a:pPr eaLnBrk="0" hangingPunct="0">
              <a:lnSpc>
                <a:spcPct val="150000"/>
              </a:lnSpc>
              <a:spcBef>
                <a:spcPts val="2400"/>
              </a:spcBef>
            </a:pPr>
            <a:r>
              <a:rPr lang="zh-CN" altLang="en-US" dirty="0">
                <a:latin typeface="黑体" panose="02010609060101010101" charset="-122"/>
                <a:ea typeface="黑体" panose="02010609060101010101" charset="-122"/>
              </a:rPr>
              <a:t>          声母、韵母和声调是汉语语音的三要素。汉语语音的</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个不同于其他语言的是它具有声调（音调）。声调是</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个音节在念法上的高低升降的变化，汉语中有</a:t>
            </a:r>
            <a:r>
              <a:rPr lang="en-US" altLang="zh-CN" dirty="0">
                <a:latin typeface="黑体" panose="02010609060101010101" charset="-122"/>
                <a:ea typeface="黑体" panose="02010609060101010101" charset="-122"/>
              </a:rPr>
              <a:t>4</a:t>
            </a:r>
            <a:r>
              <a:rPr lang="zh-CN" altLang="en-US" dirty="0">
                <a:latin typeface="黑体" panose="02010609060101010101" charset="-122"/>
                <a:ea typeface="黑体" panose="02010609060101010101" charset="-122"/>
              </a:rPr>
              <a:t>个声调，即阴平（－）、阳平（ </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）、上声（ </a:t>
            </a:r>
            <a:r>
              <a:rPr lang="zh-CN" altLang="en-US" dirty="0">
                <a:latin typeface="黑体" panose="02010609060101010101" charset="-122"/>
                <a:ea typeface="黑体" panose="02010609060101010101" charset="-122"/>
                <a:sym typeface="Symbol" panose="05050102010706020507" pitchFamily="18" charset="2"/>
              </a:rPr>
              <a:t></a:t>
            </a:r>
            <a:r>
              <a:rPr lang="zh-CN" altLang="en-US" dirty="0">
                <a:latin typeface="黑体" panose="02010609060101010101" charset="-122"/>
                <a:ea typeface="黑体" panose="02010609060101010101" charset="-122"/>
              </a:rPr>
              <a:t> ）、和去声（</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a:t>
            </a:r>
          </a:p>
        </p:txBody>
      </p:sp>
      <p:sp>
        <p:nvSpPr>
          <p:cNvPr id="37892" name="Rectangle 9"/>
          <p:cNvSpPr/>
          <p:nvPr/>
        </p:nvSpPr>
        <p:spPr>
          <a:xfrm>
            <a:off x="1919288" y="1682750"/>
            <a:ext cx="4653280" cy="730885"/>
          </a:xfrm>
          <a:prstGeom prst="rect">
            <a:avLst/>
          </a:prstGeom>
          <a:noFill/>
          <a:ln w="12700">
            <a:noFill/>
          </a:ln>
        </p:spPr>
        <p:txBody>
          <a:bodyPr wrap="none" anchor="t" anchorCtr="0">
            <a:spAutoFit/>
          </a:bodyPr>
          <a:lstStyle/>
          <a:p>
            <a:pPr eaLnBrk="0" hangingPunct="0">
              <a:lnSpc>
                <a:spcPct val="130000"/>
              </a:lnSpc>
              <a:spcBef>
                <a:spcPct val="50000"/>
              </a:spcBef>
              <a:buFont typeface="Wingdings" panose="05000000000000000000" pitchFamily="2" charset="2"/>
            </a:pPr>
            <a:r>
              <a:rPr lang="zh-CN" altLang="en-US" sz="3200" dirty="0">
                <a:latin typeface="黑体" panose="02010609060101010101" charset="-122"/>
                <a:ea typeface="黑体" panose="02010609060101010101" charset="-122"/>
              </a:rPr>
              <a:t> </a:t>
            </a:r>
            <a:r>
              <a:rPr lang="en-US" altLang="zh-CN" sz="3200" dirty="0">
                <a:latin typeface="黑体" panose="02010609060101010101" charset="-122"/>
                <a:ea typeface="黑体" panose="02010609060101010101" charset="-122"/>
              </a:rPr>
              <a:t>4</a:t>
            </a:r>
            <a:r>
              <a:rPr lang="zh-CN" altLang="en-US" sz="3200" dirty="0">
                <a:latin typeface="黑体" panose="02010609060101010101" charset="-122"/>
                <a:ea typeface="黑体" panose="02010609060101010101" charset="-122"/>
              </a:rPr>
              <a:t>）汉语音节的一般结构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a:xfrm>
            <a:off x="838200" y="365125"/>
            <a:ext cx="10515600" cy="911225"/>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8915" name="Rectangle 6"/>
          <p:cNvSpPr/>
          <p:nvPr/>
        </p:nvSpPr>
        <p:spPr>
          <a:xfrm>
            <a:off x="1847850" y="1482725"/>
            <a:ext cx="8153400" cy="112966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lnSpc>
                <a:spcPct val="125000"/>
              </a:lnSpc>
              <a:spcBef>
                <a:spcPct val="50000"/>
              </a:spcBef>
            </a:pPr>
            <a:r>
              <a:rPr lang="zh-CN" altLang="en-US" dirty="0">
                <a:latin typeface="黑体" panose="02010609060101010101" charset="-122"/>
                <a:ea typeface="黑体" panose="02010609060101010101" charset="-122"/>
              </a:rPr>
              <a:t>    声调的变化就是</a:t>
            </a:r>
            <a:r>
              <a:rPr lang="zh-CN" altLang="en-US" dirty="0">
                <a:solidFill>
                  <a:schemeClr val="accent2"/>
                </a:solidFill>
                <a:latin typeface="黑体" panose="02010609060101010101" charset="-122"/>
                <a:ea typeface="黑体" panose="02010609060101010101" charset="-122"/>
              </a:rPr>
              <a:t>浊音基音周期</a:t>
            </a:r>
            <a:r>
              <a:rPr lang="zh-CN" altLang="en-US" dirty="0">
                <a:latin typeface="黑体" panose="02010609060101010101" charset="-122"/>
                <a:ea typeface="黑体" panose="02010609060101010101" charset="-122"/>
              </a:rPr>
              <a:t>的变化，为了将调值描写地具体一些，一般采用“五度标记法”，用一条竖线表示声音的高低，从下而上用</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4</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5</a:t>
            </a:r>
            <a:r>
              <a:rPr lang="zh-CN" altLang="en-US" dirty="0">
                <a:latin typeface="黑体" panose="02010609060101010101" charset="-122"/>
                <a:ea typeface="黑体" panose="02010609060101010101" charset="-122"/>
              </a:rPr>
              <a:t>依次表示低、半低、中、半高、高。</a:t>
            </a:r>
          </a:p>
        </p:txBody>
      </p:sp>
      <p:sp>
        <p:nvSpPr>
          <p:cNvPr id="38916" name="Line 7"/>
          <p:cNvSpPr/>
          <p:nvPr/>
        </p:nvSpPr>
        <p:spPr>
          <a:xfrm>
            <a:off x="4114119" y="3417434"/>
            <a:ext cx="3022600" cy="0"/>
          </a:xfrm>
          <a:prstGeom prst="line">
            <a:avLst/>
          </a:prstGeom>
          <a:ln w="19050" cap="sq" cmpd="sng">
            <a:solidFill>
              <a:srgbClr val="FF3399"/>
            </a:solidFill>
            <a:prstDash val="solid"/>
            <a:round/>
            <a:headEnd type="none" w="sm" len="sm"/>
            <a:tailEnd type="triangle" w="sm" len="sm"/>
          </a:ln>
        </p:spPr>
      </p:sp>
      <p:sp>
        <p:nvSpPr>
          <p:cNvPr id="38917" name="Line 8"/>
          <p:cNvSpPr/>
          <p:nvPr/>
        </p:nvSpPr>
        <p:spPr>
          <a:xfrm>
            <a:off x="7136719" y="3417434"/>
            <a:ext cx="0" cy="1601787"/>
          </a:xfrm>
          <a:prstGeom prst="line">
            <a:avLst/>
          </a:prstGeom>
          <a:ln w="28575" cap="sq" cmpd="sng">
            <a:solidFill>
              <a:srgbClr val="FF3399"/>
            </a:solidFill>
            <a:prstDash val="solid"/>
            <a:round/>
            <a:headEnd type="none" w="sm" len="sm"/>
            <a:tailEnd type="none" w="sm" len="sm"/>
          </a:ln>
        </p:spPr>
      </p:sp>
      <p:sp>
        <p:nvSpPr>
          <p:cNvPr id="38918" name="Line 9"/>
          <p:cNvSpPr/>
          <p:nvPr/>
        </p:nvSpPr>
        <p:spPr>
          <a:xfrm>
            <a:off x="7004957" y="3707946"/>
            <a:ext cx="112712" cy="0"/>
          </a:xfrm>
          <a:prstGeom prst="line">
            <a:avLst/>
          </a:prstGeom>
          <a:ln w="19050" cap="sq" cmpd="sng">
            <a:solidFill>
              <a:srgbClr val="FF3399"/>
            </a:solidFill>
            <a:prstDash val="solid"/>
            <a:round/>
            <a:headEnd type="none" w="sm" len="sm"/>
            <a:tailEnd type="none" w="sm" len="sm"/>
          </a:ln>
        </p:spPr>
      </p:sp>
      <p:sp>
        <p:nvSpPr>
          <p:cNvPr id="38919" name="Line 10"/>
          <p:cNvSpPr/>
          <p:nvPr/>
        </p:nvSpPr>
        <p:spPr>
          <a:xfrm>
            <a:off x="7004957" y="4047671"/>
            <a:ext cx="112712" cy="0"/>
          </a:xfrm>
          <a:prstGeom prst="line">
            <a:avLst/>
          </a:prstGeom>
          <a:ln w="19050" cap="sq" cmpd="sng">
            <a:solidFill>
              <a:srgbClr val="FF3399"/>
            </a:solidFill>
            <a:prstDash val="solid"/>
            <a:round/>
            <a:headEnd type="none" w="sm" len="sm"/>
            <a:tailEnd type="none" w="sm" len="sm"/>
          </a:ln>
        </p:spPr>
      </p:sp>
      <p:sp>
        <p:nvSpPr>
          <p:cNvPr id="38920" name="Line 11"/>
          <p:cNvSpPr/>
          <p:nvPr/>
        </p:nvSpPr>
        <p:spPr>
          <a:xfrm>
            <a:off x="7004957" y="4339771"/>
            <a:ext cx="112712" cy="0"/>
          </a:xfrm>
          <a:prstGeom prst="line">
            <a:avLst/>
          </a:prstGeom>
          <a:ln w="19050" cap="sq" cmpd="sng">
            <a:solidFill>
              <a:srgbClr val="FF3399"/>
            </a:solidFill>
            <a:prstDash val="solid"/>
            <a:round/>
            <a:headEnd type="none" w="sm" len="sm"/>
            <a:tailEnd type="none" w="sm" len="sm"/>
          </a:ln>
        </p:spPr>
      </p:sp>
      <p:sp>
        <p:nvSpPr>
          <p:cNvPr id="38921" name="Line 12"/>
          <p:cNvSpPr/>
          <p:nvPr/>
        </p:nvSpPr>
        <p:spPr>
          <a:xfrm>
            <a:off x="7012894" y="4628696"/>
            <a:ext cx="111125" cy="0"/>
          </a:xfrm>
          <a:prstGeom prst="line">
            <a:avLst/>
          </a:prstGeom>
          <a:ln w="19050" cap="sq" cmpd="sng">
            <a:solidFill>
              <a:srgbClr val="FF3399"/>
            </a:solidFill>
            <a:prstDash val="solid"/>
            <a:round/>
            <a:headEnd type="none" w="sm" len="sm"/>
            <a:tailEnd type="none" w="sm" len="sm"/>
          </a:ln>
        </p:spPr>
      </p:sp>
      <p:sp>
        <p:nvSpPr>
          <p:cNvPr id="38922" name="Text Box 13"/>
          <p:cNvSpPr txBox="1"/>
          <p:nvPr/>
        </p:nvSpPr>
        <p:spPr>
          <a:xfrm>
            <a:off x="7266894" y="3180896"/>
            <a:ext cx="1679575" cy="368300"/>
          </a:xfrm>
          <a:prstGeom prst="rect">
            <a:avLst/>
          </a:prstGeom>
          <a:noFill/>
          <a:ln w="12700">
            <a:noFill/>
          </a:ln>
        </p:spPr>
        <p:txBody>
          <a:bodyPr anchor="t" anchorCtr="0">
            <a:spAutoFit/>
          </a:bodyPr>
          <a:lstStyle/>
          <a:p>
            <a:pPr eaLnBrk="0" hangingPunct="0">
              <a:spcBef>
                <a:spcPct val="50000"/>
              </a:spcBef>
            </a:pPr>
            <a:r>
              <a:rPr lang="en-US" altLang="zh-CN" dirty="0">
                <a:latin typeface="隶书" panose="02010509060101010101" pitchFamily="49" charset="-122"/>
                <a:ea typeface="隶书" panose="02010509060101010101" pitchFamily="49" charset="-122"/>
              </a:rPr>
              <a:t>5    </a:t>
            </a:r>
            <a:r>
              <a:rPr lang="zh-CN" altLang="en-US" dirty="0">
                <a:latin typeface="隶书" panose="02010509060101010101" pitchFamily="49" charset="-122"/>
                <a:ea typeface="隶书" panose="02010509060101010101" pitchFamily="49" charset="-122"/>
              </a:rPr>
              <a:t>高</a:t>
            </a:r>
          </a:p>
        </p:txBody>
      </p:sp>
      <p:sp>
        <p:nvSpPr>
          <p:cNvPr id="38923" name="Text Box 14"/>
          <p:cNvSpPr txBox="1"/>
          <p:nvPr/>
        </p:nvSpPr>
        <p:spPr>
          <a:xfrm>
            <a:off x="7266894" y="3561896"/>
            <a:ext cx="2014538" cy="368300"/>
          </a:xfrm>
          <a:prstGeom prst="rect">
            <a:avLst/>
          </a:prstGeom>
          <a:noFill/>
          <a:ln w="12700">
            <a:noFill/>
          </a:ln>
        </p:spPr>
        <p:txBody>
          <a:bodyPr anchor="t" anchorCtr="0">
            <a:spAutoFit/>
          </a:bodyPr>
          <a:lstStyle/>
          <a:p>
            <a:pPr eaLnBrk="0" hangingPunct="0">
              <a:spcBef>
                <a:spcPct val="50000"/>
              </a:spcBef>
            </a:pPr>
            <a:r>
              <a:rPr lang="en-US" altLang="zh-CN" dirty="0">
                <a:latin typeface="隶书" panose="02010509060101010101" pitchFamily="49" charset="-122"/>
                <a:ea typeface="隶书" panose="02010509060101010101" pitchFamily="49" charset="-122"/>
              </a:rPr>
              <a:t>4   </a:t>
            </a:r>
            <a:r>
              <a:rPr lang="zh-CN" altLang="en-US" dirty="0">
                <a:latin typeface="隶书" panose="02010509060101010101" pitchFamily="49" charset="-122"/>
                <a:ea typeface="隶书" panose="02010509060101010101" pitchFamily="49" charset="-122"/>
              </a:rPr>
              <a:t>半高</a:t>
            </a:r>
          </a:p>
        </p:txBody>
      </p:sp>
      <p:sp>
        <p:nvSpPr>
          <p:cNvPr id="38924" name="Text Box 15"/>
          <p:cNvSpPr txBox="1"/>
          <p:nvPr/>
        </p:nvSpPr>
        <p:spPr>
          <a:xfrm>
            <a:off x="7247844" y="3903209"/>
            <a:ext cx="2351088" cy="368300"/>
          </a:xfrm>
          <a:prstGeom prst="rect">
            <a:avLst/>
          </a:prstGeom>
          <a:noFill/>
          <a:ln w="12700">
            <a:noFill/>
          </a:ln>
        </p:spPr>
        <p:txBody>
          <a:bodyPr anchor="t" anchorCtr="0">
            <a:spAutoFit/>
          </a:bodyPr>
          <a:lstStyle/>
          <a:p>
            <a:pPr eaLnBrk="0" hangingPunct="0">
              <a:spcBef>
                <a:spcPct val="50000"/>
              </a:spcBef>
            </a:pPr>
            <a:r>
              <a:rPr lang="en-US" altLang="zh-CN" dirty="0">
                <a:latin typeface="隶书" panose="02010509060101010101" pitchFamily="49" charset="-122"/>
                <a:ea typeface="隶书" panose="02010509060101010101" pitchFamily="49" charset="-122"/>
              </a:rPr>
              <a:t>3    </a:t>
            </a:r>
            <a:r>
              <a:rPr lang="zh-CN" altLang="en-US" dirty="0">
                <a:latin typeface="隶书" panose="02010509060101010101" pitchFamily="49" charset="-122"/>
                <a:ea typeface="隶书" panose="02010509060101010101" pitchFamily="49" charset="-122"/>
              </a:rPr>
              <a:t>中</a:t>
            </a:r>
          </a:p>
        </p:txBody>
      </p:sp>
      <p:sp>
        <p:nvSpPr>
          <p:cNvPr id="38925" name="Text Box 16"/>
          <p:cNvSpPr txBox="1"/>
          <p:nvPr/>
        </p:nvSpPr>
        <p:spPr>
          <a:xfrm>
            <a:off x="7271657" y="4203246"/>
            <a:ext cx="2686050" cy="368300"/>
          </a:xfrm>
          <a:prstGeom prst="rect">
            <a:avLst/>
          </a:prstGeom>
          <a:noFill/>
          <a:ln w="12700">
            <a:noFill/>
          </a:ln>
        </p:spPr>
        <p:txBody>
          <a:bodyPr anchor="t" anchorCtr="0">
            <a:spAutoFit/>
          </a:bodyPr>
          <a:lstStyle/>
          <a:p>
            <a:pPr eaLnBrk="0" hangingPunct="0">
              <a:spcBef>
                <a:spcPct val="50000"/>
              </a:spcBef>
            </a:pPr>
            <a:r>
              <a:rPr lang="en-US" altLang="zh-CN" dirty="0">
                <a:latin typeface="隶书" panose="02010509060101010101" pitchFamily="49" charset="-122"/>
                <a:ea typeface="隶书" panose="02010509060101010101" pitchFamily="49" charset="-122"/>
              </a:rPr>
              <a:t>2   </a:t>
            </a:r>
            <a:r>
              <a:rPr lang="zh-CN" altLang="en-US" dirty="0">
                <a:latin typeface="隶书" panose="02010509060101010101" pitchFamily="49" charset="-122"/>
                <a:ea typeface="隶书" panose="02010509060101010101" pitchFamily="49" charset="-122"/>
              </a:rPr>
              <a:t>半低</a:t>
            </a:r>
          </a:p>
        </p:txBody>
      </p:sp>
      <p:sp>
        <p:nvSpPr>
          <p:cNvPr id="38926" name="Text Box 17"/>
          <p:cNvSpPr txBox="1"/>
          <p:nvPr/>
        </p:nvSpPr>
        <p:spPr>
          <a:xfrm>
            <a:off x="7266894" y="4552496"/>
            <a:ext cx="1903413" cy="368300"/>
          </a:xfrm>
          <a:prstGeom prst="rect">
            <a:avLst/>
          </a:prstGeom>
          <a:noFill/>
          <a:ln w="12700">
            <a:noFill/>
          </a:ln>
        </p:spPr>
        <p:txBody>
          <a:bodyPr anchor="t" anchorCtr="0">
            <a:spAutoFit/>
          </a:bodyPr>
          <a:lstStyle/>
          <a:p>
            <a:pPr eaLnBrk="0" hangingPunct="0">
              <a:spcBef>
                <a:spcPct val="50000"/>
              </a:spcBef>
            </a:pPr>
            <a:r>
              <a:rPr lang="en-US" altLang="zh-CN" dirty="0">
                <a:latin typeface="隶书" panose="02010509060101010101" pitchFamily="49" charset="-122"/>
                <a:ea typeface="隶书" panose="02010509060101010101" pitchFamily="49" charset="-122"/>
              </a:rPr>
              <a:t>1    </a:t>
            </a:r>
            <a:r>
              <a:rPr lang="zh-CN" altLang="en-US" dirty="0">
                <a:latin typeface="隶书" panose="02010509060101010101" pitchFamily="49" charset="-122"/>
                <a:ea typeface="隶书" panose="02010509060101010101" pitchFamily="49" charset="-122"/>
              </a:rPr>
              <a:t>低</a:t>
            </a:r>
          </a:p>
        </p:txBody>
      </p:sp>
      <p:sp>
        <p:nvSpPr>
          <p:cNvPr id="38927" name="Line 18"/>
          <p:cNvSpPr/>
          <p:nvPr/>
        </p:nvSpPr>
        <p:spPr>
          <a:xfrm>
            <a:off x="4114119" y="3417434"/>
            <a:ext cx="2798763" cy="1212850"/>
          </a:xfrm>
          <a:prstGeom prst="line">
            <a:avLst/>
          </a:prstGeom>
          <a:ln w="28575" cap="sq" cmpd="sng">
            <a:solidFill>
              <a:srgbClr val="FF3399"/>
            </a:solidFill>
            <a:prstDash val="solid"/>
            <a:round/>
            <a:headEnd type="none" w="sm" len="sm"/>
            <a:tailEnd type="triangle" w="sm" len="sm"/>
          </a:ln>
        </p:spPr>
      </p:sp>
      <p:sp>
        <p:nvSpPr>
          <p:cNvPr id="38928" name="Line 19"/>
          <p:cNvSpPr/>
          <p:nvPr/>
        </p:nvSpPr>
        <p:spPr>
          <a:xfrm flipV="1">
            <a:off x="4337957" y="3465059"/>
            <a:ext cx="2686050" cy="631825"/>
          </a:xfrm>
          <a:prstGeom prst="line">
            <a:avLst/>
          </a:prstGeom>
          <a:ln w="28575" cap="sq" cmpd="sng">
            <a:solidFill>
              <a:srgbClr val="FF3399"/>
            </a:solidFill>
            <a:prstDash val="solid"/>
            <a:round/>
            <a:headEnd type="none" w="sm" len="sm"/>
            <a:tailEnd type="triangle" w="sm" len="sm"/>
          </a:ln>
        </p:spPr>
      </p:sp>
      <p:sp>
        <p:nvSpPr>
          <p:cNvPr id="38929" name="Line 20"/>
          <p:cNvSpPr/>
          <p:nvPr/>
        </p:nvSpPr>
        <p:spPr>
          <a:xfrm>
            <a:off x="4450669" y="4387396"/>
            <a:ext cx="334963" cy="292100"/>
          </a:xfrm>
          <a:prstGeom prst="line">
            <a:avLst/>
          </a:prstGeom>
          <a:ln w="28575" cap="sq" cmpd="sng">
            <a:solidFill>
              <a:srgbClr val="FF3399"/>
            </a:solidFill>
            <a:prstDash val="solid"/>
            <a:round/>
            <a:headEnd type="none" w="sm" len="sm"/>
            <a:tailEnd type="none" w="sm" len="sm"/>
          </a:ln>
        </p:spPr>
      </p:sp>
      <p:sp>
        <p:nvSpPr>
          <p:cNvPr id="38930" name="Line 21"/>
          <p:cNvSpPr/>
          <p:nvPr/>
        </p:nvSpPr>
        <p:spPr>
          <a:xfrm flipV="1">
            <a:off x="4785632" y="3757159"/>
            <a:ext cx="2127250" cy="922337"/>
          </a:xfrm>
          <a:prstGeom prst="line">
            <a:avLst/>
          </a:prstGeom>
          <a:ln w="28575" cap="sq" cmpd="sng">
            <a:solidFill>
              <a:srgbClr val="FF3399"/>
            </a:solidFill>
            <a:prstDash val="solid"/>
            <a:round/>
            <a:headEnd type="none" w="sm" len="sm"/>
            <a:tailEnd type="triangle" w="sm" len="sm"/>
          </a:ln>
        </p:spPr>
      </p:sp>
      <p:sp>
        <p:nvSpPr>
          <p:cNvPr id="38931" name="Text Box 22"/>
          <p:cNvSpPr txBox="1"/>
          <p:nvPr/>
        </p:nvSpPr>
        <p:spPr>
          <a:xfrm>
            <a:off x="4676094" y="2952296"/>
            <a:ext cx="1677988" cy="368300"/>
          </a:xfrm>
          <a:prstGeom prst="rect">
            <a:avLst/>
          </a:prstGeom>
          <a:noFill/>
          <a:ln w="12700">
            <a:noFill/>
          </a:ln>
        </p:spPr>
        <p:txBody>
          <a:bodyPr anchor="t" anchorCtr="0">
            <a:spAutoFit/>
          </a:bodyPr>
          <a:lstStyle/>
          <a:p>
            <a:pPr eaLnBrk="0" hangingPunct="0">
              <a:spcBef>
                <a:spcPct val="50000"/>
              </a:spcBef>
            </a:pPr>
            <a:r>
              <a:rPr lang="zh-CN" altLang="en-US" dirty="0">
                <a:latin typeface="隶书" panose="02010509060101010101" pitchFamily="49" charset="-122"/>
                <a:ea typeface="隶书" panose="02010509060101010101" pitchFamily="49" charset="-122"/>
              </a:rPr>
              <a:t>阴平</a:t>
            </a:r>
          </a:p>
        </p:txBody>
      </p:sp>
      <p:sp>
        <p:nvSpPr>
          <p:cNvPr id="38932" name="Text Box 23"/>
          <p:cNvSpPr txBox="1"/>
          <p:nvPr/>
        </p:nvSpPr>
        <p:spPr>
          <a:xfrm>
            <a:off x="3152094" y="3866696"/>
            <a:ext cx="1455738" cy="368300"/>
          </a:xfrm>
          <a:prstGeom prst="rect">
            <a:avLst/>
          </a:prstGeom>
          <a:noFill/>
          <a:ln w="12700">
            <a:noFill/>
          </a:ln>
        </p:spPr>
        <p:txBody>
          <a:bodyPr anchor="t" anchorCtr="0">
            <a:spAutoFit/>
          </a:bodyPr>
          <a:lstStyle/>
          <a:p>
            <a:pPr eaLnBrk="0" hangingPunct="0">
              <a:spcBef>
                <a:spcPct val="50000"/>
              </a:spcBef>
            </a:pPr>
            <a:r>
              <a:rPr lang="zh-CN" altLang="en-US" dirty="0">
                <a:latin typeface="隶书" panose="02010509060101010101" pitchFamily="49" charset="-122"/>
                <a:ea typeface="隶书" panose="02010509060101010101" pitchFamily="49" charset="-122"/>
              </a:rPr>
              <a:t>阳平 </a:t>
            </a:r>
          </a:p>
        </p:txBody>
      </p:sp>
      <p:sp>
        <p:nvSpPr>
          <p:cNvPr id="38933" name="Text Box 24"/>
          <p:cNvSpPr txBox="1"/>
          <p:nvPr/>
        </p:nvSpPr>
        <p:spPr>
          <a:xfrm>
            <a:off x="3152094" y="4476296"/>
            <a:ext cx="1566863" cy="368300"/>
          </a:xfrm>
          <a:prstGeom prst="rect">
            <a:avLst/>
          </a:prstGeom>
          <a:noFill/>
          <a:ln w="12700">
            <a:noFill/>
          </a:ln>
        </p:spPr>
        <p:txBody>
          <a:bodyPr anchor="t" anchorCtr="0">
            <a:spAutoFit/>
          </a:bodyPr>
          <a:lstStyle/>
          <a:p>
            <a:pPr eaLnBrk="0" hangingPunct="0">
              <a:spcBef>
                <a:spcPct val="50000"/>
              </a:spcBef>
            </a:pPr>
            <a:r>
              <a:rPr lang="zh-CN" altLang="en-US" dirty="0">
                <a:latin typeface="隶书" panose="02010509060101010101" pitchFamily="49" charset="-122"/>
                <a:ea typeface="隶书" panose="02010509060101010101" pitchFamily="49" charset="-122"/>
              </a:rPr>
              <a:t>上声</a:t>
            </a:r>
          </a:p>
        </p:txBody>
      </p:sp>
      <p:sp>
        <p:nvSpPr>
          <p:cNvPr id="38934" name="Text Box 25"/>
          <p:cNvSpPr txBox="1"/>
          <p:nvPr/>
        </p:nvSpPr>
        <p:spPr>
          <a:xfrm>
            <a:off x="5793694" y="4630284"/>
            <a:ext cx="1454150" cy="368300"/>
          </a:xfrm>
          <a:prstGeom prst="rect">
            <a:avLst/>
          </a:prstGeom>
          <a:noFill/>
          <a:ln w="12700">
            <a:noFill/>
          </a:ln>
        </p:spPr>
        <p:txBody>
          <a:bodyPr anchor="t" anchorCtr="0">
            <a:spAutoFit/>
          </a:bodyPr>
          <a:lstStyle/>
          <a:p>
            <a:pPr eaLnBrk="0" hangingPunct="0">
              <a:spcBef>
                <a:spcPct val="50000"/>
              </a:spcBef>
            </a:pPr>
            <a:r>
              <a:rPr lang="zh-CN" altLang="en-US" dirty="0">
                <a:latin typeface="隶书" panose="02010509060101010101" pitchFamily="49" charset="-122"/>
                <a:ea typeface="隶书" panose="02010509060101010101" pitchFamily="49" charset="-122"/>
              </a:rPr>
              <a:t>去声</a:t>
            </a:r>
          </a:p>
        </p:txBody>
      </p:sp>
      <p:graphicFrame>
        <p:nvGraphicFramePr>
          <p:cNvPr id="26" name="Group 46"/>
          <p:cNvGraphicFramePr>
            <a:graphicFrameLocks noGrp="1"/>
          </p:cNvGraphicFramePr>
          <p:nvPr>
            <p:extLst>
              <p:ext uri="{D42A27DB-BD31-4B8C-83A1-F6EECF244321}">
                <p14:modId xmlns:p14="http://schemas.microsoft.com/office/powerpoint/2010/main" val="1298558681"/>
              </p:ext>
            </p:extLst>
          </p:nvPr>
        </p:nvGraphicFramePr>
        <p:xfrm>
          <a:off x="2771094" y="5225596"/>
          <a:ext cx="6172200" cy="1063625"/>
        </p:xfrm>
        <a:graphic>
          <a:graphicData uri="http://schemas.openxmlformats.org/drawingml/2006/table">
            <a:tbl>
              <a:tblPr/>
              <a:tblGrid>
                <a:gridCol w="1395730">
                  <a:extLst>
                    <a:ext uri="{9D8B030D-6E8A-4147-A177-3AD203B41FA5}">
                      <a16:colId xmlns:a16="http://schemas.microsoft.com/office/drawing/2014/main" val="20000"/>
                    </a:ext>
                  </a:extLst>
                </a:gridCol>
                <a:gridCol w="1141095">
                  <a:extLst>
                    <a:ext uri="{9D8B030D-6E8A-4147-A177-3AD203B41FA5}">
                      <a16:colId xmlns:a16="http://schemas.microsoft.com/office/drawing/2014/main" val="20001"/>
                    </a:ext>
                  </a:extLst>
                </a:gridCol>
                <a:gridCol w="1186180">
                  <a:extLst>
                    <a:ext uri="{9D8B030D-6E8A-4147-A177-3AD203B41FA5}">
                      <a16:colId xmlns:a16="http://schemas.microsoft.com/office/drawing/2014/main" val="20002"/>
                    </a:ext>
                  </a:extLst>
                </a:gridCol>
                <a:gridCol w="1365250">
                  <a:extLst>
                    <a:ext uri="{9D8B030D-6E8A-4147-A177-3AD203B41FA5}">
                      <a16:colId xmlns:a16="http://schemas.microsoft.com/office/drawing/2014/main" val="20003"/>
                    </a:ext>
                  </a:extLst>
                </a:gridCol>
                <a:gridCol w="1083945">
                  <a:extLst>
                    <a:ext uri="{9D8B030D-6E8A-4147-A177-3AD203B41FA5}">
                      <a16:colId xmlns:a16="http://schemas.microsoft.com/office/drawing/2014/main" val="20004"/>
                    </a:ext>
                  </a:extLst>
                </a:gridCol>
              </a:tblGrid>
              <a:tr h="51816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调类</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阴平</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阳平</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上声</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去声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45465">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隶书" panose="02010509060101010101" pitchFamily="49" charset="-122"/>
                          <a:ea typeface="隶书" panose="02010509060101010101" pitchFamily="49" charset="-122"/>
                        </a:rPr>
                        <a:t>调值</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55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35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214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隶书" panose="02010509060101010101" pitchFamily="49" charset="-122"/>
                          <a:ea typeface="隶书" panose="02010509060101010101" pitchFamily="49" charset="-122"/>
                        </a:rPr>
                        <a:t>51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805656" y="49031"/>
            <a:ext cx="10515600" cy="13255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ea typeface="隶书" panose="02010509060101010101" pitchFamily="49" charset="-122"/>
              </a:rPr>
              <a:t> </a:t>
            </a:r>
            <a:r>
              <a:rPr lang="zh-CN" altLang="en-US" sz="4000" b="0" dirty="0">
                <a:solidFill>
                  <a:schemeClr val="accent2"/>
                </a:solidFill>
                <a:ea typeface="隶书" panose="02010509060101010101" pitchFamily="49" charset="-122"/>
              </a:rPr>
              <a:t>语音信号的产生</a:t>
            </a:r>
            <a:endParaRPr lang="zh-CN" altLang="en-US" dirty="0">
              <a:ea typeface="隶书" panose="02010509060101010101" pitchFamily="49" charset="-122"/>
            </a:endParaRP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9939" name="Text Box 6"/>
          <p:cNvSpPr txBox="1"/>
          <p:nvPr/>
        </p:nvSpPr>
        <p:spPr>
          <a:xfrm>
            <a:off x="1992313" y="1593850"/>
            <a:ext cx="8142287" cy="478155"/>
          </a:xfrm>
          <a:prstGeom prst="rect">
            <a:avLst/>
          </a:prstGeom>
          <a:noFill/>
          <a:ln w="12700">
            <a:noFill/>
          </a:ln>
        </p:spPr>
        <p:txBody>
          <a:bodyPr anchor="t" anchorCtr="0">
            <a:spAutoFit/>
          </a:bodyPr>
          <a:lstStyle/>
          <a:p>
            <a:pPr algn="ctr" eaLnBrk="0" hangingPunct="0">
              <a:lnSpc>
                <a:spcPct val="140000"/>
              </a:lnSpc>
              <a:spcBef>
                <a:spcPct val="50000"/>
              </a:spcBef>
            </a:pPr>
            <a:r>
              <a:rPr lang="zh-CN" altLang="en-US" dirty="0">
                <a:latin typeface="黑体" panose="02010609060101010101" charset="-122"/>
                <a:ea typeface="黑体" panose="02010609060101010101" charset="-122"/>
              </a:rPr>
              <a:t>单独发声的一个音节或是语音流中的任何一个音节都可能由</a:t>
            </a:r>
            <a:r>
              <a:rPr lang="en-US" altLang="zh-CN" dirty="0">
                <a:latin typeface="黑体" panose="02010609060101010101" charset="-122"/>
                <a:ea typeface="黑体" panose="02010609060101010101" charset="-122"/>
              </a:rPr>
              <a:t>7</a:t>
            </a:r>
            <a:r>
              <a:rPr lang="zh-CN" altLang="en-US" dirty="0">
                <a:latin typeface="黑体" panose="02010609060101010101" charset="-122"/>
                <a:ea typeface="黑体" panose="02010609060101010101" charset="-122"/>
              </a:rPr>
              <a:t>部分组成。</a:t>
            </a:r>
          </a:p>
        </p:txBody>
      </p:sp>
      <p:sp>
        <p:nvSpPr>
          <p:cNvPr id="39940" name="AutoShape 7"/>
          <p:cNvSpPr/>
          <p:nvPr/>
        </p:nvSpPr>
        <p:spPr>
          <a:xfrm>
            <a:off x="1839686" y="5050745"/>
            <a:ext cx="1066800" cy="685800"/>
          </a:xfrm>
          <a:prstGeom prst="roundRect">
            <a:avLst>
              <a:gd name="adj" fmla="val 16667"/>
            </a:avLst>
          </a:prstGeom>
          <a:solidFill>
            <a:schemeClr val="bg1"/>
          </a:solidFill>
          <a:ln w="19050"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无声</a:t>
            </a:r>
            <a:r>
              <a:rPr lang="zh-CN" altLang="en-US" dirty="0">
                <a:solidFill>
                  <a:schemeClr val="bg1"/>
                </a:solidFill>
                <a:latin typeface="黑体" panose="02010609060101010101" charset="-122"/>
                <a:ea typeface="黑体" panose="02010609060101010101" charset="-122"/>
              </a:rPr>
              <a:t>段</a:t>
            </a:r>
          </a:p>
        </p:txBody>
      </p:sp>
      <p:grpSp>
        <p:nvGrpSpPr>
          <p:cNvPr id="39941" name="Group 8"/>
          <p:cNvGrpSpPr/>
          <p:nvPr/>
        </p:nvGrpSpPr>
        <p:grpSpPr>
          <a:xfrm>
            <a:off x="2623457" y="2383745"/>
            <a:ext cx="8001000" cy="3352800"/>
            <a:chOff x="528" y="1392"/>
            <a:chExt cx="5040" cy="2112"/>
          </a:xfrm>
        </p:grpSpPr>
        <p:sp>
          <p:nvSpPr>
            <p:cNvPr id="39942" name="AutoShape 9"/>
            <p:cNvSpPr/>
            <p:nvPr/>
          </p:nvSpPr>
          <p:spPr>
            <a:xfrm>
              <a:off x="2448" y="1392"/>
              <a:ext cx="720"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音节</a:t>
              </a:r>
            </a:p>
          </p:txBody>
        </p:sp>
        <p:sp>
          <p:nvSpPr>
            <p:cNvPr id="39943" name="AutoShape 10"/>
            <p:cNvSpPr/>
            <p:nvPr/>
          </p:nvSpPr>
          <p:spPr>
            <a:xfrm>
              <a:off x="1008" y="2112"/>
              <a:ext cx="672"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声母</a:t>
              </a:r>
            </a:p>
          </p:txBody>
        </p:sp>
        <p:sp>
          <p:nvSpPr>
            <p:cNvPr id="39944" name="AutoShape 11"/>
            <p:cNvSpPr/>
            <p:nvPr/>
          </p:nvSpPr>
          <p:spPr>
            <a:xfrm>
              <a:off x="4896" y="3072"/>
              <a:ext cx="672"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鼻音段</a:t>
              </a:r>
            </a:p>
          </p:txBody>
        </p:sp>
        <p:sp>
          <p:nvSpPr>
            <p:cNvPr id="39945" name="AutoShape 12"/>
            <p:cNvSpPr/>
            <p:nvPr/>
          </p:nvSpPr>
          <p:spPr>
            <a:xfrm>
              <a:off x="864" y="3072"/>
              <a:ext cx="1056"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声母辅音段</a:t>
              </a:r>
            </a:p>
          </p:txBody>
        </p:sp>
        <p:sp>
          <p:nvSpPr>
            <p:cNvPr id="39946" name="AutoShape 13"/>
            <p:cNvSpPr/>
            <p:nvPr/>
          </p:nvSpPr>
          <p:spPr>
            <a:xfrm>
              <a:off x="3408" y="3072"/>
              <a:ext cx="672"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元音段</a:t>
              </a:r>
            </a:p>
          </p:txBody>
        </p:sp>
        <p:sp>
          <p:nvSpPr>
            <p:cNvPr id="39947" name="AutoShape 14"/>
            <p:cNvSpPr/>
            <p:nvPr/>
          </p:nvSpPr>
          <p:spPr>
            <a:xfrm>
              <a:off x="1920" y="3072"/>
              <a:ext cx="672"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送气段</a:t>
              </a:r>
            </a:p>
          </p:txBody>
        </p:sp>
        <p:sp>
          <p:nvSpPr>
            <p:cNvPr id="39948" name="AutoShape 15"/>
            <p:cNvSpPr/>
            <p:nvPr/>
          </p:nvSpPr>
          <p:spPr>
            <a:xfrm>
              <a:off x="2592" y="3072"/>
              <a:ext cx="816"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前过渡段</a:t>
              </a:r>
            </a:p>
          </p:txBody>
        </p:sp>
        <p:sp>
          <p:nvSpPr>
            <p:cNvPr id="39949" name="AutoShape 16"/>
            <p:cNvSpPr/>
            <p:nvPr/>
          </p:nvSpPr>
          <p:spPr>
            <a:xfrm>
              <a:off x="4080" y="3072"/>
              <a:ext cx="816"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后过渡段</a:t>
              </a:r>
            </a:p>
          </p:txBody>
        </p:sp>
        <p:sp>
          <p:nvSpPr>
            <p:cNvPr id="39950" name="AutoShape 17"/>
            <p:cNvSpPr/>
            <p:nvPr/>
          </p:nvSpPr>
          <p:spPr>
            <a:xfrm>
              <a:off x="4272" y="2112"/>
              <a:ext cx="672" cy="432"/>
            </a:xfrm>
            <a:prstGeom prst="roundRect">
              <a:avLst>
                <a:gd name="adj" fmla="val 16667"/>
              </a:avLst>
            </a:prstGeom>
            <a:solidFill>
              <a:schemeClr val="bg1"/>
            </a:solidFill>
            <a:ln w="28575" cap="sq" cmpd="sng">
              <a:solidFill>
                <a:srgbClr val="FF66FF"/>
              </a:solidFill>
              <a:prstDash val="solid"/>
              <a:round/>
              <a:headEnd type="none" w="sm" len="sm"/>
              <a:tailEnd type="none" w="sm" len="sm"/>
            </a:ln>
          </p:spPr>
          <p:txBody>
            <a:bodyPr wrap="none" anchor="ctr" anchorCtr="0"/>
            <a:lstStyle/>
            <a:p>
              <a:pPr algn="ctr" eaLnBrk="0" hangingPunct="0"/>
              <a:r>
                <a:rPr lang="zh-CN" altLang="en-US" dirty="0">
                  <a:solidFill>
                    <a:schemeClr val="accent2"/>
                  </a:solidFill>
                  <a:latin typeface="黑体" panose="02010609060101010101" charset="-122"/>
                  <a:ea typeface="黑体" panose="02010609060101010101" charset="-122"/>
                </a:rPr>
                <a:t>韵母</a:t>
              </a:r>
            </a:p>
          </p:txBody>
        </p:sp>
        <p:sp>
          <p:nvSpPr>
            <p:cNvPr id="39951" name="Line 18"/>
            <p:cNvSpPr/>
            <p:nvPr/>
          </p:nvSpPr>
          <p:spPr>
            <a:xfrm flipH="1">
              <a:off x="1248" y="1824"/>
              <a:ext cx="1440" cy="288"/>
            </a:xfrm>
            <a:prstGeom prst="line">
              <a:avLst/>
            </a:prstGeom>
            <a:ln w="28575" cap="sq" cmpd="sng">
              <a:solidFill>
                <a:srgbClr val="FF66FF"/>
              </a:solidFill>
              <a:prstDash val="solid"/>
              <a:round/>
              <a:headEnd type="none" w="sm" len="sm"/>
              <a:tailEnd type="none" w="sm" len="sm"/>
            </a:ln>
          </p:spPr>
        </p:sp>
        <p:sp>
          <p:nvSpPr>
            <p:cNvPr id="39952" name="Line 19"/>
            <p:cNvSpPr/>
            <p:nvPr/>
          </p:nvSpPr>
          <p:spPr>
            <a:xfrm>
              <a:off x="2880" y="1824"/>
              <a:ext cx="1824" cy="288"/>
            </a:xfrm>
            <a:prstGeom prst="line">
              <a:avLst/>
            </a:prstGeom>
            <a:ln w="28575" cap="sq" cmpd="sng">
              <a:solidFill>
                <a:srgbClr val="FF66FF"/>
              </a:solidFill>
              <a:prstDash val="solid"/>
              <a:round/>
              <a:headEnd type="none" w="sm" len="sm"/>
              <a:tailEnd type="none" w="sm" len="sm"/>
            </a:ln>
          </p:spPr>
        </p:sp>
        <p:sp>
          <p:nvSpPr>
            <p:cNvPr id="39953" name="Line 20"/>
            <p:cNvSpPr/>
            <p:nvPr/>
          </p:nvSpPr>
          <p:spPr>
            <a:xfrm flipH="1">
              <a:off x="528" y="2544"/>
              <a:ext cx="720" cy="528"/>
            </a:xfrm>
            <a:prstGeom prst="line">
              <a:avLst/>
            </a:prstGeom>
            <a:ln w="28575" cap="sq" cmpd="sng">
              <a:solidFill>
                <a:srgbClr val="FF66FF"/>
              </a:solidFill>
              <a:prstDash val="solid"/>
              <a:round/>
              <a:headEnd type="none" w="sm" len="sm"/>
              <a:tailEnd type="none" w="sm" len="sm"/>
            </a:ln>
          </p:spPr>
        </p:sp>
        <p:sp>
          <p:nvSpPr>
            <p:cNvPr id="39954" name="Line 21"/>
            <p:cNvSpPr/>
            <p:nvPr/>
          </p:nvSpPr>
          <p:spPr>
            <a:xfrm>
              <a:off x="1296" y="2544"/>
              <a:ext cx="0" cy="528"/>
            </a:xfrm>
            <a:prstGeom prst="line">
              <a:avLst/>
            </a:prstGeom>
            <a:ln w="28575" cap="sq" cmpd="sng">
              <a:solidFill>
                <a:srgbClr val="FF66FF"/>
              </a:solidFill>
              <a:prstDash val="solid"/>
              <a:round/>
              <a:headEnd type="none" w="sm" len="sm"/>
              <a:tailEnd type="none" w="sm" len="sm"/>
            </a:ln>
          </p:spPr>
        </p:sp>
        <p:sp>
          <p:nvSpPr>
            <p:cNvPr id="39955" name="Line 22"/>
            <p:cNvSpPr/>
            <p:nvPr/>
          </p:nvSpPr>
          <p:spPr>
            <a:xfrm>
              <a:off x="1440" y="2544"/>
              <a:ext cx="672" cy="528"/>
            </a:xfrm>
            <a:prstGeom prst="line">
              <a:avLst/>
            </a:prstGeom>
            <a:ln w="28575" cap="sq" cmpd="sng">
              <a:solidFill>
                <a:srgbClr val="FF66FF"/>
              </a:solidFill>
              <a:prstDash val="solid"/>
              <a:round/>
              <a:headEnd type="none" w="sm" len="sm"/>
              <a:tailEnd type="none" w="sm" len="sm"/>
            </a:ln>
          </p:spPr>
        </p:sp>
        <p:sp>
          <p:nvSpPr>
            <p:cNvPr id="39956" name="Line 23"/>
            <p:cNvSpPr/>
            <p:nvPr/>
          </p:nvSpPr>
          <p:spPr>
            <a:xfrm>
              <a:off x="1584" y="2544"/>
              <a:ext cx="1392" cy="528"/>
            </a:xfrm>
            <a:prstGeom prst="line">
              <a:avLst/>
            </a:prstGeom>
            <a:ln w="28575" cap="sq" cmpd="sng">
              <a:solidFill>
                <a:srgbClr val="FF66FF"/>
              </a:solidFill>
              <a:prstDash val="solid"/>
              <a:round/>
              <a:headEnd type="none" w="sm" len="sm"/>
              <a:tailEnd type="none" w="sm" len="sm"/>
            </a:ln>
          </p:spPr>
        </p:sp>
        <p:sp>
          <p:nvSpPr>
            <p:cNvPr id="39957" name="Line 24"/>
            <p:cNvSpPr/>
            <p:nvPr/>
          </p:nvSpPr>
          <p:spPr>
            <a:xfrm flipH="1">
              <a:off x="3072" y="2544"/>
              <a:ext cx="1344" cy="528"/>
            </a:xfrm>
            <a:prstGeom prst="line">
              <a:avLst/>
            </a:prstGeom>
            <a:ln w="28575" cap="sq" cmpd="sng">
              <a:solidFill>
                <a:srgbClr val="FF66FF"/>
              </a:solidFill>
              <a:prstDash val="solid"/>
              <a:round/>
              <a:headEnd type="none" w="sm" len="sm"/>
              <a:tailEnd type="none" w="sm" len="sm"/>
            </a:ln>
          </p:spPr>
        </p:sp>
        <p:sp>
          <p:nvSpPr>
            <p:cNvPr id="39958" name="Line 25"/>
            <p:cNvSpPr/>
            <p:nvPr/>
          </p:nvSpPr>
          <p:spPr>
            <a:xfrm flipH="1">
              <a:off x="3744" y="2544"/>
              <a:ext cx="816" cy="528"/>
            </a:xfrm>
            <a:prstGeom prst="line">
              <a:avLst/>
            </a:prstGeom>
            <a:ln w="28575" cap="sq" cmpd="sng">
              <a:solidFill>
                <a:srgbClr val="FF66FF"/>
              </a:solidFill>
              <a:prstDash val="solid"/>
              <a:round/>
              <a:headEnd type="none" w="sm" len="sm"/>
              <a:tailEnd type="none" w="sm" len="sm"/>
            </a:ln>
          </p:spPr>
        </p:sp>
        <p:sp>
          <p:nvSpPr>
            <p:cNvPr id="39959" name="Line 26"/>
            <p:cNvSpPr/>
            <p:nvPr/>
          </p:nvSpPr>
          <p:spPr>
            <a:xfrm>
              <a:off x="4800" y="2544"/>
              <a:ext cx="336" cy="528"/>
            </a:xfrm>
            <a:prstGeom prst="line">
              <a:avLst/>
            </a:prstGeom>
            <a:ln w="28575" cap="sq" cmpd="sng">
              <a:solidFill>
                <a:srgbClr val="FF66FF"/>
              </a:solidFill>
              <a:prstDash val="solid"/>
              <a:round/>
              <a:headEnd type="none" w="sm" len="sm"/>
              <a:tailEnd type="none" w="sm" len="sm"/>
            </a:ln>
          </p:spPr>
        </p:sp>
        <p:sp>
          <p:nvSpPr>
            <p:cNvPr id="39960" name="Line 27"/>
            <p:cNvSpPr/>
            <p:nvPr/>
          </p:nvSpPr>
          <p:spPr>
            <a:xfrm flipH="1">
              <a:off x="4608" y="2544"/>
              <a:ext cx="48" cy="528"/>
            </a:xfrm>
            <a:prstGeom prst="line">
              <a:avLst/>
            </a:prstGeom>
            <a:ln w="28575" cap="sq" cmpd="sng">
              <a:solidFill>
                <a:srgbClr val="FF66FF"/>
              </a:solidFill>
              <a:prstDash val="solid"/>
              <a:round/>
              <a:headEnd type="none" w="sm" len="sm"/>
              <a:tailEnd type="none" w="sm" len="sm"/>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a:xfrm>
            <a:off x="838200" y="365126"/>
            <a:ext cx="10515600" cy="1060904"/>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1.2</a:t>
            </a:r>
            <a:r>
              <a:rPr lang="zh-CN" altLang="en-US" sz="4000" b="0" dirty="0">
                <a:solidFill>
                  <a:schemeClr val="accent2"/>
                </a:solidFill>
                <a:ea typeface="隶书" panose="02010509060101010101" pitchFamily="49" charset="-122"/>
              </a:rPr>
              <a:t> 语音信号的感知（自学）</a:t>
            </a:r>
          </a:p>
        </p:txBody>
      </p:sp>
      <p:sp>
        <p:nvSpPr>
          <p:cNvPr id="4" name="圆角矩形 3"/>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0963" name="矩形 4"/>
          <p:cNvSpPr/>
          <p:nvPr/>
        </p:nvSpPr>
        <p:spPr>
          <a:xfrm>
            <a:off x="2166937" y="1421834"/>
            <a:ext cx="7858125" cy="368300"/>
          </a:xfrm>
          <a:prstGeom prst="rect">
            <a:avLst/>
          </a:prstGeom>
          <a:noFill/>
          <a:ln w="9525">
            <a:noFill/>
          </a:ln>
        </p:spPr>
        <p:txBody>
          <a:bodyPr anchor="t" anchorCtr="0">
            <a:spAutoFit/>
          </a:bodyPr>
          <a:lstStyle/>
          <a:p>
            <a:pPr eaLnBrk="0" hangingPunct="0"/>
            <a:r>
              <a:rPr lang="zh-CN" altLang="en-US" dirty="0">
                <a:solidFill>
                  <a:srgbClr val="FF0000"/>
                </a:solidFill>
                <a:latin typeface="黑体" panose="02010609060101010101" charset="-122"/>
                <a:ea typeface="黑体" panose="02010609060101010101" charset="-122"/>
              </a:rPr>
              <a:t>研究人对声音的感知，对语音编码识别很重要，如</a:t>
            </a:r>
            <a:r>
              <a:rPr lang="en-US" altLang="zh-CN" dirty="0">
                <a:solidFill>
                  <a:srgbClr val="FF0000"/>
                </a:solidFill>
                <a:latin typeface="黑体" panose="02010609060101010101" charset="-122"/>
                <a:ea typeface="黑体" panose="02010609060101010101" charset="-122"/>
              </a:rPr>
              <a:t>MP3</a:t>
            </a:r>
            <a:r>
              <a:rPr lang="zh-CN" altLang="en-US" dirty="0">
                <a:solidFill>
                  <a:srgbClr val="FF0000"/>
                </a:solidFill>
                <a:latin typeface="黑体" panose="02010609060101010101" charset="-122"/>
                <a:ea typeface="黑体" panose="02010609060101010101" charset="-122"/>
              </a:rPr>
              <a:t>。</a:t>
            </a:r>
            <a:endParaRPr lang="zh-CN" altLang="en-US" dirty="0">
              <a:latin typeface="黑体" panose="02010609060101010101" charset="-122"/>
              <a:ea typeface="黑体" panose="02010609060101010101" charset="-122"/>
            </a:endParaRPr>
          </a:p>
        </p:txBody>
      </p:sp>
      <p:sp>
        <p:nvSpPr>
          <p:cNvPr id="40964" name="Rectangle 18"/>
          <p:cNvSpPr/>
          <p:nvPr/>
        </p:nvSpPr>
        <p:spPr>
          <a:xfrm>
            <a:off x="3098574" y="1785938"/>
            <a:ext cx="4670425" cy="4399915"/>
          </a:xfrm>
          <a:prstGeom prst="rect">
            <a:avLst/>
          </a:prstGeom>
          <a:noFill/>
          <a:ln w="9525">
            <a:noFill/>
          </a:ln>
        </p:spPr>
        <p:txBody>
          <a:bodyPr anchor="t" anchorCtr="0">
            <a:spAutoFit/>
          </a:bodyPr>
          <a:lstStyle/>
          <a:p>
            <a:pPr eaLnBrk="0" hangingPunct="0">
              <a:buClr>
                <a:srgbClr val="FF0000"/>
              </a:buClr>
              <a:buFont typeface="Wingdings" panose="05000000000000000000" pitchFamily="2" charset="2"/>
              <a:buChar char="Ø"/>
            </a:pPr>
            <a:r>
              <a:rPr lang="zh-CN" altLang="en-US" sz="2800" dirty="0">
                <a:latin typeface="黑体" panose="02010609060101010101" charset="-122"/>
                <a:ea typeface="黑体" panose="02010609060101010101" charset="-122"/>
              </a:rPr>
              <a:t> 听觉系统</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耳的结构</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听觉的形成</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耳蜗的作用        </a:t>
            </a:r>
          </a:p>
          <a:p>
            <a:pPr eaLnBrk="0" hangingPunct="0">
              <a:buClr>
                <a:srgbClr val="FF0000"/>
              </a:buClr>
              <a:buFont typeface="Wingdings" panose="05000000000000000000" pitchFamily="2" charset="2"/>
              <a:buChar char="Ø"/>
            </a:pPr>
            <a:r>
              <a:rPr lang="zh-CN" altLang="en-US" sz="2800" dirty="0">
                <a:latin typeface="黑体" panose="02010609060101010101" charset="-122"/>
                <a:ea typeface="黑体" panose="02010609060101010101" charset="-122"/>
              </a:rPr>
              <a:t> 听觉特性</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人耳的听阈及响度</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音调</a:t>
            </a:r>
          </a:p>
          <a:p>
            <a:pPr eaLnBrk="0" hangingPunct="0">
              <a:buClr>
                <a:srgbClr val="FF0000"/>
              </a:buClr>
              <a:buFont typeface="Wingdings" panose="05000000000000000000" pitchFamily="2" charset="2"/>
              <a:buChar char="Ø"/>
            </a:pPr>
            <a:r>
              <a:rPr lang="zh-CN" altLang="en-US" sz="2800" dirty="0">
                <a:latin typeface="黑体" panose="02010609060101010101" charset="-122"/>
                <a:ea typeface="黑体" panose="02010609060101010101" charset="-122"/>
              </a:rPr>
              <a:t> 俺蔽效应</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同时掩蔽和异时掩蔽</a:t>
            </a:r>
          </a:p>
          <a:p>
            <a:pPr lvl="1" indent="0" eaLnBrk="0" hangingPunct="0">
              <a:buClr>
                <a:schemeClr val="accent2"/>
              </a:buClr>
              <a:buFont typeface="Wingdings" panose="05000000000000000000" pitchFamily="2" charset="2"/>
              <a:buChar char="ü"/>
            </a:pPr>
            <a:r>
              <a:rPr lang="zh-CN" altLang="en-US" sz="2800" dirty="0">
                <a:latin typeface="黑体" panose="02010609060101010101" charset="-122"/>
                <a:ea typeface="黑体" panose="02010609060101010101" charset="-122"/>
              </a:rPr>
              <a:t>各种不同的掩蔽效果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1"/>
          <p:cNvSpPr>
            <a:spLocks noGrp="1"/>
          </p:cNvSpPr>
          <p:nvPr>
            <p:ph type="title"/>
          </p:nvPr>
        </p:nvSpPr>
        <p:spPr>
          <a:xfrm>
            <a:off x="838200" y="365126"/>
            <a:ext cx="10515600" cy="1060904"/>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1987" name="Rectangle 8"/>
          <p:cNvSpPr/>
          <p:nvPr/>
        </p:nvSpPr>
        <p:spPr>
          <a:xfrm>
            <a:off x="2809875" y="2286000"/>
            <a:ext cx="7100888" cy="1614805"/>
          </a:xfrm>
          <a:prstGeom prst="rect">
            <a:avLst/>
          </a:prstGeom>
          <a:noFill/>
          <a:ln w="28575">
            <a:noFill/>
          </a:ln>
        </p:spPr>
        <p:txBody>
          <a:bodyPr anchor="t" anchorCtr="0">
            <a:spAutoFit/>
          </a:bodyPr>
          <a:lstStyle/>
          <a:p>
            <a:pPr eaLnBrk="0" hangingPunct="0">
              <a:spcBef>
                <a:spcPct val="50000"/>
              </a:spcBef>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激励模型（肺部，气管，声带）</a:t>
            </a:r>
          </a:p>
          <a:p>
            <a:pPr eaLnBrk="0" hangingPunct="0">
              <a:spcBef>
                <a:spcPct val="50000"/>
              </a:spcBef>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声道模型（咽腔，口腔，喉腔，鼻腔）</a:t>
            </a:r>
            <a:endParaRPr lang="en-US" altLang="zh-CN" dirty="0">
              <a:latin typeface="黑体" panose="02010609060101010101" charset="-122"/>
              <a:ea typeface="黑体" panose="02010609060101010101" charset="-122"/>
            </a:endParaRPr>
          </a:p>
          <a:p>
            <a:pPr eaLnBrk="0" hangingPunct="0">
              <a:spcBef>
                <a:spcPct val="50000"/>
              </a:spcBef>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辐射模型（口唇，鼻孔）</a:t>
            </a:r>
          </a:p>
          <a:p>
            <a:pPr eaLnBrk="0" hangingPunct="0">
              <a:spcBef>
                <a:spcPct val="50000"/>
              </a:spcBef>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完整的语音信号的数学模型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23"/>
          <p:cNvSpPr/>
          <p:nvPr>
            <p:custDataLst>
              <p:tags r:id="rId1"/>
            </p:custDataLst>
          </p:nvPr>
        </p:nvSpPr>
        <p:spPr>
          <a:xfrm>
            <a:off x="2399030" y="334328"/>
            <a:ext cx="8229600" cy="1143000"/>
          </a:xfrm>
          <a:prstGeom prst="rect">
            <a:avLst/>
          </a:prstGeom>
          <a:noFill/>
          <a:ln w="9525">
            <a:noFill/>
          </a:ln>
        </p:spPr>
        <p:txBody>
          <a:bodyPr anchor="ctr" anchorCtr="0"/>
          <a:lstStyle/>
          <a:p>
            <a:pPr algn="ctr" eaLnBrk="0" hangingPunct="0"/>
            <a:r>
              <a:rPr lang="en-US" altLang="zh-CN" sz="3900" b="1" dirty="0">
                <a:solidFill>
                  <a:schemeClr val="tx2"/>
                </a:solidFill>
                <a:latin typeface="Arial" panose="020B0604020202020204" pitchFamily="34" charset="0"/>
                <a:ea typeface="宋体" panose="02010600030101010101" pitchFamily="2" charset="-122"/>
              </a:rPr>
              <a:t>Contents</a:t>
            </a:r>
            <a:endParaRPr lang="en-US" altLang="zh-CN" sz="3900" b="1" dirty="0">
              <a:solidFill>
                <a:schemeClr val="accent1"/>
              </a:solidFill>
              <a:latin typeface="Arial" panose="020B0604020202020204" pitchFamily="34" charset="0"/>
              <a:ea typeface="宋体" panose="02010600030101010101" pitchFamily="2" charset="-122"/>
            </a:endParaRPr>
          </a:p>
        </p:txBody>
      </p:sp>
      <p:sp>
        <p:nvSpPr>
          <p:cNvPr id="6146" name="Text Box 224"/>
          <p:cNvSpPr txBox="1"/>
          <p:nvPr>
            <p:custDataLst>
              <p:tags r:id="rId2"/>
            </p:custDataLst>
          </p:nvPr>
        </p:nvSpPr>
        <p:spPr>
          <a:xfrm>
            <a:off x="3602355" y="782003"/>
            <a:ext cx="184150" cy="366712"/>
          </a:xfrm>
          <a:prstGeom prst="rect">
            <a:avLst/>
          </a:prstGeom>
          <a:noFill/>
          <a:ln w="9525">
            <a:noFill/>
          </a:ln>
        </p:spPr>
        <p:txBody>
          <a:bodyPr wrap="none" anchor="t" anchorCtr="0">
            <a:spAutoFit/>
          </a:bodyPr>
          <a:lstStyle/>
          <a:p>
            <a:endParaRPr lang="zh-CN" altLang="en-US" sz="1800" dirty="0">
              <a:latin typeface="Arial" panose="020B0604020202020204" pitchFamily="34" charset="0"/>
              <a:ea typeface="宋体" panose="02010600030101010101" pitchFamily="2" charset="-122"/>
            </a:endParaRPr>
          </a:p>
        </p:txBody>
      </p:sp>
      <p:sp>
        <p:nvSpPr>
          <p:cNvPr id="5345" name="AutoShape 225"/>
          <p:cNvSpPr>
            <a:spLocks noChangeArrowheads="1"/>
          </p:cNvSpPr>
          <p:nvPr>
            <p:custDataLst>
              <p:tags r:id="rId3"/>
            </p:custDataLst>
          </p:nvPr>
        </p:nvSpPr>
        <p:spPr bwMode="ltGray">
          <a:xfrm rot="5400000">
            <a:off x="-480695" y="153447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346" name="AutoShape 226"/>
          <p:cNvSpPr>
            <a:spLocks noChangeArrowheads="1"/>
          </p:cNvSpPr>
          <p:nvPr>
            <p:custDataLst>
              <p:tags r:id="rId4"/>
            </p:custDataLst>
          </p:nvPr>
        </p:nvSpPr>
        <p:spPr bwMode="ltGray">
          <a:xfrm rot="5400000" flipH="1">
            <a:off x="-75089" y="197024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49" name="AutoShape 227"/>
          <p:cNvSpPr/>
          <p:nvPr>
            <p:custDataLst>
              <p:tags r:id="rId5"/>
            </p:custDataLst>
          </p:nvPr>
        </p:nvSpPr>
        <p:spPr>
          <a:xfrm>
            <a:off x="4192905" y="5158740"/>
            <a:ext cx="44196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lstStyle/>
          <a:p>
            <a:pPr eaLnBrk="0" hangingPunct="0"/>
            <a:r>
              <a:rPr lang="en-US" altLang="zh-CN" sz="1800" b="1" dirty="0">
                <a:solidFill>
                  <a:schemeClr val="tx2"/>
                </a:solidFill>
                <a:latin typeface="Arial" panose="020B0604020202020204" pitchFamily="34" charset="0"/>
                <a:ea typeface="宋体" panose="02010600030101010101" pitchFamily="2" charset="-122"/>
              </a:rPr>
              <a:t>5 </a:t>
            </a:r>
            <a:r>
              <a:rPr lang="zh-CN" altLang="en-US" sz="1800" b="1" dirty="0">
                <a:solidFill>
                  <a:schemeClr val="tx2"/>
                </a:solidFill>
                <a:latin typeface="Arial" panose="020B0604020202020204" pitchFamily="34" charset="0"/>
                <a:ea typeface="宋体" panose="02010600030101010101" pitchFamily="2" charset="-122"/>
              </a:rPr>
              <a:t>语音数据挖掘</a:t>
            </a:r>
            <a:endParaRPr lang="en-US" altLang="zh-CN" sz="1800" b="1" dirty="0">
              <a:solidFill>
                <a:schemeClr val="tx2"/>
              </a:solidFill>
              <a:latin typeface="Arial" panose="020B0604020202020204" pitchFamily="34" charset="0"/>
              <a:ea typeface="宋体" panose="02010600030101010101" pitchFamily="2" charset="-122"/>
            </a:endParaRPr>
          </a:p>
        </p:txBody>
      </p:sp>
      <p:sp>
        <p:nvSpPr>
          <p:cNvPr id="6150" name="AutoShape 228"/>
          <p:cNvSpPr/>
          <p:nvPr>
            <p:custDataLst>
              <p:tags r:id="rId6"/>
            </p:custDataLst>
          </p:nvPr>
        </p:nvSpPr>
        <p:spPr>
          <a:xfrm>
            <a:off x="4688205" y="4331653"/>
            <a:ext cx="44196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lstStyle/>
          <a:p>
            <a:pPr eaLnBrk="0" hangingPunct="0"/>
            <a:r>
              <a:rPr lang="en-US" altLang="zh-CN" sz="1800" b="1" dirty="0">
                <a:solidFill>
                  <a:schemeClr val="tx2"/>
                </a:solidFill>
                <a:latin typeface="Arial" panose="020B0604020202020204" pitchFamily="34" charset="0"/>
                <a:ea typeface="宋体" panose="02010600030101010101" pitchFamily="2" charset="-122"/>
              </a:rPr>
              <a:t>4 </a:t>
            </a:r>
            <a:r>
              <a:rPr lang="zh-CN" altLang="en-US" sz="1800" b="1" dirty="0">
                <a:solidFill>
                  <a:schemeClr val="tx2"/>
                </a:solidFill>
                <a:latin typeface="Arial" panose="020B0604020202020204" pitchFamily="34" charset="0"/>
                <a:ea typeface="宋体" panose="02010600030101010101" pitchFamily="2" charset="-122"/>
              </a:rPr>
              <a:t>语音合成</a:t>
            </a:r>
            <a:endParaRPr lang="en-US" altLang="zh-CN" sz="1800" b="1" dirty="0">
              <a:solidFill>
                <a:schemeClr val="tx2"/>
              </a:solidFill>
              <a:latin typeface="Arial" panose="020B0604020202020204" pitchFamily="34" charset="0"/>
              <a:ea typeface="宋体" panose="02010600030101010101" pitchFamily="2" charset="-122"/>
            </a:endParaRPr>
          </a:p>
        </p:txBody>
      </p:sp>
      <p:sp>
        <p:nvSpPr>
          <p:cNvPr id="6151" name="AutoShape 229"/>
          <p:cNvSpPr/>
          <p:nvPr>
            <p:custDataLst>
              <p:tags r:id="rId7"/>
            </p:custDataLst>
          </p:nvPr>
        </p:nvSpPr>
        <p:spPr>
          <a:xfrm>
            <a:off x="4808855" y="3518853"/>
            <a:ext cx="44196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lstStyle/>
          <a:p>
            <a:pPr eaLnBrk="0" hangingPunct="0"/>
            <a:r>
              <a:rPr lang="en-US" altLang="zh-CN" sz="1800" b="1" dirty="0">
                <a:solidFill>
                  <a:schemeClr val="tx2"/>
                </a:solidFill>
                <a:latin typeface="Arial" panose="020B0604020202020204" pitchFamily="34" charset="0"/>
                <a:ea typeface="宋体" panose="02010600030101010101" pitchFamily="2" charset="-122"/>
              </a:rPr>
              <a:t>3 </a:t>
            </a:r>
            <a:r>
              <a:rPr lang="zh-CN" altLang="en-US" sz="1800" b="1" dirty="0">
                <a:solidFill>
                  <a:schemeClr val="tx2"/>
                </a:solidFill>
                <a:latin typeface="Arial" panose="020B0604020202020204" pitchFamily="34" charset="0"/>
                <a:ea typeface="宋体" panose="02010600030101010101" pitchFamily="2" charset="-122"/>
              </a:rPr>
              <a:t>声纹识别</a:t>
            </a:r>
            <a:endParaRPr lang="en-US" altLang="zh-CN" sz="1800" b="1" dirty="0">
              <a:solidFill>
                <a:schemeClr val="tx2"/>
              </a:solidFill>
              <a:latin typeface="Arial" panose="020B0604020202020204" pitchFamily="34" charset="0"/>
              <a:ea typeface="宋体" panose="02010600030101010101" pitchFamily="2" charset="-122"/>
            </a:endParaRPr>
          </a:p>
        </p:txBody>
      </p:sp>
      <p:sp>
        <p:nvSpPr>
          <p:cNvPr id="6152" name="AutoShape 230"/>
          <p:cNvSpPr/>
          <p:nvPr>
            <p:custDataLst>
              <p:tags r:id="rId8"/>
            </p:custDataLst>
          </p:nvPr>
        </p:nvSpPr>
        <p:spPr>
          <a:xfrm>
            <a:off x="4656455" y="2650490"/>
            <a:ext cx="44196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lstStyle/>
          <a:p>
            <a:pPr eaLnBrk="0" hangingPunct="0"/>
            <a:r>
              <a:rPr lang="en-US" altLang="zh-CN" sz="1800" b="1" dirty="0">
                <a:solidFill>
                  <a:schemeClr val="tx2"/>
                </a:solidFill>
                <a:latin typeface="Arial" panose="020B0604020202020204" pitchFamily="34" charset="0"/>
                <a:ea typeface="宋体" panose="02010600030101010101" pitchFamily="2" charset="-122"/>
              </a:rPr>
              <a:t>2 </a:t>
            </a:r>
            <a:r>
              <a:rPr lang="zh-CN" altLang="en-US" sz="1800" b="1" dirty="0">
                <a:solidFill>
                  <a:schemeClr val="tx2"/>
                </a:solidFill>
                <a:latin typeface="Arial" panose="020B0604020202020204" pitchFamily="34" charset="0"/>
                <a:ea typeface="宋体" panose="02010600030101010101" pitchFamily="2" charset="-122"/>
              </a:rPr>
              <a:t>语音识别</a:t>
            </a:r>
            <a:endParaRPr lang="en-US" altLang="zh-CN" sz="1800" b="1" dirty="0">
              <a:solidFill>
                <a:schemeClr val="tx2"/>
              </a:solidFill>
              <a:latin typeface="Arial" panose="020B0604020202020204" pitchFamily="34" charset="0"/>
              <a:ea typeface="宋体" panose="02010600030101010101" pitchFamily="2" charset="-122"/>
            </a:endParaRPr>
          </a:p>
        </p:txBody>
      </p:sp>
      <p:sp>
        <p:nvSpPr>
          <p:cNvPr id="6153" name="AutoShape 231"/>
          <p:cNvSpPr/>
          <p:nvPr>
            <p:custDataLst>
              <p:tags r:id="rId9"/>
            </p:custDataLst>
          </p:nvPr>
        </p:nvSpPr>
        <p:spPr>
          <a:xfrm>
            <a:off x="4135755" y="1880553"/>
            <a:ext cx="4419600" cy="508000"/>
          </a:xfrm>
          <a:prstGeom prst="roundRect">
            <a:avLst>
              <a:gd name="adj" fmla="val 50000"/>
            </a:avLst>
          </a:prstGeom>
          <a:noFill/>
          <a:ln w="28575" cap="flat" cmpd="sng">
            <a:solidFill>
              <a:schemeClr val="bg2"/>
            </a:solidFill>
            <a:prstDash val="solid"/>
            <a:round/>
            <a:headEnd type="none" w="med" len="med"/>
            <a:tailEnd type="none" w="med" len="med"/>
          </a:ln>
        </p:spPr>
        <p:txBody>
          <a:bodyPr wrap="none" anchor="ctr" anchorCtr="0"/>
          <a:lstStyle/>
          <a:p>
            <a:pPr eaLnBrk="0" hangingPunct="0"/>
            <a:r>
              <a:rPr lang="en-US" altLang="zh-CN" sz="1800" b="1" dirty="0">
                <a:solidFill>
                  <a:schemeClr val="tx2"/>
                </a:solidFill>
                <a:latin typeface="Arial" panose="020B0604020202020204" pitchFamily="34" charset="0"/>
                <a:ea typeface="宋体" panose="02010600030101010101" pitchFamily="2" charset="-122"/>
              </a:rPr>
              <a:t>1 </a:t>
            </a:r>
            <a:r>
              <a:rPr lang="zh-CN" altLang="en-US" sz="1800" b="1" dirty="0">
                <a:solidFill>
                  <a:schemeClr val="tx2"/>
                </a:solidFill>
                <a:latin typeface="Arial" panose="020B0604020202020204" pitchFamily="34" charset="0"/>
                <a:ea typeface="宋体" panose="02010600030101010101" pitchFamily="2" charset="-122"/>
              </a:rPr>
              <a:t>语音信号处理基础</a:t>
            </a:r>
            <a:endParaRPr lang="en-US" altLang="zh-CN" sz="1800" b="1" dirty="0">
              <a:solidFill>
                <a:schemeClr val="tx2"/>
              </a:solidFill>
              <a:latin typeface="Arial" panose="020B0604020202020204" pitchFamily="34" charset="0"/>
              <a:ea typeface="宋体" panose="02010600030101010101" pitchFamily="2" charset="-122"/>
            </a:endParaRPr>
          </a:p>
        </p:txBody>
      </p:sp>
      <p:grpSp>
        <p:nvGrpSpPr>
          <p:cNvPr id="6154" name="Group 232"/>
          <p:cNvGrpSpPr/>
          <p:nvPr/>
        </p:nvGrpSpPr>
        <p:grpSpPr>
          <a:xfrm>
            <a:off x="3818255" y="1969453"/>
            <a:ext cx="381000" cy="381000"/>
            <a:chOff x="2078" y="1680"/>
            <a:chExt cx="1615" cy="1615"/>
          </a:xfrm>
        </p:grpSpPr>
        <p:sp>
          <p:nvSpPr>
            <p:cNvPr id="6155" name="Oval 233"/>
            <p:cNvSpPr/>
            <p:nvPr>
              <p:custDataLst>
                <p:tags r:id="rId43"/>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56" name="Oval 234"/>
            <p:cNvSpPr/>
            <p:nvPr>
              <p:custDataLst>
                <p:tags r:id="rId44"/>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5355" name="Oval 235"/>
            <p:cNvSpPr>
              <a:spLocks noChangeArrowheads="1"/>
            </p:cNvSpPr>
            <p:nvPr>
              <p:custDataLst>
                <p:tags r:id="rId45"/>
              </p:custDataLst>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58" name="Oval 236"/>
            <p:cNvSpPr/>
            <p:nvPr>
              <p:custDataLst>
                <p:tags r:id="rId46"/>
              </p:custDataLst>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5357" name="Oval 237"/>
            <p:cNvSpPr>
              <a:spLocks noChangeArrowheads="1"/>
            </p:cNvSpPr>
            <p:nvPr>
              <p:custDataLst>
                <p:tags r:id="rId47"/>
              </p:custDataLst>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60" name="Oval 238"/>
            <p:cNvSpPr/>
            <p:nvPr>
              <p:custDataLst>
                <p:tags r:id="rId48"/>
              </p:custDataLst>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6161" name="Group 239"/>
          <p:cNvGrpSpPr/>
          <p:nvPr/>
        </p:nvGrpSpPr>
        <p:grpSpPr>
          <a:xfrm>
            <a:off x="4351655" y="2756853"/>
            <a:ext cx="381000" cy="381000"/>
            <a:chOff x="2078" y="1680"/>
            <a:chExt cx="1615" cy="1615"/>
          </a:xfrm>
        </p:grpSpPr>
        <p:sp>
          <p:nvSpPr>
            <p:cNvPr id="6162" name="Oval 240"/>
            <p:cNvSpPr/>
            <p:nvPr>
              <p:custDataLst>
                <p:tags r:id="rId37"/>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63" name="Oval 241"/>
            <p:cNvSpPr/>
            <p:nvPr>
              <p:custDataLst>
                <p:tags r:id="rId38"/>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5362" name="Oval 242"/>
            <p:cNvSpPr>
              <a:spLocks noChangeArrowheads="1"/>
            </p:cNvSpPr>
            <p:nvPr>
              <p:custDataLst>
                <p:tags r:id="rId39"/>
              </p:custDataLst>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65" name="Oval 243"/>
            <p:cNvSpPr/>
            <p:nvPr>
              <p:custDataLst>
                <p:tags r:id="rId40"/>
              </p:custDataLst>
            </p:nvPr>
          </p:nvSpPr>
          <p:spPr>
            <a:xfrm>
              <a:off x="2254" y="1856"/>
              <a:ext cx="1262" cy="1264"/>
            </a:xfrm>
            <a:prstGeom prst="ellipse">
              <a:avLst/>
            </a:prstGeom>
            <a:gradFill rotWithShape="1">
              <a:gsLst>
                <a:gs pos="0">
                  <a:srgbClr val="000000"/>
                </a:gs>
                <a:gs pos="100000">
                  <a:srgbClr val="48BE67"/>
                </a:gs>
              </a:gsLst>
              <a:lin ang="2700000" scaled="1"/>
              <a:tileRect/>
            </a:gradFill>
            <a:ln w="381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5364" name="Oval 244"/>
            <p:cNvSpPr>
              <a:spLocks noChangeArrowheads="1"/>
            </p:cNvSpPr>
            <p:nvPr>
              <p:custDataLst>
                <p:tags r:id="rId41"/>
              </p:custDataLst>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67" name="Oval 245"/>
            <p:cNvSpPr/>
            <p:nvPr>
              <p:custDataLst>
                <p:tags r:id="rId42"/>
              </p:custDataLst>
            </p:nvPr>
          </p:nvSpPr>
          <p:spPr>
            <a:xfrm>
              <a:off x="2337" y="1939"/>
              <a:ext cx="1096" cy="1098"/>
            </a:xfrm>
            <a:prstGeom prst="ellipse">
              <a:avLst/>
            </a:prstGeom>
            <a:gradFill rotWithShape="1">
              <a:gsLst>
                <a:gs pos="0">
                  <a:srgbClr val="48BE67"/>
                </a:gs>
                <a:gs pos="100000">
                  <a:srgbClr val="235C32"/>
                </a:gs>
              </a:gsLst>
              <a:lin ang="2700000" scaled="1"/>
              <a:tileRect/>
            </a:gra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6168" name="Group 246"/>
          <p:cNvGrpSpPr/>
          <p:nvPr/>
        </p:nvGrpSpPr>
        <p:grpSpPr>
          <a:xfrm>
            <a:off x="4504055" y="3595053"/>
            <a:ext cx="381000" cy="381000"/>
            <a:chOff x="2078" y="1680"/>
            <a:chExt cx="1615" cy="1615"/>
          </a:xfrm>
        </p:grpSpPr>
        <p:sp>
          <p:nvSpPr>
            <p:cNvPr id="6169" name="Oval 247"/>
            <p:cNvSpPr/>
            <p:nvPr>
              <p:custDataLst>
                <p:tags r:id="rId31"/>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70" name="Oval 248"/>
            <p:cNvSpPr/>
            <p:nvPr>
              <p:custDataLst>
                <p:tags r:id="rId32"/>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5369" name="Oval 249"/>
            <p:cNvSpPr>
              <a:spLocks noChangeArrowheads="1"/>
            </p:cNvSpPr>
            <p:nvPr>
              <p:custDataLst>
                <p:tags r:id="rId33"/>
              </p:custDataLst>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72" name="Oval 250"/>
            <p:cNvSpPr/>
            <p:nvPr>
              <p:custDataLst>
                <p:tags r:id="rId34"/>
              </p:custDataLst>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5371" name="Oval 251"/>
            <p:cNvSpPr>
              <a:spLocks noChangeArrowheads="1"/>
            </p:cNvSpPr>
            <p:nvPr>
              <p:custDataLst>
                <p:tags r:id="rId35"/>
              </p:custDataLst>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74" name="Oval 252"/>
            <p:cNvSpPr/>
            <p:nvPr>
              <p:custDataLst>
                <p:tags r:id="rId36"/>
              </p:custDataLst>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6175" name="Group 253"/>
          <p:cNvGrpSpPr/>
          <p:nvPr/>
        </p:nvGrpSpPr>
        <p:grpSpPr>
          <a:xfrm>
            <a:off x="4351655" y="4433253"/>
            <a:ext cx="381000" cy="381000"/>
            <a:chOff x="2078" y="1680"/>
            <a:chExt cx="1615" cy="1615"/>
          </a:xfrm>
        </p:grpSpPr>
        <p:sp>
          <p:nvSpPr>
            <p:cNvPr id="6176" name="Oval 254"/>
            <p:cNvSpPr/>
            <p:nvPr>
              <p:custDataLst>
                <p:tags r:id="rId25"/>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77" name="Oval 255"/>
            <p:cNvSpPr/>
            <p:nvPr>
              <p:custDataLst>
                <p:tags r:id="rId26"/>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5376" name="Oval 256"/>
            <p:cNvSpPr>
              <a:spLocks noChangeArrowheads="1"/>
            </p:cNvSpPr>
            <p:nvPr>
              <p:custDataLst>
                <p:tags r:id="rId27"/>
              </p:custDataLst>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79" name="Oval 257"/>
            <p:cNvSpPr/>
            <p:nvPr>
              <p:custDataLst>
                <p:tags r:id="rId28"/>
              </p:custDataLst>
            </p:nvPr>
          </p:nvSpPr>
          <p:spPr>
            <a:xfrm>
              <a:off x="2254" y="1856"/>
              <a:ext cx="1262" cy="1264"/>
            </a:xfrm>
            <a:prstGeom prst="ellipse">
              <a:avLst/>
            </a:prstGeom>
            <a:gradFill rotWithShape="1">
              <a:gsLst>
                <a:gs pos="0">
                  <a:srgbClr val="000000"/>
                </a:gs>
                <a:gs pos="100000">
                  <a:srgbClr val="8D67E1"/>
                </a:gs>
              </a:gsLst>
              <a:lin ang="2700000" scaled="1"/>
              <a:tileRect/>
            </a:gradFill>
            <a:ln w="381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5378" name="Oval 258"/>
            <p:cNvSpPr>
              <a:spLocks noChangeArrowheads="1"/>
            </p:cNvSpPr>
            <p:nvPr>
              <p:custDataLst>
                <p:tags r:id="rId29"/>
              </p:custDataLst>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81" name="Oval 259"/>
            <p:cNvSpPr/>
            <p:nvPr>
              <p:custDataLst>
                <p:tags r:id="rId30"/>
              </p:custDataLst>
            </p:nvPr>
          </p:nvSpPr>
          <p:spPr>
            <a:xfrm>
              <a:off x="2337" y="1939"/>
              <a:ext cx="1096" cy="1098"/>
            </a:xfrm>
            <a:prstGeom prst="ellipse">
              <a:avLst/>
            </a:prstGeom>
            <a:gradFill rotWithShape="1">
              <a:gsLst>
                <a:gs pos="0">
                  <a:srgbClr val="8D67E1"/>
                </a:gs>
                <a:gs pos="100000">
                  <a:srgbClr val="45326D"/>
                </a:gs>
              </a:gsLst>
              <a:lin ang="2700000" scaled="1"/>
              <a:tileRect/>
            </a:gra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6182" name="Group 260"/>
          <p:cNvGrpSpPr/>
          <p:nvPr/>
        </p:nvGrpSpPr>
        <p:grpSpPr>
          <a:xfrm>
            <a:off x="3894455" y="5207953"/>
            <a:ext cx="355600" cy="381000"/>
            <a:chOff x="2078" y="1680"/>
            <a:chExt cx="1615" cy="1615"/>
          </a:xfrm>
        </p:grpSpPr>
        <p:sp>
          <p:nvSpPr>
            <p:cNvPr id="6183" name="Oval 261"/>
            <p:cNvSpPr/>
            <p:nvPr>
              <p:custDataLst>
                <p:tags r:id="rId19"/>
              </p:custDataLst>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84" name="Oval 262"/>
            <p:cNvSpPr/>
            <p:nvPr>
              <p:custDataLst>
                <p:tags r:id="rId20"/>
              </p:custDataLst>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5383" name="Oval 263"/>
            <p:cNvSpPr>
              <a:spLocks noChangeArrowheads="1"/>
            </p:cNvSpPr>
            <p:nvPr>
              <p:custDataLst>
                <p:tags r:id="rId21"/>
              </p:custDataLst>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86" name="Oval 264"/>
            <p:cNvSpPr/>
            <p:nvPr>
              <p:custDataLst>
                <p:tags r:id="rId22"/>
              </p:custDataLst>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5385" name="Oval 265"/>
            <p:cNvSpPr>
              <a:spLocks noChangeArrowheads="1"/>
            </p:cNvSpPr>
            <p:nvPr>
              <p:custDataLst>
                <p:tags r:id="rId23"/>
              </p:custDataLst>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88" name="Oval 266"/>
            <p:cNvSpPr/>
            <p:nvPr>
              <p:custDataLst>
                <p:tags r:id="rId24"/>
              </p:custDataLst>
            </p:nvPr>
          </p:nvSpPr>
          <p:spPr>
            <a:xfrm>
              <a:off x="2337" y="1939"/>
              <a:ext cx="1096" cy="1098"/>
            </a:xfrm>
            <a:prstGeom prst="ellipse">
              <a:avLst/>
            </a:prstGeom>
            <a:gradFill rotWithShape="1">
              <a:gsLst>
                <a:gs pos="0">
                  <a:srgbClr val="E35E23"/>
                </a:gs>
                <a:gs pos="100000">
                  <a:srgbClr val="6E2E11"/>
                </a:gs>
              </a:gsLst>
              <a:lin ang="2700000" scaled="1"/>
              <a:tileRect/>
            </a:gra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6189" name="Group 60"/>
          <p:cNvGrpSpPr/>
          <p:nvPr/>
        </p:nvGrpSpPr>
        <p:grpSpPr>
          <a:xfrm>
            <a:off x="1997393" y="2896553"/>
            <a:ext cx="1801812" cy="1806575"/>
            <a:chOff x="192" y="1631"/>
            <a:chExt cx="1684" cy="1683"/>
          </a:xfrm>
        </p:grpSpPr>
        <p:sp>
          <p:nvSpPr>
            <p:cNvPr id="57" name="Oval 61"/>
            <p:cNvSpPr>
              <a:spLocks noChangeArrowheads="1"/>
            </p:cNvSpPr>
            <p:nvPr>
              <p:custDataLst>
                <p:tags r:id="rId10"/>
              </p:custDataLst>
            </p:nvPr>
          </p:nvSpPr>
          <p:spPr bwMode="gray">
            <a:xfrm>
              <a:off x="192" y="1631"/>
              <a:ext cx="1684" cy="168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8" name="Oval 62"/>
            <p:cNvSpPr>
              <a:spLocks noChangeArrowheads="1"/>
            </p:cNvSpPr>
            <p:nvPr>
              <p:custDataLst>
                <p:tags r:id="rId11"/>
              </p:custDataLst>
            </p:nvPr>
          </p:nvSpPr>
          <p:spPr bwMode="gray">
            <a:xfrm>
              <a:off x="303" y="1740"/>
              <a:ext cx="1461" cy="146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9" name="Oval 63"/>
            <p:cNvSpPr>
              <a:spLocks noChangeArrowheads="1"/>
            </p:cNvSpPr>
            <p:nvPr>
              <p:custDataLst>
                <p:tags r:id="rId12"/>
              </p:custDataLst>
            </p:nvPr>
          </p:nvSpPr>
          <p:spPr bwMode="gray">
            <a:xfrm>
              <a:off x="288" y="1754"/>
              <a:ext cx="1460" cy="1463"/>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93" name="Oval 64"/>
            <p:cNvSpPr/>
            <p:nvPr>
              <p:custDataLst>
                <p:tags r:id="rId13"/>
              </p:custDataLst>
            </p:nvPr>
          </p:nvSpPr>
          <p:spPr>
            <a:xfrm>
              <a:off x="375" y="1814"/>
              <a:ext cx="1317" cy="1316"/>
            </a:xfrm>
            <a:prstGeom prst="ellipse">
              <a:avLst/>
            </a:prstGeom>
            <a:solidFill>
              <a:srgbClr val="000000"/>
            </a:solidFill>
            <a:ln w="381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6194" name="Oval 65"/>
            <p:cNvSpPr/>
            <p:nvPr>
              <p:custDataLst>
                <p:tags r:id="rId14"/>
              </p:custDataLst>
            </p:nvPr>
          </p:nvSpPr>
          <p:spPr>
            <a:xfrm>
              <a:off x="396" y="1835"/>
              <a:ext cx="1276" cy="127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95" name="Oval 66"/>
            <p:cNvSpPr/>
            <p:nvPr>
              <p:custDataLst>
                <p:tags r:id="rId15"/>
              </p:custDataLst>
            </p:nvPr>
          </p:nvSpPr>
          <p:spPr>
            <a:xfrm>
              <a:off x="412" y="1842"/>
              <a:ext cx="1246" cy="1246"/>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96" name="Oval 67"/>
            <p:cNvSpPr/>
            <p:nvPr>
              <p:custDataLst>
                <p:tags r:id="rId16"/>
              </p:custDataLst>
            </p:nvPr>
          </p:nvSpPr>
          <p:spPr>
            <a:xfrm>
              <a:off x="426" y="1854"/>
              <a:ext cx="1184" cy="1164"/>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97" name="Oval 68"/>
            <p:cNvSpPr/>
            <p:nvPr>
              <p:custDataLst>
                <p:tags r:id="rId17"/>
              </p:custDataLst>
            </p:nvPr>
          </p:nvSpPr>
          <p:spPr>
            <a:xfrm>
              <a:off x="480" y="1872"/>
              <a:ext cx="1053" cy="945"/>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6198" name="Text Box 69"/>
            <p:cNvSpPr txBox="1"/>
            <p:nvPr>
              <p:custDataLst>
                <p:tags r:id="rId18"/>
              </p:custDataLst>
            </p:nvPr>
          </p:nvSpPr>
          <p:spPr>
            <a:xfrm>
              <a:off x="383" y="2160"/>
              <a:ext cx="1297" cy="658"/>
            </a:xfrm>
            <a:prstGeom prst="rect">
              <a:avLst/>
            </a:prstGeom>
            <a:noFill/>
            <a:ln w="9525">
              <a:noFill/>
            </a:ln>
          </p:spPr>
          <p:txBody>
            <a:bodyPr anchor="t" anchorCtr="0">
              <a:spAutoFit/>
            </a:bodyPr>
            <a:lstStyle/>
            <a:p>
              <a:pPr algn="ctr"/>
              <a:r>
                <a:rPr lang="zh-CN" sz="2000" b="1" i="1" dirty="0">
                  <a:solidFill>
                    <a:srgbClr val="000000"/>
                  </a:solidFill>
                  <a:latin typeface="Arial" panose="020B0604020202020204" pitchFamily="34" charset="0"/>
                  <a:ea typeface="宋体" panose="02010600030101010101" pitchFamily="2" charset="-122"/>
                </a:rPr>
                <a:t>音频数据</a:t>
              </a:r>
              <a:r>
                <a:rPr lang="zh-CN" altLang="en-US" sz="2000" b="1" i="1" dirty="0">
                  <a:solidFill>
                    <a:srgbClr val="000000"/>
                  </a:solidFill>
                  <a:latin typeface="Arial" panose="020B0604020202020204" pitchFamily="34" charset="0"/>
                  <a:ea typeface="宋体" panose="02010600030101010101" pitchFamily="2" charset="-122"/>
                </a:rPr>
                <a:t>处理</a:t>
              </a:r>
              <a:endParaRPr lang="en-US" altLang="zh-CN" sz="2000" b="1" i="1" dirty="0">
                <a:solidFill>
                  <a:srgbClr val="000000"/>
                </a:solidFill>
                <a:latin typeface="Arial" panose="020B0604020202020204" pitchFamily="34" charset="0"/>
                <a:ea typeface="宋体"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838200" y="365126"/>
            <a:ext cx="10515600" cy="976048"/>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3011" name="Text Box 9"/>
          <p:cNvSpPr txBox="1"/>
          <p:nvPr/>
        </p:nvSpPr>
        <p:spPr>
          <a:xfrm>
            <a:off x="2705100" y="4584700"/>
            <a:ext cx="3733800" cy="368300"/>
          </a:xfrm>
          <a:prstGeom prst="rect">
            <a:avLst/>
          </a:prstGeom>
          <a:noFill/>
          <a:ln w="12700">
            <a:noFill/>
          </a:ln>
        </p:spPr>
        <p:txBody>
          <a:bodyPr anchor="t" anchorCtr="0">
            <a:spAutoFit/>
          </a:bodyPr>
          <a:lstStyle/>
          <a:p>
            <a:pPr eaLnBrk="0" hangingPunct="0">
              <a:spcBef>
                <a:spcPct val="50000"/>
              </a:spcBef>
            </a:pPr>
            <a:endParaRPr lang="zh-CN" altLang="en-US" dirty="0">
              <a:latin typeface="Arial" panose="020B0604020202020204" pitchFamily="34" charset="0"/>
              <a:ea typeface="MS PGothic" panose="020B0600070205080204" pitchFamily="34" charset="-128"/>
            </a:endParaRPr>
          </a:p>
        </p:txBody>
      </p:sp>
      <p:sp>
        <p:nvSpPr>
          <p:cNvPr id="5" name="Rectangle 82"/>
          <p:cNvSpPr>
            <a:spLocks noChangeArrowheads="1"/>
          </p:cNvSpPr>
          <p:nvPr/>
        </p:nvSpPr>
        <p:spPr bwMode="auto">
          <a:xfrm>
            <a:off x="2036763" y="4554538"/>
            <a:ext cx="8153400" cy="1295400"/>
          </a:xfrm>
          <a:prstGeom prst="rect">
            <a:avLst/>
          </a:prstGeom>
          <a:solidFill>
            <a:schemeClr val="bg1"/>
          </a:solidFill>
          <a:ln>
            <a:noFill/>
          </a:ln>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050301"/>
                </a:solidFill>
                <a:effectLst>
                  <a:outerShdw blurRad="38100" dist="38100" dir="2700000" algn="tl">
                    <a:srgbClr val="C0C0C0"/>
                  </a:outerShdw>
                </a:effectLst>
                <a:uLnTx/>
                <a:uFillTx/>
                <a:latin typeface="Arial" panose="020B0604020202020204" pitchFamily="34" charset="0"/>
                <a:ea typeface="楷体_GB2312" pitchFamily="49" charset="-122"/>
                <a:cs typeface="+mn-cs"/>
              </a:rPr>
              <a:t>传输函数</a:t>
            </a:r>
          </a:p>
        </p:txBody>
      </p:sp>
      <p:sp>
        <p:nvSpPr>
          <p:cNvPr id="8" name="Text Box 10"/>
          <p:cNvSpPr txBox="1"/>
          <p:nvPr/>
        </p:nvSpPr>
        <p:spPr>
          <a:xfrm>
            <a:off x="1631950" y="5754688"/>
            <a:ext cx="8964613" cy="783590"/>
          </a:xfrm>
          <a:prstGeom prst="rect">
            <a:avLst/>
          </a:prstGeom>
          <a:noFill/>
          <a:ln w="25400" cap="sq" cmpd="sng">
            <a:solidFill>
              <a:schemeClr val="folHlink"/>
            </a:solidFill>
            <a:prstDash val="solid"/>
            <a:miter/>
            <a:headEnd type="none" w="sm" len="sm"/>
            <a:tailEnd type="none" w="sm" len="sm"/>
          </a:ln>
        </p:spPr>
        <p:txBody>
          <a:bodyPr anchor="t" anchorCtr="0">
            <a:spAutoFit/>
          </a:bodyPr>
          <a:lstStyle/>
          <a:p>
            <a:pPr eaLnBrk="0" hangingPunct="0">
              <a:lnSpc>
                <a:spcPct val="125000"/>
              </a:lnSpc>
              <a:spcBef>
                <a:spcPct val="50000"/>
              </a:spcBef>
            </a:pPr>
            <a:r>
              <a:rPr lang="zh-CN" altLang="en-US" dirty="0">
                <a:latin typeface="华文楷体" panose="02010600040101010101" pitchFamily="2" charset="-122"/>
                <a:ea typeface="华文楷体" panose="02010600040101010101" pitchFamily="2" charset="-122"/>
              </a:rPr>
              <a:t>        数学模型的特点：是一个终端模拟的近似模型，其内部结构与语音产生的物理过程并不一致，只是在输出端等效。</a:t>
            </a:r>
          </a:p>
        </p:txBody>
      </p:sp>
      <p:graphicFrame>
        <p:nvGraphicFramePr>
          <p:cNvPr id="43014" name="Object 83"/>
          <p:cNvGraphicFramePr>
            <a:graphicFrameLocks noChangeAspect="1"/>
          </p:cNvGraphicFramePr>
          <p:nvPr/>
        </p:nvGraphicFramePr>
        <p:xfrm>
          <a:off x="3935413" y="5122863"/>
          <a:ext cx="4279900" cy="511175"/>
        </p:xfrm>
        <a:graphic>
          <a:graphicData uri="http://schemas.openxmlformats.org/presentationml/2006/ole">
            <mc:AlternateContent xmlns:mc="http://schemas.openxmlformats.org/markup-compatibility/2006">
              <mc:Choice xmlns:v="urn:schemas-microsoft-com:vml" Requires="v">
                <p:oleObj r:id="rId2" imgW="1396365" imgH="203200" progId="Equation.3">
                  <p:embed/>
                </p:oleObj>
              </mc:Choice>
              <mc:Fallback>
                <p:oleObj r:id="rId2" imgW="1396365" imgH="203200" progId="Equation.3">
                  <p:embed/>
                  <p:pic>
                    <p:nvPicPr>
                      <p:cNvPr id="0" name="图片 3075"/>
                      <p:cNvPicPr/>
                      <p:nvPr/>
                    </p:nvPicPr>
                    <p:blipFill>
                      <a:blip r:embed="rId3"/>
                      <a:stretch>
                        <a:fillRect/>
                      </a:stretch>
                    </p:blipFill>
                    <p:spPr>
                      <a:xfrm>
                        <a:off x="3935413" y="5122863"/>
                        <a:ext cx="4279900" cy="511175"/>
                      </a:xfrm>
                      <a:prstGeom prst="rect">
                        <a:avLst/>
                      </a:prstGeom>
                      <a:solidFill>
                        <a:schemeClr val="bg1"/>
                      </a:solidFill>
                      <a:ln w="38100">
                        <a:noFill/>
                        <a:miter/>
                      </a:ln>
                    </p:spPr>
                  </p:pic>
                </p:oleObj>
              </mc:Fallback>
            </mc:AlternateContent>
          </a:graphicData>
        </a:graphic>
      </p:graphicFrame>
      <p:grpSp>
        <p:nvGrpSpPr>
          <p:cNvPr id="43015" name="Group 85"/>
          <p:cNvGrpSpPr/>
          <p:nvPr/>
        </p:nvGrpSpPr>
        <p:grpSpPr>
          <a:xfrm>
            <a:off x="1774825" y="1457325"/>
            <a:ext cx="8642350" cy="2606675"/>
            <a:chOff x="310" y="921"/>
            <a:chExt cx="5201" cy="1642"/>
          </a:xfrm>
        </p:grpSpPr>
        <p:sp>
          <p:nvSpPr>
            <p:cNvPr id="43016" name="Text Box 81"/>
            <p:cNvSpPr txBox="1"/>
            <p:nvPr/>
          </p:nvSpPr>
          <p:spPr>
            <a:xfrm>
              <a:off x="2255" y="1494"/>
              <a:ext cx="814" cy="406"/>
            </a:xfrm>
            <a:prstGeom prst="rect">
              <a:avLst/>
            </a:prstGeom>
            <a:solidFill>
              <a:schemeClr val="bg1"/>
            </a:solidFill>
            <a:ln w="12700">
              <a:noFill/>
            </a:ln>
          </p:spPr>
          <p:txBody>
            <a:bodyPr anchor="t" anchorCtr="0">
              <a:spAutoFit/>
            </a:bodyPr>
            <a:lstStyle/>
            <a:p>
              <a:pPr algn="ctr" eaLnBrk="0" hangingPunct="0">
                <a:spcBef>
                  <a:spcPct val="50000"/>
                </a:spcBef>
              </a:pPr>
              <a:r>
                <a:rPr lang="zh-CN" altLang="en-US" dirty="0">
                  <a:latin typeface="楷体_GB2312" pitchFamily="49" charset="-122"/>
                  <a:ea typeface="楷体_GB2312" pitchFamily="49" charset="-122"/>
                </a:rPr>
                <a:t>清</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浊音开关</a:t>
              </a:r>
            </a:p>
          </p:txBody>
        </p:sp>
        <p:sp>
          <p:nvSpPr>
            <p:cNvPr id="43017" name="Text Box 51"/>
            <p:cNvSpPr txBox="1"/>
            <p:nvPr/>
          </p:nvSpPr>
          <p:spPr>
            <a:xfrm>
              <a:off x="2913" y="921"/>
              <a:ext cx="551" cy="232"/>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楷体_GB2312" pitchFamily="49" charset="-122"/>
                  <a:ea typeface="楷体_GB2312" pitchFamily="49" charset="-122"/>
                </a:rPr>
                <a:t>A</a:t>
              </a:r>
              <a:r>
                <a:rPr lang="en-US" altLang="zh-CN" i="1" baseline="-25000" dirty="0">
                  <a:latin typeface="楷体_GB2312" pitchFamily="49" charset="-122"/>
                  <a:ea typeface="楷体_GB2312" pitchFamily="49" charset="-122"/>
                </a:rPr>
                <a:t>v</a:t>
              </a:r>
            </a:p>
          </p:txBody>
        </p:sp>
        <p:sp>
          <p:nvSpPr>
            <p:cNvPr id="43018" name="Rectangle 52"/>
            <p:cNvSpPr/>
            <p:nvPr/>
          </p:nvSpPr>
          <p:spPr>
            <a:xfrm>
              <a:off x="397" y="963"/>
              <a:ext cx="747" cy="472"/>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楷体_GB2312" pitchFamily="49" charset="-122"/>
                  <a:ea typeface="楷体_GB2312" pitchFamily="49" charset="-122"/>
                </a:rPr>
                <a:t>冲激序列</a:t>
              </a:r>
            </a:p>
            <a:p>
              <a:pPr algn="ctr" eaLnBrk="0" hangingPunct="0"/>
              <a:r>
                <a:rPr lang="zh-CN" altLang="en-US" dirty="0">
                  <a:solidFill>
                    <a:srgbClr val="050301"/>
                  </a:solidFill>
                  <a:latin typeface="楷体_GB2312" pitchFamily="49" charset="-122"/>
                  <a:ea typeface="楷体_GB2312" pitchFamily="49" charset="-122"/>
                </a:rPr>
                <a:t>发生器</a:t>
              </a:r>
            </a:p>
          </p:txBody>
        </p:sp>
        <p:sp>
          <p:nvSpPr>
            <p:cNvPr id="43019" name="Line 53"/>
            <p:cNvSpPr/>
            <p:nvPr/>
          </p:nvSpPr>
          <p:spPr>
            <a:xfrm>
              <a:off x="1144" y="1253"/>
              <a:ext cx="393" cy="0"/>
            </a:xfrm>
            <a:prstGeom prst="line">
              <a:avLst/>
            </a:prstGeom>
            <a:ln w="19050" cap="sq" cmpd="sng">
              <a:solidFill>
                <a:srgbClr val="03159B"/>
              </a:solidFill>
              <a:prstDash val="solid"/>
              <a:round/>
              <a:headEnd type="none" w="sm" len="sm"/>
              <a:tailEnd type="triangle" w="sm" len="sm"/>
            </a:ln>
          </p:spPr>
        </p:sp>
        <p:sp>
          <p:nvSpPr>
            <p:cNvPr id="43020" name="Rectangle 54"/>
            <p:cNvSpPr/>
            <p:nvPr/>
          </p:nvSpPr>
          <p:spPr>
            <a:xfrm>
              <a:off x="1537" y="963"/>
              <a:ext cx="865" cy="508"/>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楷体_GB2312" pitchFamily="49" charset="-122"/>
                  <a:ea typeface="楷体_GB2312" pitchFamily="49" charset="-122"/>
                </a:rPr>
                <a:t>声门波</a:t>
              </a:r>
            </a:p>
            <a:p>
              <a:pPr algn="ctr" eaLnBrk="0" hangingPunct="0"/>
              <a:r>
                <a:rPr lang="zh-CN" altLang="en-US" dirty="0">
                  <a:solidFill>
                    <a:srgbClr val="050301"/>
                  </a:solidFill>
                  <a:latin typeface="楷体_GB2312" pitchFamily="49" charset="-122"/>
                  <a:ea typeface="楷体_GB2312" pitchFamily="49" charset="-122"/>
                </a:rPr>
                <a:t>模型</a:t>
              </a:r>
              <a:r>
                <a:rPr lang="en-US" altLang="zh-CN" i="1" dirty="0">
                  <a:solidFill>
                    <a:srgbClr val="050301"/>
                  </a:solidFill>
                  <a:latin typeface="楷体_GB2312" pitchFamily="49" charset="-122"/>
                  <a:ea typeface="楷体_GB2312" pitchFamily="49" charset="-122"/>
                </a:rPr>
                <a:t>G(z)</a:t>
              </a:r>
            </a:p>
          </p:txBody>
        </p:sp>
        <p:sp>
          <p:nvSpPr>
            <p:cNvPr id="43021" name="Line 55"/>
            <p:cNvSpPr/>
            <p:nvPr/>
          </p:nvSpPr>
          <p:spPr>
            <a:xfrm>
              <a:off x="2402" y="1253"/>
              <a:ext cx="353" cy="0"/>
            </a:xfrm>
            <a:prstGeom prst="line">
              <a:avLst/>
            </a:prstGeom>
            <a:ln w="19050" cap="sq" cmpd="sng">
              <a:solidFill>
                <a:srgbClr val="03159B"/>
              </a:solidFill>
              <a:prstDash val="solid"/>
              <a:round/>
              <a:headEnd type="none" w="sm" len="sm"/>
              <a:tailEnd type="triangle" w="sm" len="sm"/>
            </a:ln>
          </p:spPr>
        </p:sp>
        <p:grpSp>
          <p:nvGrpSpPr>
            <p:cNvPr id="43022" name="Group 56"/>
            <p:cNvGrpSpPr/>
            <p:nvPr/>
          </p:nvGrpSpPr>
          <p:grpSpPr>
            <a:xfrm>
              <a:off x="2755" y="1145"/>
              <a:ext cx="236" cy="217"/>
              <a:chOff x="3120" y="1440"/>
              <a:chExt cx="288" cy="288"/>
            </a:xfrm>
          </p:grpSpPr>
          <p:sp>
            <p:nvSpPr>
              <p:cNvPr id="43023" name="Oval 57"/>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3024" name="Line 58"/>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43025" name="Line 59"/>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43026" name="Line 60"/>
            <p:cNvSpPr/>
            <p:nvPr/>
          </p:nvSpPr>
          <p:spPr>
            <a:xfrm>
              <a:off x="2991" y="1253"/>
              <a:ext cx="197" cy="0"/>
            </a:xfrm>
            <a:prstGeom prst="line">
              <a:avLst/>
            </a:prstGeom>
            <a:ln w="19050" cap="sq" cmpd="sng">
              <a:solidFill>
                <a:srgbClr val="03159B"/>
              </a:solidFill>
              <a:prstDash val="solid"/>
              <a:round/>
              <a:headEnd type="none" w="sm" len="sm"/>
              <a:tailEnd type="none" w="sm" len="sm"/>
            </a:ln>
          </p:spPr>
        </p:sp>
        <p:sp>
          <p:nvSpPr>
            <p:cNvPr id="43027" name="Line 61"/>
            <p:cNvSpPr/>
            <p:nvPr/>
          </p:nvSpPr>
          <p:spPr>
            <a:xfrm>
              <a:off x="3188" y="1253"/>
              <a:ext cx="0" cy="400"/>
            </a:xfrm>
            <a:prstGeom prst="line">
              <a:avLst/>
            </a:prstGeom>
            <a:ln w="19050" cap="sq" cmpd="sng">
              <a:solidFill>
                <a:srgbClr val="03159B"/>
              </a:solidFill>
              <a:prstDash val="solid"/>
              <a:round/>
              <a:headEnd type="none" w="sm" len="sm"/>
              <a:tailEnd type="triangle" w="sm" len="sm"/>
            </a:ln>
          </p:spPr>
        </p:sp>
        <p:sp>
          <p:nvSpPr>
            <p:cNvPr id="43028" name="Rectangle 62"/>
            <p:cNvSpPr/>
            <p:nvPr/>
          </p:nvSpPr>
          <p:spPr>
            <a:xfrm>
              <a:off x="1577" y="1979"/>
              <a:ext cx="865" cy="472"/>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楷体_GB2312" pitchFamily="49" charset="-122"/>
                  <a:ea typeface="楷体_GB2312" pitchFamily="49" charset="-122"/>
                </a:rPr>
                <a:t>随机噪声</a:t>
              </a:r>
            </a:p>
            <a:p>
              <a:pPr algn="ctr" eaLnBrk="0" hangingPunct="0"/>
              <a:r>
                <a:rPr lang="zh-CN" altLang="en-US" dirty="0">
                  <a:solidFill>
                    <a:srgbClr val="050301"/>
                  </a:solidFill>
                  <a:latin typeface="楷体_GB2312" pitchFamily="49" charset="-122"/>
                  <a:ea typeface="楷体_GB2312" pitchFamily="49" charset="-122"/>
                </a:rPr>
                <a:t>发生器</a:t>
              </a:r>
            </a:p>
          </p:txBody>
        </p:sp>
        <p:grpSp>
          <p:nvGrpSpPr>
            <p:cNvPr id="43029" name="Group 63"/>
            <p:cNvGrpSpPr/>
            <p:nvPr/>
          </p:nvGrpSpPr>
          <p:grpSpPr>
            <a:xfrm>
              <a:off x="2717" y="2088"/>
              <a:ext cx="235" cy="217"/>
              <a:chOff x="3120" y="1440"/>
              <a:chExt cx="288" cy="288"/>
            </a:xfrm>
          </p:grpSpPr>
          <p:sp>
            <p:nvSpPr>
              <p:cNvPr id="43030" name="Oval 64"/>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3031" name="Line 65"/>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43032" name="Line 66"/>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43033" name="Line 67"/>
            <p:cNvSpPr/>
            <p:nvPr/>
          </p:nvSpPr>
          <p:spPr>
            <a:xfrm>
              <a:off x="2442" y="2197"/>
              <a:ext cx="275" cy="0"/>
            </a:xfrm>
            <a:prstGeom prst="line">
              <a:avLst/>
            </a:prstGeom>
            <a:ln w="19050" cap="sq" cmpd="sng">
              <a:solidFill>
                <a:srgbClr val="03159B"/>
              </a:solidFill>
              <a:prstDash val="solid"/>
              <a:round/>
              <a:headEnd type="none" w="sm" len="sm"/>
              <a:tailEnd type="triangle" w="sm" len="sm"/>
            </a:ln>
          </p:spPr>
        </p:sp>
        <p:sp>
          <p:nvSpPr>
            <p:cNvPr id="43034" name="Line 68"/>
            <p:cNvSpPr/>
            <p:nvPr/>
          </p:nvSpPr>
          <p:spPr>
            <a:xfrm>
              <a:off x="2952" y="2197"/>
              <a:ext cx="236" cy="0"/>
            </a:xfrm>
            <a:prstGeom prst="line">
              <a:avLst/>
            </a:prstGeom>
            <a:ln w="19050" cap="sq" cmpd="sng">
              <a:solidFill>
                <a:srgbClr val="03159B"/>
              </a:solidFill>
              <a:prstDash val="solid"/>
              <a:round/>
              <a:headEnd type="none" w="sm" len="sm"/>
              <a:tailEnd type="none" w="sm" len="sm"/>
            </a:ln>
          </p:spPr>
        </p:sp>
        <p:sp>
          <p:nvSpPr>
            <p:cNvPr id="43035" name="Line 69"/>
            <p:cNvSpPr/>
            <p:nvPr/>
          </p:nvSpPr>
          <p:spPr>
            <a:xfrm flipV="1">
              <a:off x="3188" y="1761"/>
              <a:ext cx="0" cy="436"/>
            </a:xfrm>
            <a:prstGeom prst="line">
              <a:avLst/>
            </a:prstGeom>
            <a:ln w="19050" cap="sq" cmpd="sng">
              <a:solidFill>
                <a:srgbClr val="03159B"/>
              </a:solidFill>
              <a:prstDash val="solid"/>
              <a:round/>
              <a:headEnd type="none" w="sm" len="sm"/>
              <a:tailEnd type="triangle" w="sm" len="sm"/>
            </a:ln>
          </p:spPr>
        </p:sp>
        <p:sp>
          <p:nvSpPr>
            <p:cNvPr id="43036" name="Line 70"/>
            <p:cNvSpPr/>
            <p:nvPr/>
          </p:nvSpPr>
          <p:spPr>
            <a:xfrm flipV="1">
              <a:off x="3307" y="1722"/>
              <a:ext cx="79" cy="3"/>
            </a:xfrm>
            <a:prstGeom prst="line">
              <a:avLst/>
            </a:prstGeom>
            <a:ln w="19050" cap="sq" cmpd="sng">
              <a:solidFill>
                <a:srgbClr val="03159B"/>
              </a:solidFill>
              <a:prstDash val="solid"/>
              <a:round/>
              <a:headEnd type="none" w="sm" len="sm"/>
              <a:tailEnd type="triangle" w="sm" len="sm"/>
            </a:ln>
          </p:spPr>
        </p:sp>
        <p:sp>
          <p:nvSpPr>
            <p:cNvPr id="43037" name="Line 71"/>
            <p:cNvSpPr/>
            <p:nvPr/>
          </p:nvSpPr>
          <p:spPr>
            <a:xfrm flipH="1" flipV="1">
              <a:off x="3110" y="1617"/>
              <a:ext cx="197" cy="108"/>
            </a:xfrm>
            <a:prstGeom prst="line">
              <a:avLst/>
            </a:prstGeom>
            <a:ln w="19050" cap="sq" cmpd="sng">
              <a:solidFill>
                <a:srgbClr val="03159B"/>
              </a:solidFill>
              <a:prstDash val="solid"/>
              <a:round/>
              <a:headEnd type="none" w="sm" len="sm"/>
              <a:tailEnd type="none" w="sm" len="sm"/>
            </a:ln>
          </p:spPr>
        </p:sp>
        <p:sp>
          <p:nvSpPr>
            <p:cNvPr id="43038" name="Line 72"/>
            <p:cNvSpPr/>
            <p:nvPr/>
          </p:nvSpPr>
          <p:spPr>
            <a:xfrm flipV="1">
              <a:off x="700" y="1427"/>
              <a:ext cx="0" cy="290"/>
            </a:xfrm>
            <a:prstGeom prst="line">
              <a:avLst/>
            </a:prstGeom>
            <a:ln w="38100" cap="sq" cmpd="sng">
              <a:solidFill>
                <a:srgbClr val="03159B"/>
              </a:solidFill>
              <a:prstDash val="solid"/>
              <a:round/>
              <a:headEnd type="none" w="sm" len="sm"/>
              <a:tailEnd type="triangle" w="sm" len="sm"/>
            </a:ln>
          </p:spPr>
        </p:sp>
        <p:sp>
          <p:nvSpPr>
            <p:cNvPr id="43039" name="Text Box 73"/>
            <p:cNvSpPr txBox="1"/>
            <p:nvPr/>
          </p:nvSpPr>
          <p:spPr>
            <a:xfrm>
              <a:off x="310" y="1722"/>
              <a:ext cx="1175" cy="232"/>
            </a:xfrm>
            <a:prstGeom prst="rect">
              <a:avLst/>
            </a:prstGeom>
            <a:solidFill>
              <a:schemeClr val="bg1"/>
            </a:solidFill>
            <a:ln w="12700">
              <a:noFill/>
            </a:ln>
          </p:spPr>
          <p:txBody>
            <a:bodyPr anchor="t" anchorCtr="0">
              <a:spAutoFit/>
            </a:bodyPr>
            <a:lstStyle/>
            <a:p>
              <a:pPr eaLnBrk="0" hangingPunct="0">
                <a:spcBef>
                  <a:spcPct val="50000"/>
                </a:spcBef>
              </a:pPr>
              <a:r>
                <a:rPr lang="zh-CN" altLang="en-US" dirty="0">
                  <a:latin typeface="楷体_GB2312" pitchFamily="49" charset="-122"/>
                  <a:ea typeface="楷体_GB2312" pitchFamily="49" charset="-122"/>
                </a:rPr>
                <a:t>基音周期</a:t>
              </a:r>
              <a:r>
                <a:rPr lang="en-US" altLang="zh-CN" i="1" dirty="0">
                  <a:latin typeface="楷体_GB2312" pitchFamily="49" charset="-122"/>
                  <a:ea typeface="楷体_GB2312" pitchFamily="49" charset="-122"/>
                </a:rPr>
                <a:t>T</a:t>
              </a:r>
              <a:r>
                <a:rPr lang="en-US" altLang="zh-CN" i="1" baseline="-25000" dirty="0">
                  <a:latin typeface="楷体_GB2312" pitchFamily="49" charset="-122"/>
                  <a:ea typeface="楷体_GB2312" pitchFamily="49" charset="-122"/>
                </a:rPr>
                <a:t>P</a:t>
              </a:r>
            </a:p>
          </p:txBody>
        </p:sp>
        <p:sp>
          <p:nvSpPr>
            <p:cNvPr id="43040" name="Line 74"/>
            <p:cNvSpPr/>
            <p:nvPr/>
          </p:nvSpPr>
          <p:spPr>
            <a:xfrm>
              <a:off x="2874" y="963"/>
              <a:ext cx="0" cy="182"/>
            </a:xfrm>
            <a:prstGeom prst="line">
              <a:avLst/>
            </a:prstGeom>
            <a:ln w="12700" cap="sq" cmpd="sng">
              <a:solidFill>
                <a:srgbClr val="03159B"/>
              </a:solidFill>
              <a:prstDash val="solid"/>
              <a:round/>
              <a:headEnd type="none" w="sm" len="sm"/>
              <a:tailEnd type="triangle" w="sm" len="sm"/>
            </a:ln>
          </p:spPr>
        </p:sp>
        <p:sp>
          <p:nvSpPr>
            <p:cNvPr id="43041" name="Line 75"/>
            <p:cNvSpPr/>
            <p:nvPr/>
          </p:nvSpPr>
          <p:spPr>
            <a:xfrm flipV="1">
              <a:off x="2835" y="2305"/>
              <a:ext cx="0" cy="182"/>
            </a:xfrm>
            <a:prstGeom prst="line">
              <a:avLst/>
            </a:prstGeom>
            <a:ln w="12700" cap="sq" cmpd="sng">
              <a:solidFill>
                <a:srgbClr val="03159B"/>
              </a:solidFill>
              <a:prstDash val="solid"/>
              <a:round/>
              <a:headEnd type="none" w="sm" len="sm"/>
              <a:tailEnd type="triangle" w="sm" len="sm"/>
            </a:ln>
          </p:spPr>
        </p:sp>
        <p:sp>
          <p:nvSpPr>
            <p:cNvPr id="43042" name="Text Box 76"/>
            <p:cNvSpPr txBox="1"/>
            <p:nvPr/>
          </p:nvSpPr>
          <p:spPr>
            <a:xfrm>
              <a:off x="2938" y="2331"/>
              <a:ext cx="553" cy="232"/>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楷体_GB2312" pitchFamily="49" charset="-122"/>
                  <a:ea typeface="楷体_GB2312" pitchFamily="49" charset="-122"/>
                </a:rPr>
                <a:t>A</a:t>
              </a:r>
              <a:r>
                <a:rPr lang="en-US" altLang="zh-CN" i="1" baseline="-25000" dirty="0">
                  <a:latin typeface="楷体_GB2312" pitchFamily="49" charset="-122"/>
                  <a:ea typeface="楷体_GB2312" pitchFamily="49" charset="-122"/>
                </a:rPr>
                <a:t>N</a:t>
              </a:r>
            </a:p>
          </p:txBody>
        </p:sp>
        <p:sp>
          <p:nvSpPr>
            <p:cNvPr id="43043" name="Rectangle 77"/>
            <p:cNvSpPr/>
            <p:nvPr/>
          </p:nvSpPr>
          <p:spPr>
            <a:xfrm>
              <a:off x="3386" y="1300"/>
              <a:ext cx="867" cy="801"/>
            </a:xfrm>
            <a:prstGeom prst="rect">
              <a:avLst/>
            </a:prstGeom>
            <a:solidFill>
              <a:schemeClr val="bg1"/>
            </a:solidFill>
            <a:ln w="28575"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楷体_GB2312" pitchFamily="49" charset="-122"/>
                  <a:ea typeface="楷体_GB2312" pitchFamily="49" charset="-122"/>
                </a:rPr>
                <a:t>线性系统</a:t>
              </a:r>
            </a:p>
            <a:p>
              <a:pPr algn="ctr" eaLnBrk="0" hangingPunct="0"/>
              <a:r>
                <a:rPr lang="zh-CN" altLang="en-US" dirty="0">
                  <a:solidFill>
                    <a:srgbClr val="050301"/>
                  </a:solidFill>
                  <a:latin typeface="楷体_GB2312" pitchFamily="49" charset="-122"/>
                  <a:ea typeface="楷体_GB2312" pitchFamily="49" charset="-122"/>
                </a:rPr>
                <a:t>声道</a:t>
              </a:r>
              <a:r>
                <a:rPr lang="en-US" altLang="zh-CN" i="1" dirty="0">
                  <a:solidFill>
                    <a:srgbClr val="050301"/>
                  </a:solidFill>
                  <a:latin typeface="楷体_GB2312" pitchFamily="49" charset="-122"/>
                  <a:ea typeface="楷体_GB2312" pitchFamily="49" charset="-122"/>
                </a:rPr>
                <a:t>V</a:t>
              </a:r>
              <a:r>
                <a:rPr lang="en-US" altLang="zh-CN" dirty="0">
                  <a:solidFill>
                    <a:srgbClr val="050301"/>
                  </a:solidFill>
                  <a:latin typeface="楷体_GB2312" pitchFamily="49" charset="-122"/>
                  <a:ea typeface="楷体_GB2312" pitchFamily="49" charset="-122"/>
                </a:rPr>
                <a:t>(</a:t>
              </a:r>
              <a:r>
                <a:rPr lang="en-US" altLang="zh-CN" i="1" dirty="0">
                  <a:solidFill>
                    <a:srgbClr val="050301"/>
                  </a:solidFill>
                  <a:latin typeface="楷体_GB2312" pitchFamily="49" charset="-122"/>
                  <a:ea typeface="楷体_GB2312" pitchFamily="49" charset="-122"/>
                </a:rPr>
                <a:t>z</a:t>
              </a:r>
              <a:r>
                <a:rPr lang="en-US" altLang="zh-CN" dirty="0">
                  <a:solidFill>
                    <a:srgbClr val="050301"/>
                  </a:solidFill>
                  <a:latin typeface="楷体_GB2312" pitchFamily="49" charset="-122"/>
                  <a:ea typeface="楷体_GB2312" pitchFamily="49" charset="-122"/>
                </a:rPr>
                <a:t>)</a:t>
              </a:r>
            </a:p>
          </p:txBody>
        </p:sp>
        <p:sp>
          <p:nvSpPr>
            <p:cNvPr id="43044" name="Line 78"/>
            <p:cNvSpPr/>
            <p:nvPr/>
          </p:nvSpPr>
          <p:spPr>
            <a:xfrm>
              <a:off x="4245" y="1722"/>
              <a:ext cx="272" cy="0"/>
            </a:xfrm>
            <a:prstGeom prst="line">
              <a:avLst/>
            </a:prstGeom>
            <a:ln w="28575" cap="sq" cmpd="sng">
              <a:solidFill>
                <a:srgbClr val="03159B"/>
              </a:solidFill>
              <a:prstDash val="solid"/>
              <a:round/>
              <a:headEnd type="none" w="sm" len="sm"/>
              <a:tailEnd type="triangle" w="sm" len="sm"/>
            </a:ln>
          </p:spPr>
        </p:sp>
        <p:sp>
          <p:nvSpPr>
            <p:cNvPr id="43045" name="Rectangle 79"/>
            <p:cNvSpPr/>
            <p:nvPr/>
          </p:nvSpPr>
          <p:spPr>
            <a:xfrm>
              <a:off x="4517" y="1343"/>
              <a:ext cx="769" cy="800"/>
            </a:xfrm>
            <a:prstGeom prst="rect">
              <a:avLst/>
            </a:prstGeom>
            <a:solidFill>
              <a:schemeClr val="bg1"/>
            </a:solidFill>
            <a:ln w="28575"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楷体_GB2312" pitchFamily="49" charset="-122"/>
                  <a:ea typeface="楷体_GB2312" pitchFamily="49" charset="-122"/>
                </a:rPr>
                <a:t>辐射模型</a:t>
              </a:r>
            </a:p>
            <a:p>
              <a:pPr algn="ctr" eaLnBrk="0" hangingPunct="0"/>
              <a:r>
                <a:rPr lang="en-US" altLang="zh-CN" i="1" dirty="0">
                  <a:solidFill>
                    <a:srgbClr val="050301"/>
                  </a:solidFill>
                  <a:latin typeface="楷体_GB2312" pitchFamily="49" charset="-122"/>
                  <a:ea typeface="楷体_GB2312" pitchFamily="49" charset="-122"/>
                </a:rPr>
                <a:t>R</a:t>
              </a:r>
              <a:r>
                <a:rPr lang="en-US" altLang="zh-CN" dirty="0">
                  <a:solidFill>
                    <a:srgbClr val="050301"/>
                  </a:solidFill>
                  <a:latin typeface="楷体_GB2312" pitchFamily="49" charset="-122"/>
                  <a:ea typeface="楷体_GB2312" pitchFamily="49" charset="-122"/>
                </a:rPr>
                <a:t>(</a:t>
              </a:r>
              <a:r>
                <a:rPr lang="en-US" altLang="zh-CN" i="1" dirty="0">
                  <a:solidFill>
                    <a:srgbClr val="050301"/>
                  </a:solidFill>
                  <a:latin typeface="楷体_GB2312" pitchFamily="49" charset="-122"/>
                  <a:ea typeface="楷体_GB2312" pitchFamily="49" charset="-122"/>
                </a:rPr>
                <a:t>z</a:t>
              </a:r>
              <a:r>
                <a:rPr lang="en-US" altLang="zh-CN" dirty="0">
                  <a:solidFill>
                    <a:srgbClr val="050301"/>
                  </a:solidFill>
                  <a:latin typeface="楷体_GB2312" pitchFamily="49" charset="-122"/>
                  <a:ea typeface="楷体_GB2312" pitchFamily="49" charset="-122"/>
                </a:rPr>
                <a:t>)</a:t>
              </a:r>
            </a:p>
          </p:txBody>
        </p:sp>
        <p:sp>
          <p:nvSpPr>
            <p:cNvPr id="43046" name="Line 80"/>
            <p:cNvSpPr/>
            <p:nvPr/>
          </p:nvSpPr>
          <p:spPr>
            <a:xfrm>
              <a:off x="5285" y="1740"/>
              <a:ext cx="226" cy="0"/>
            </a:xfrm>
            <a:prstGeom prst="line">
              <a:avLst/>
            </a:prstGeom>
            <a:ln w="28575" cap="sq" cmpd="sng">
              <a:solidFill>
                <a:srgbClr val="03159B"/>
              </a:solidFill>
              <a:prstDash val="solid"/>
              <a:round/>
              <a:headEnd type="none" w="sm" len="sm"/>
              <a:tailEnd type="triangle" w="sm" len="sm"/>
            </a:ln>
          </p:spPr>
        </p:sp>
      </p:grpSp>
      <p:sp>
        <p:nvSpPr>
          <p:cNvPr id="43047" name="Rectangle 86"/>
          <p:cNvSpPr/>
          <p:nvPr/>
        </p:nvSpPr>
        <p:spPr>
          <a:xfrm>
            <a:off x="1847850" y="1385888"/>
            <a:ext cx="4895850" cy="2808287"/>
          </a:xfrm>
          <a:prstGeom prst="rect">
            <a:avLst/>
          </a:prstGeom>
          <a:noFill/>
          <a:ln w="38100" cap="flat" cmpd="sng">
            <a:solidFill>
              <a:srgbClr val="FF0000"/>
            </a:solidFill>
            <a:prstDash val="dash"/>
            <a:miter/>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3048" name="Rectangle 87"/>
          <p:cNvSpPr/>
          <p:nvPr/>
        </p:nvSpPr>
        <p:spPr>
          <a:xfrm>
            <a:off x="2135188" y="3544888"/>
            <a:ext cx="1539875" cy="576262"/>
          </a:xfrm>
          <a:prstGeom prst="rect">
            <a:avLst/>
          </a:prstGeom>
          <a:solidFill>
            <a:schemeClr val="bg1"/>
          </a:solidFill>
          <a:ln w="28575">
            <a:noFill/>
          </a:ln>
        </p:spPr>
        <p:txBody>
          <a:bodyPr wrap="none" anchor="t" anchorCtr="0"/>
          <a:lstStyle/>
          <a:p>
            <a:pPr eaLnBrk="0" hangingPunct="0"/>
            <a:r>
              <a:rPr lang="zh-CN" altLang="en-US" dirty="0">
                <a:solidFill>
                  <a:schemeClr val="accent2"/>
                </a:solidFill>
                <a:latin typeface="Arial" panose="020B0604020202020204" pitchFamily="34" charset="0"/>
                <a:ea typeface="楷体_GB2312" pitchFamily="49" charset="-122"/>
              </a:rPr>
              <a:t>激励模型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a:xfrm>
            <a:off x="890588" y="79851"/>
            <a:ext cx="10515600" cy="13255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4035" name="Rectangle 6"/>
          <p:cNvSpPr/>
          <p:nvPr/>
        </p:nvSpPr>
        <p:spPr>
          <a:xfrm>
            <a:off x="1992313" y="1428750"/>
            <a:ext cx="5257800" cy="583565"/>
          </a:xfrm>
          <a:prstGeom prst="rect">
            <a:avLst/>
          </a:prstGeom>
          <a:noFill/>
          <a:ln w="12700">
            <a:noFill/>
          </a:ln>
        </p:spPr>
        <p:txBody>
          <a:bodyPr anchor="t" anchorCtr="0">
            <a:spAutoFit/>
          </a:bodyPr>
          <a:lstStyle/>
          <a:p>
            <a:pPr eaLnBrk="0" hangingPunct="0">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 激励模型</a:t>
            </a:r>
          </a:p>
        </p:txBody>
      </p:sp>
      <p:sp>
        <p:nvSpPr>
          <p:cNvPr id="44036" name="Rectangle 94"/>
          <p:cNvSpPr/>
          <p:nvPr/>
        </p:nvSpPr>
        <p:spPr>
          <a:xfrm>
            <a:off x="7464425" y="2941638"/>
            <a:ext cx="2952750" cy="922020"/>
          </a:xfrm>
          <a:prstGeom prst="rect">
            <a:avLst/>
          </a:prstGeom>
          <a:noFill/>
          <a:ln w="9525">
            <a:noFill/>
          </a:ln>
        </p:spPr>
        <p:txBody>
          <a:bodyPr anchor="t" anchorCtr="0">
            <a:spAutoFit/>
          </a:bodyPr>
          <a:lstStyle/>
          <a:p>
            <a:pPr eaLnBrk="0" hangingPunct="0"/>
            <a:r>
              <a:rPr lang="zh-CN" altLang="en-US" dirty="0">
                <a:solidFill>
                  <a:srgbClr val="FF0000"/>
                </a:solidFill>
                <a:latin typeface="黑体" panose="02010609060101010101" charset="-122"/>
                <a:ea typeface="黑体" panose="02010609060101010101" charset="-122"/>
              </a:rPr>
              <a:t>    用数学方法描述肺部的气流与声带共同作用产生的激励。</a:t>
            </a:r>
          </a:p>
        </p:txBody>
      </p:sp>
      <p:grpSp>
        <p:nvGrpSpPr>
          <p:cNvPr id="44037" name="Group 128"/>
          <p:cNvGrpSpPr/>
          <p:nvPr/>
        </p:nvGrpSpPr>
        <p:grpSpPr>
          <a:xfrm>
            <a:off x="1992313" y="2149475"/>
            <a:ext cx="5394325" cy="4271963"/>
            <a:chOff x="703" y="1289"/>
            <a:chExt cx="3398" cy="2691"/>
          </a:xfrm>
        </p:grpSpPr>
        <p:sp>
          <p:nvSpPr>
            <p:cNvPr id="44038" name="Line 36"/>
            <p:cNvSpPr/>
            <p:nvPr/>
          </p:nvSpPr>
          <p:spPr>
            <a:xfrm>
              <a:off x="703" y="1671"/>
              <a:ext cx="2592" cy="0"/>
            </a:xfrm>
            <a:prstGeom prst="line">
              <a:avLst/>
            </a:prstGeom>
            <a:ln w="25400" cap="sq" cmpd="sng">
              <a:solidFill>
                <a:schemeClr val="tx1"/>
              </a:solidFill>
              <a:prstDash val="solid"/>
              <a:round/>
              <a:headEnd type="none" w="sm" len="sm"/>
              <a:tailEnd type="arrow" w="sm" len="sm"/>
            </a:ln>
          </p:spPr>
        </p:sp>
        <p:sp>
          <p:nvSpPr>
            <p:cNvPr id="44039" name="Text Box 37"/>
            <p:cNvSpPr txBox="1"/>
            <p:nvPr/>
          </p:nvSpPr>
          <p:spPr>
            <a:xfrm>
              <a:off x="839" y="1289"/>
              <a:ext cx="2304" cy="232"/>
            </a:xfrm>
            <a:prstGeom prst="rect">
              <a:avLst/>
            </a:prstGeom>
            <a:no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浊音激励</a:t>
              </a:r>
            </a:p>
          </p:txBody>
        </p:sp>
        <p:sp>
          <p:nvSpPr>
            <p:cNvPr id="44040" name="Line 38"/>
            <p:cNvSpPr/>
            <p:nvPr/>
          </p:nvSpPr>
          <p:spPr>
            <a:xfrm>
              <a:off x="751" y="3735"/>
              <a:ext cx="2592" cy="0"/>
            </a:xfrm>
            <a:prstGeom prst="line">
              <a:avLst/>
            </a:prstGeom>
            <a:ln w="25400" cap="sq" cmpd="sng">
              <a:solidFill>
                <a:schemeClr val="tx1"/>
              </a:solidFill>
              <a:prstDash val="solid"/>
              <a:round/>
              <a:headEnd type="none" w="sm" len="sm"/>
              <a:tailEnd type="arrow" w="sm" len="sm"/>
            </a:ln>
          </p:spPr>
        </p:sp>
        <p:sp>
          <p:nvSpPr>
            <p:cNvPr id="44041" name="Text Box 39"/>
            <p:cNvSpPr txBox="1"/>
            <p:nvPr/>
          </p:nvSpPr>
          <p:spPr>
            <a:xfrm>
              <a:off x="895" y="3748"/>
              <a:ext cx="2064" cy="232"/>
            </a:xfrm>
            <a:prstGeom prst="rect">
              <a:avLst/>
            </a:prstGeom>
            <a:no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清音激励</a:t>
              </a:r>
            </a:p>
          </p:txBody>
        </p:sp>
        <p:sp>
          <p:nvSpPr>
            <p:cNvPr id="44042" name="Rectangle 68"/>
            <p:cNvSpPr/>
            <p:nvPr/>
          </p:nvSpPr>
          <p:spPr>
            <a:xfrm>
              <a:off x="818" y="1862"/>
              <a:ext cx="793" cy="537"/>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冲激序列</a:t>
              </a:r>
            </a:p>
            <a:p>
              <a:pPr algn="ctr" eaLnBrk="0" hangingPunct="0"/>
              <a:r>
                <a:rPr lang="zh-CN" altLang="en-US" dirty="0">
                  <a:solidFill>
                    <a:srgbClr val="050301"/>
                  </a:solidFill>
                  <a:latin typeface="黑体" panose="02010609060101010101" charset="-122"/>
                  <a:ea typeface="黑体" panose="02010609060101010101" charset="-122"/>
                </a:rPr>
                <a:t>发生器</a:t>
              </a:r>
            </a:p>
          </p:txBody>
        </p:sp>
        <p:sp>
          <p:nvSpPr>
            <p:cNvPr id="44043" name="Line 69"/>
            <p:cNvSpPr/>
            <p:nvPr/>
          </p:nvSpPr>
          <p:spPr>
            <a:xfrm>
              <a:off x="1611" y="2192"/>
              <a:ext cx="417" cy="0"/>
            </a:xfrm>
            <a:prstGeom prst="line">
              <a:avLst/>
            </a:prstGeom>
            <a:ln w="19050" cap="sq" cmpd="sng">
              <a:solidFill>
                <a:srgbClr val="03159B"/>
              </a:solidFill>
              <a:prstDash val="solid"/>
              <a:round/>
              <a:headEnd type="none" w="sm" len="sm"/>
              <a:tailEnd type="triangle" w="sm" len="sm"/>
            </a:ln>
          </p:spPr>
        </p:sp>
        <p:sp>
          <p:nvSpPr>
            <p:cNvPr id="44044" name="Rectangle 70"/>
            <p:cNvSpPr/>
            <p:nvPr/>
          </p:nvSpPr>
          <p:spPr>
            <a:xfrm>
              <a:off x="2028" y="1862"/>
              <a:ext cx="918" cy="578"/>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声门脉冲</a:t>
              </a:r>
            </a:p>
            <a:p>
              <a:pPr algn="ctr" eaLnBrk="0" hangingPunct="0"/>
              <a:r>
                <a:rPr lang="zh-CN" altLang="en-US" dirty="0">
                  <a:solidFill>
                    <a:srgbClr val="050301"/>
                  </a:solidFill>
                  <a:latin typeface="黑体" panose="02010609060101010101" charset="-122"/>
                  <a:ea typeface="黑体" panose="02010609060101010101" charset="-122"/>
                </a:rPr>
                <a:t>模型</a:t>
              </a:r>
              <a:r>
                <a:rPr lang="en-US" altLang="zh-CN" i="1" dirty="0">
                  <a:solidFill>
                    <a:srgbClr val="050301"/>
                  </a:solidFill>
                  <a:latin typeface="黑体" panose="02010609060101010101" charset="-122"/>
                  <a:ea typeface="黑体" panose="02010609060101010101" charset="-122"/>
                </a:rPr>
                <a:t>G(z)</a:t>
              </a:r>
            </a:p>
          </p:txBody>
        </p:sp>
        <p:sp>
          <p:nvSpPr>
            <p:cNvPr id="44045" name="Line 71"/>
            <p:cNvSpPr/>
            <p:nvPr/>
          </p:nvSpPr>
          <p:spPr>
            <a:xfrm>
              <a:off x="2946" y="2192"/>
              <a:ext cx="375" cy="0"/>
            </a:xfrm>
            <a:prstGeom prst="line">
              <a:avLst/>
            </a:prstGeom>
            <a:ln w="19050" cap="sq" cmpd="sng">
              <a:solidFill>
                <a:srgbClr val="03159B"/>
              </a:solidFill>
              <a:prstDash val="solid"/>
              <a:round/>
              <a:headEnd type="none" w="sm" len="sm"/>
              <a:tailEnd type="triangle" w="sm" len="sm"/>
            </a:ln>
          </p:spPr>
        </p:sp>
        <p:grpSp>
          <p:nvGrpSpPr>
            <p:cNvPr id="44046" name="Group 72"/>
            <p:cNvGrpSpPr/>
            <p:nvPr/>
          </p:nvGrpSpPr>
          <p:grpSpPr>
            <a:xfrm>
              <a:off x="3321" y="2069"/>
              <a:ext cx="250" cy="247"/>
              <a:chOff x="3120" y="1440"/>
              <a:chExt cx="288" cy="288"/>
            </a:xfrm>
          </p:grpSpPr>
          <p:sp>
            <p:nvSpPr>
              <p:cNvPr id="44047" name="Oval 73"/>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44048" name="Line 74"/>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44049" name="Line 75"/>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44050" name="Line 76"/>
            <p:cNvSpPr/>
            <p:nvPr/>
          </p:nvSpPr>
          <p:spPr>
            <a:xfrm>
              <a:off x="3571" y="2192"/>
              <a:ext cx="209" cy="0"/>
            </a:xfrm>
            <a:prstGeom prst="line">
              <a:avLst/>
            </a:prstGeom>
            <a:ln w="19050" cap="sq" cmpd="sng">
              <a:solidFill>
                <a:srgbClr val="03159B"/>
              </a:solidFill>
              <a:prstDash val="solid"/>
              <a:round/>
              <a:headEnd type="none" w="sm" len="sm"/>
              <a:tailEnd type="none" w="sm" len="sm"/>
            </a:ln>
          </p:spPr>
        </p:sp>
        <p:sp>
          <p:nvSpPr>
            <p:cNvPr id="44051" name="Line 77"/>
            <p:cNvSpPr/>
            <p:nvPr/>
          </p:nvSpPr>
          <p:spPr>
            <a:xfrm>
              <a:off x="3780" y="2192"/>
              <a:ext cx="0" cy="455"/>
            </a:xfrm>
            <a:prstGeom prst="line">
              <a:avLst/>
            </a:prstGeom>
            <a:ln w="19050" cap="sq" cmpd="sng">
              <a:solidFill>
                <a:srgbClr val="03159B"/>
              </a:solidFill>
              <a:prstDash val="solid"/>
              <a:round/>
              <a:headEnd type="none" w="sm" len="sm"/>
              <a:tailEnd type="triangle" w="sm" len="sm"/>
            </a:ln>
          </p:spPr>
        </p:sp>
        <p:sp>
          <p:nvSpPr>
            <p:cNvPr id="44052" name="Rectangle 78"/>
            <p:cNvSpPr/>
            <p:nvPr/>
          </p:nvSpPr>
          <p:spPr>
            <a:xfrm>
              <a:off x="2070" y="3019"/>
              <a:ext cx="918" cy="537"/>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随机噪声</a:t>
              </a:r>
            </a:p>
            <a:p>
              <a:pPr algn="ctr" eaLnBrk="0" hangingPunct="0"/>
              <a:r>
                <a:rPr lang="zh-CN" altLang="en-US" dirty="0">
                  <a:solidFill>
                    <a:srgbClr val="050301"/>
                  </a:solidFill>
                  <a:latin typeface="黑体" panose="02010609060101010101" charset="-122"/>
                  <a:ea typeface="黑体" panose="02010609060101010101" charset="-122"/>
                </a:rPr>
                <a:t>发生器</a:t>
              </a:r>
            </a:p>
          </p:txBody>
        </p:sp>
        <p:grpSp>
          <p:nvGrpSpPr>
            <p:cNvPr id="44053" name="Group 79"/>
            <p:cNvGrpSpPr/>
            <p:nvPr/>
          </p:nvGrpSpPr>
          <p:grpSpPr>
            <a:xfrm>
              <a:off x="3280" y="3143"/>
              <a:ext cx="250" cy="247"/>
              <a:chOff x="3120" y="1440"/>
              <a:chExt cx="288" cy="288"/>
            </a:xfrm>
          </p:grpSpPr>
          <p:sp>
            <p:nvSpPr>
              <p:cNvPr id="44054" name="Oval 80"/>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44055" name="Line 81"/>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44056" name="Line 82"/>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44057" name="Line 83"/>
            <p:cNvSpPr/>
            <p:nvPr/>
          </p:nvSpPr>
          <p:spPr>
            <a:xfrm>
              <a:off x="2988" y="3267"/>
              <a:ext cx="292" cy="0"/>
            </a:xfrm>
            <a:prstGeom prst="line">
              <a:avLst/>
            </a:prstGeom>
            <a:ln w="19050" cap="sq" cmpd="sng">
              <a:solidFill>
                <a:srgbClr val="03159B"/>
              </a:solidFill>
              <a:prstDash val="solid"/>
              <a:round/>
              <a:headEnd type="none" w="sm" len="sm"/>
              <a:tailEnd type="triangle" w="sm" len="sm"/>
            </a:ln>
          </p:spPr>
        </p:sp>
        <p:sp>
          <p:nvSpPr>
            <p:cNvPr id="44058" name="Line 84"/>
            <p:cNvSpPr/>
            <p:nvPr/>
          </p:nvSpPr>
          <p:spPr>
            <a:xfrm>
              <a:off x="3530" y="3267"/>
              <a:ext cx="250" cy="0"/>
            </a:xfrm>
            <a:prstGeom prst="line">
              <a:avLst/>
            </a:prstGeom>
            <a:ln w="19050" cap="sq" cmpd="sng">
              <a:solidFill>
                <a:srgbClr val="03159B"/>
              </a:solidFill>
              <a:prstDash val="solid"/>
              <a:round/>
              <a:headEnd type="none" w="sm" len="sm"/>
              <a:tailEnd type="none" w="sm" len="sm"/>
            </a:ln>
          </p:spPr>
        </p:sp>
        <p:sp>
          <p:nvSpPr>
            <p:cNvPr id="44059" name="Line 85"/>
            <p:cNvSpPr/>
            <p:nvPr/>
          </p:nvSpPr>
          <p:spPr>
            <a:xfrm flipV="1">
              <a:off x="3780" y="2771"/>
              <a:ext cx="0" cy="496"/>
            </a:xfrm>
            <a:prstGeom prst="line">
              <a:avLst/>
            </a:prstGeom>
            <a:ln w="19050" cap="sq" cmpd="sng">
              <a:solidFill>
                <a:srgbClr val="03159B"/>
              </a:solidFill>
              <a:prstDash val="solid"/>
              <a:round/>
              <a:headEnd type="none" w="sm" len="sm"/>
              <a:tailEnd type="triangle" w="sm" len="sm"/>
            </a:ln>
          </p:spPr>
        </p:sp>
        <p:sp>
          <p:nvSpPr>
            <p:cNvPr id="44060" name="Line 86"/>
            <p:cNvSpPr/>
            <p:nvPr/>
          </p:nvSpPr>
          <p:spPr>
            <a:xfrm flipV="1">
              <a:off x="3906" y="2726"/>
              <a:ext cx="84" cy="3"/>
            </a:xfrm>
            <a:prstGeom prst="line">
              <a:avLst/>
            </a:prstGeom>
            <a:ln w="19050" cap="sq" cmpd="sng">
              <a:solidFill>
                <a:srgbClr val="03159B"/>
              </a:solidFill>
              <a:prstDash val="solid"/>
              <a:round/>
              <a:headEnd type="none" w="sm" len="sm"/>
              <a:tailEnd type="triangle" w="sm" len="sm"/>
            </a:ln>
          </p:spPr>
        </p:sp>
        <p:sp>
          <p:nvSpPr>
            <p:cNvPr id="44061" name="Line 87"/>
            <p:cNvSpPr/>
            <p:nvPr/>
          </p:nvSpPr>
          <p:spPr>
            <a:xfrm flipH="1" flipV="1">
              <a:off x="3697" y="2606"/>
              <a:ext cx="209" cy="123"/>
            </a:xfrm>
            <a:prstGeom prst="line">
              <a:avLst/>
            </a:prstGeom>
            <a:ln w="19050" cap="sq" cmpd="sng">
              <a:solidFill>
                <a:srgbClr val="03159B"/>
              </a:solidFill>
              <a:prstDash val="solid"/>
              <a:round/>
              <a:headEnd type="none" w="sm" len="sm"/>
              <a:tailEnd type="none" w="sm" len="sm"/>
            </a:ln>
          </p:spPr>
        </p:sp>
        <p:sp>
          <p:nvSpPr>
            <p:cNvPr id="44062" name="Line 88"/>
            <p:cNvSpPr/>
            <p:nvPr/>
          </p:nvSpPr>
          <p:spPr>
            <a:xfrm flipV="1">
              <a:off x="1140" y="2390"/>
              <a:ext cx="0" cy="330"/>
            </a:xfrm>
            <a:prstGeom prst="line">
              <a:avLst/>
            </a:prstGeom>
            <a:ln w="38100" cap="sq" cmpd="sng">
              <a:solidFill>
                <a:srgbClr val="03159B"/>
              </a:solidFill>
              <a:prstDash val="solid"/>
              <a:round/>
              <a:headEnd type="none" w="sm" len="sm"/>
              <a:tailEnd type="triangle" w="sm" len="sm"/>
            </a:ln>
          </p:spPr>
        </p:sp>
        <p:sp>
          <p:nvSpPr>
            <p:cNvPr id="44063" name="Text Box 89"/>
            <p:cNvSpPr txBox="1"/>
            <p:nvPr/>
          </p:nvSpPr>
          <p:spPr>
            <a:xfrm>
              <a:off x="726" y="2726"/>
              <a:ext cx="1248" cy="232"/>
            </a:xfrm>
            <a:prstGeom prst="rect">
              <a:avLst/>
            </a:prstGeom>
            <a:solidFill>
              <a:schemeClr val="bg1"/>
            </a:solid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基音周期</a:t>
              </a:r>
              <a:r>
                <a:rPr lang="en-US" altLang="zh-CN" i="1" dirty="0">
                  <a:latin typeface="黑体" panose="02010609060101010101" charset="-122"/>
                  <a:ea typeface="黑体" panose="02010609060101010101" charset="-122"/>
                </a:rPr>
                <a:t>T</a:t>
              </a:r>
              <a:r>
                <a:rPr lang="en-US" altLang="zh-CN" i="1" baseline="-25000" dirty="0">
                  <a:latin typeface="黑体" panose="02010609060101010101" charset="-122"/>
                  <a:ea typeface="黑体" panose="02010609060101010101" charset="-122"/>
                </a:rPr>
                <a:t>P</a:t>
              </a:r>
            </a:p>
          </p:txBody>
        </p:sp>
        <p:sp>
          <p:nvSpPr>
            <p:cNvPr id="44064" name="Line 90"/>
            <p:cNvSpPr/>
            <p:nvPr/>
          </p:nvSpPr>
          <p:spPr>
            <a:xfrm>
              <a:off x="3447" y="1862"/>
              <a:ext cx="0" cy="207"/>
            </a:xfrm>
            <a:prstGeom prst="line">
              <a:avLst/>
            </a:prstGeom>
            <a:ln w="12700" cap="sq" cmpd="sng">
              <a:solidFill>
                <a:srgbClr val="03159B"/>
              </a:solidFill>
              <a:prstDash val="solid"/>
              <a:round/>
              <a:headEnd type="none" w="sm" len="sm"/>
              <a:tailEnd type="triangle" w="sm" len="sm"/>
            </a:ln>
          </p:spPr>
        </p:sp>
        <p:sp>
          <p:nvSpPr>
            <p:cNvPr id="44065" name="Line 91"/>
            <p:cNvSpPr/>
            <p:nvPr/>
          </p:nvSpPr>
          <p:spPr>
            <a:xfrm flipV="1">
              <a:off x="3405" y="3390"/>
              <a:ext cx="0" cy="207"/>
            </a:xfrm>
            <a:prstGeom prst="line">
              <a:avLst/>
            </a:prstGeom>
            <a:ln w="12700" cap="sq" cmpd="sng">
              <a:solidFill>
                <a:srgbClr val="03159B"/>
              </a:solidFill>
              <a:prstDash val="solid"/>
              <a:round/>
              <a:headEnd type="none" w="sm" len="sm"/>
              <a:tailEnd type="triangle" w="sm" len="sm"/>
            </a:ln>
          </p:spPr>
        </p:sp>
        <p:sp>
          <p:nvSpPr>
            <p:cNvPr id="44066" name="Text Box 92"/>
            <p:cNvSpPr txBox="1"/>
            <p:nvPr/>
          </p:nvSpPr>
          <p:spPr>
            <a:xfrm>
              <a:off x="3516" y="3420"/>
              <a:ext cx="585" cy="232"/>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N</a:t>
              </a:r>
            </a:p>
          </p:txBody>
        </p:sp>
        <p:sp>
          <p:nvSpPr>
            <p:cNvPr id="44067" name="Text Box 93"/>
            <p:cNvSpPr txBox="1"/>
            <p:nvPr/>
          </p:nvSpPr>
          <p:spPr>
            <a:xfrm>
              <a:off x="2790" y="2467"/>
              <a:ext cx="864" cy="406"/>
            </a:xfrm>
            <a:prstGeom prst="rect">
              <a:avLst/>
            </a:prstGeom>
            <a:solidFill>
              <a:schemeClr val="bg1"/>
            </a:solid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清</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浊音开关</a:t>
              </a:r>
            </a:p>
          </p:txBody>
        </p:sp>
        <p:sp>
          <p:nvSpPr>
            <p:cNvPr id="44068" name="Text Box 127"/>
            <p:cNvSpPr txBox="1"/>
            <p:nvPr/>
          </p:nvSpPr>
          <p:spPr>
            <a:xfrm>
              <a:off x="3334" y="1480"/>
              <a:ext cx="585" cy="232"/>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V</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a:xfrm>
            <a:off x="910431" y="116681"/>
            <a:ext cx="10515600" cy="13255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5059" name="Text Box 6"/>
          <p:cNvSpPr txBox="1"/>
          <p:nvPr/>
        </p:nvSpPr>
        <p:spPr>
          <a:xfrm>
            <a:off x="2063750" y="2103438"/>
            <a:ext cx="8212138" cy="164020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lnSpc>
                <a:spcPct val="140000"/>
              </a:lnSpc>
              <a:spcBef>
                <a:spcPct val="50000"/>
              </a:spcBef>
            </a:pPr>
            <a:r>
              <a:rPr lang="zh-CN" altLang="en-US" dirty="0">
                <a:latin typeface="黑体" panose="02010609060101010101" charset="-122"/>
                <a:ea typeface="黑体" panose="02010609060101010101" charset="-122"/>
              </a:rPr>
              <a:t>    发浊音时，声激励是一个准周期的单位脉冲串，</a:t>
            </a: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v</a:t>
            </a:r>
            <a:r>
              <a:rPr lang="zh-CN" altLang="en-US" dirty="0">
                <a:latin typeface="黑体" panose="02010609060101010101" charset="-122"/>
                <a:ea typeface="黑体" panose="02010609060101010101" charset="-122"/>
              </a:rPr>
              <a:t>为增益参数；为了使</a:t>
            </a:r>
            <a:r>
              <a:rPr lang="zh-CN" altLang="en-US" dirty="0">
                <a:solidFill>
                  <a:schemeClr val="accent2"/>
                </a:solidFill>
                <a:latin typeface="黑体" panose="02010609060101010101" charset="-122"/>
                <a:ea typeface="黑体" panose="02010609060101010101" charset="-122"/>
              </a:rPr>
              <a:t>浊音的激励信号</a:t>
            </a:r>
            <a:r>
              <a:rPr lang="zh-CN" altLang="en-US" dirty="0">
                <a:latin typeface="黑体" panose="02010609060101010101" charset="-122"/>
                <a:ea typeface="黑体" panose="02010609060101010101" charset="-122"/>
              </a:rPr>
              <a:t>逼近</a:t>
            </a:r>
            <a:r>
              <a:rPr lang="zh-CN" altLang="en-US" dirty="0">
                <a:solidFill>
                  <a:schemeClr val="accent2"/>
                </a:solidFill>
                <a:latin typeface="黑体" panose="02010609060101010101" charset="-122"/>
                <a:ea typeface="黑体" panose="02010609060101010101" charset="-122"/>
              </a:rPr>
              <a:t>声门振动气流的实际波形</a:t>
            </a:r>
            <a:r>
              <a:rPr lang="zh-CN" altLang="en-US" dirty="0">
                <a:latin typeface="黑体" panose="02010609060101010101" charset="-122"/>
                <a:ea typeface="黑体" panose="02010609060101010101" charset="-122"/>
              </a:rPr>
              <a:t>，需将冲激序列通过一个声门脉冲模型滤波器（实际上是一个斜三角波形）</a:t>
            </a:r>
            <a:r>
              <a:rPr lang="en-US" altLang="zh-CN" dirty="0">
                <a:latin typeface="黑体" panose="02010609060101010101" charset="-122"/>
                <a:ea typeface="黑体" panose="02010609060101010101" charset="-122"/>
              </a:rPr>
              <a:t>G(z)</a:t>
            </a:r>
            <a:r>
              <a:rPr lang="zh-CN" altLang="en-US" dirty="0">
                <a:latin typeface="黑体" panose="02010609060101010101" charset="-122"/>
                <a:ea typeface="黑体" panose="02010609060101010101" charset="-122"/>
              </a:rPr>
              <a:t>。 最后形成一个以基音周期为周期的斜三角型脉冲波。</a:t>
            </a:r>
          </a:p>
        </p:txBody>
      </p:sp>
      <p:sp>
        <p:nvSpPr>
          <p:cNvPr id="45060" name="Rectangle 7"/>
          <p:cNvSpPr/>
          <p:nvPr/>
        </p:nvSpPr>
        <p:spPr>
          <a:xfrm>
            <a:off x="1992313" y="1384300"/>
            <a:ext cx="2676525" cy="368300"/>
          </a:xfrm>
          <a:prstGeom prst="rect">
            <a:avLst/>
          </a:prstGeom>
          <a:noFill/>
          <a:ln w="12700">
            <a:noFill/>
          </a:ln>
        </p:spPr>
        <p:txBody>
          <a:bodyPr anchor="t" anchorCtr="0">
            <a:spAutoFit/>
          </a:bodyPr>
          <a:lstStyle/>
          <a:p>
            <a:pPr eaLnBrk="0" hangingPunct="0"/>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）浊音激励</a:t>
            </a:r>
          </a:p>
        </p:txBody>
      </p:sp>
      <p:sp>
        <p:nvSpPr>
          <p:cNvPr id="8" name="Text Box 10"/>
          <p:cNvSpPr txBox="1"/>
          <p:nvPr/>
        </p:nvSpPr>
        <p:spPr>
          <a:xfrm>
            <a:off x="3143249" y="5933121"/>
            <a:ext cx="6248400" cy="398780"/>
          </a:xfrm>
          <a:prstGeom prst="rect">
            <a:avLst/>
          </a:prstGeom>
          <a:noFill/>
          <a:ln w="9525">
            <a:noFill/>
          </a:ln>
        </p:spPr>
        <p:txBody>
          <a:bodyPr anchor="t" anchorCtr="0">
            <a:spAutoFit/>
          </a:bodyPr>
          <a:lstStyle/>
          <a:p>
            <a:pPr eaLnBrk="0" hangingPunct="0">
              <a:spcBef>
                <a:spcPct val="50000"/>
              </a:spcBef>
            </a:pPr>
            <a:r>
              <a:rPr lang="en-US" altLang="zh-CN" sz="2000" dirty="0">
                <a:latin typeface="楷体_GB2312" pitchFamily="49" charset="-122"/>
                <a:ea typeface="楷体_GB2312" pitchFamily="49" charset="-122"/>
              </a:rPr>
              <a:t>Tp</a:t>
            </a:r>
            <a:r>
              <a:rPr lang="zh-CN" altLang="en-US" sz="2000" dirty="0">
                <a:latin typeface="楷体_GB2312" pitchFamily="49" charset="-122"/>
                <a:ea typeface="楷体_GB2312" pitchFamily="49" charset="-122"/>
              </a:rPr>
              <a:t>为冲激脉冲的周期，声门波模型产生单个声门脉冲</a:t>
            </a:r>
          </a:p>
        </p:txBody>
      </p:sp>
      <p:pic>
        <p:nvPicPr>
          <p:cNvPr id="9" name="Picture 11" descr="smc"/>
          <p:cNvPicPr>
            <a:picLocks noChangeAspect="1"/>
          </p:cNvPicPr>
          <p:nvPr/>
        </p:nvPicPr>
        <p:blipFill>
          <a:blip r:embed="rId2"/>
          <a:stretch>
            <a:fillRect/>
          </a:stretch>
        </p:blipFill>
        <p:spPr>
          <a:xfrm>
            <a:off x="2955131" y="4105751"/>
            <a:ext cx="6624637" cy="14652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a:xfrm>
            <a:off x="838200" y="365126"/>
            <a:ext cx="10515600" cy="103505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6083" name="Rectangle 6"/>
          <p:cNvSpPr/>
          <p:nvPr/>
        </p:nvSpPr>
        <p:spPr>
          <a:xfrm>
            <a:off x="2951163" y="1400175"/>
            <a:ext cx="1325880" cy="368300"/>
          </a:xfrm>
          <a:prstGeom prst="rect">
            <a:avLst/>
          </a:prstGeom>
          <a:noFill/>
          <a:ln w="12700">
            <a:noFill/>
          </a:ln>
        </p:spPr>
        <p:txBody>
          <a:bodyPr wrap="none" anchor="t" anchorCtr="0">
            <a:spAutoFit/>
          </a:bodyPr>
          <a:lstStyle/>
          <a:p>
            <a:pPr eaLnBrk="0" hangingPunct="0"/>
            <a:r>
              <a:rPr lang="zh-CN" altLang="en-US" dirty="0">
                <a:solidFill>
                  <a:schemeClr val="accent2"/>
                </a:solidFill>
                <a:latin typeface="楷体_GB2312" pitchFamily="49" charset="-122"/>
                <a:ea typeface="楷体_GB2312" pitchFamily="49" charset="-122"/>
              </a:rPr>
              <a:t>单位脉冲串</a:t>
            </a:r>
          </a:p>
        </p:txBody>
      </p:sp>
      <p:graphicFrame>
        <p:nvGraphicFramePr>
          <p:cNvPr id="46084" name="Object 12"/>
          <p:cNvGraphicFramePr>
            <a:graphicFrameLocks noChangeAspect="1"/>
          </p:cNvGraphicFramePr>
          <p:nvPr/>
        </p:nvGraphicFramePr>
        <p:xfrm>
          <a:off x="6034088" y="3832225"/>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图片 3076"/>
                      <p:cNvPicPr/>
                      <p:nvPr/>
                    </p:nvPicPr>
                    <p:blipFill>
                      <a:blip r:embed="rId3"/>
                      <a:stretch>
                        <a:fillRect/>
                      </a:stretch>
                    </p:blipFill>
                    <p:spPr>
                      <a:xfrm>
                        <a:off x="6034088" y="3832225"/>
                        <a:ext cx="114300" cy="215900"/>
                      </a:xfrm>
                      <a:prstGeom prst="rect">
                        <a:avLst/>
                      </a:prstGeom>
                      <a:noFill/>
                      <a:ln w="38100">
                        <a:noFill/>
                        <a:miter/>
                      </a:ln>
                    </p:spPr>
                  </p:pic>
                </p:oleObj>
              </mc:Fallback>
            </mc:AlternateContent>
          </a:graphicData>
        </a:graphic>
      </p:graphicFrame>
      <p:sp>
        <p:nvSpPr>
          <p:cNvPr id="46085" name="Text Box 15"/>
          <p:cNvSpPr txBox="1"/>
          <p:nvPr/>
        </p:nvSpPr>
        <p:spPr>
          <a:xfrm>
            <a:off x="5446713" y="1400175"/>
            <a:ext cx="5292725" cy="368300"/>
          </a:xfrm>
          <a:prstGeom prst="rect">
            <a:avLst/>
          </a:prstGeom>
          <a:noFill/>
          <a:ln w="12700">
            <a:noFill/>
          </a:ln>
        </p:spPr>
        <p:txBody>
          <a:bodyPr anchor="t" anchorCtr="0">
            <a:spAutoFit/>
          </a:bodyPr>
          <a:lstStyle/>
          <a:p>
            <a:pPr eaLnBrk="0" hangingPunct="0">
              <a:spcBef>
                <a:spcPct val="50000"/>
              </a:spcBef>
            </a:pPr>
            <a:r>
              <a:rPr lang="zh-CN" altLang="en-US" dirty="0">
                <a:solidFill>
                  <a:schemeClr val="accent2"/>
                </a:solidFill>
                <a:latin typeface="楷体_GB2312" pitchFamily="49" charset="-122"/>
                <a:ea typeface="楷体_GB2312" pitchFamily="49" charset="-122"/>
              </a:rPr>
              <a:t>单位脉冲串及幅值的</a:t>
            </a:r>
            <a:r>
              <a:rPr lang="en-US" altLang="zh-CN" dirty="0">
                <a:solidFill>
                  <a:schemeClr val="accent2"/>
                </a:solidFill>
                <a:latin typeface="楷体_GB2312" pitchFamily="49" charset="-122"/>
                <a:ea typeface="楷体_GB2312" pitchFamily="49" charset="-122"/>
              </a:rPr>
              <a:t>Z</a:t>
            </a:r>
            <a:r>
              <a:rPr lang="zh-CN" altLang="en-US" dirty="0">
                <a:solidFill>
                  <a:schemeClr val="accent2"/>
                </a:solidFill>
                <a:latin typeface="楷体_GB2312" pitchFamily="49" charset="-122"/>
                <a:ea typeface="楷体_GB2312" pitchFamily="49" charset="-122"/>
              </a:rPr>
              <a:t>变换形式</a:t>
            </a:r>
          </a:p>
        </p:txBody>
      </p:sp>
      <p:grpSp>
        <p:nvGrpSpPr>
          <p:cNvPr id="46086" name="Group 19"/>
          <p:cNvGrpSpPr/>
          <p:nvPr/>
        </p:nvGrpSpPr>
        <p:grpSpPr>
          <a:xfrm>
            <a:off x="1990725" y="1700213"/>
            <a:ext cx="3289300" cy="833437"/>
            <a:chOff x="672" y="1454"/>
            <a:chExt cx="3456" cy="528"/>
          </a:xfrm>
        </p:grpSpPr>
        <p:sp>
          <p:nvSpPr>
            <p:cNvPr id="46087" name="Line 7" descr="深色上对角线"/>
            <p:cNvSpPr/>
            <p:nvPr/>
          </p:nvSpPr>
          <p:spPr>
            <a:xfrm>
              <a:off x="672" y="1982"/>
              <a:ext cx="3456" cy="0"/>
            </a:xfrm>
            <a:prstGeom prst="line">
              <a:avLst/>
            </a:prstGeom>
            <a:ln w="19050" cap="sq" cmpd="sng">
              <a:solidFill>
                <a:schemeClr val="tx1"/>
              </a:solidFill>
              <a:prstDash val="solid"/>
              <a:round/>
              <a:headEnd type="none" w="sm" len="sm"/>
              <a:tailEnd type="none" w="sm" len="sm"/>
            </a:ln>
          </p:spPr>
        </p:sp>
        <p:sp>
          <p:nvSpPr>
            <p:cNvPr id="46088" name="Rectangle 8" descr="深色上对角线"/>
            <p:cNvSpPr/>
            <p:nvPr/>
          </p:nvSpPr>
          <p:spPr>
            <a:xfrm>
              <a:off x="816" y="1454"/>
              <a:ext cx="48" cy="528"/>
            </a:xfrm>
            <a:prstGeom prst="rect">
              <a:avLst/>
            </a:prstGeom>
            <a:pattFill prst="dkUpDiag">
              <a:fgClr>
                <a:schemeClr val="accent1"/>
              </a:fgClr>
              <a:bgClr>
                <a:schemeClr val="bg1"/>
              </a:bgClr>
            </a:pattFill>
            <a:ln w="1905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6089" name="Rectangle 9" descr="深色上对角线"/>
            <p:cNvSpPr/>
            <p:nvPr/>
          </p:nvSpPr>
          <p:spPr>
            <a:xfrm>
              <a:off x="1200" y="1454"/>
              <a:ext cx="48" cy="528"/>
            </a:xfrm>
            <a:prstGeom prst="rect">
              <a:avLst/>
            </a:prstGeom>
            <a:pattFill prst="dkUpDiag">
              <a:fgClr>
                <a:schemeClr val="accent1"/>
              </a:fgClr>
              <a:bgClr>
                <a:schemeClr val="bg1"/>
              </a:bgClr>
            </a:pattFill>
            <a:ln w="1905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6090" name="Rectangle 10" descr="深色上对角线"/>
            <p:cNvSpPr/>
            <p:nvPr/>
          </p:nvSpPr>
          <p:spPr>
            <a:xfrm>
              <a:off x="1632" y="1454"/>
              <a:ext cx="48" cy="528"/>
            </a:xfrm>
            <a:prstGeom prst="rect">
              <a:avLst/>
            </a:prstGeom>
            <a:pattFill prst="dkUpDiag">
              <a:fgClr>
                <a:schemeClr val="accent1"/>
              </a:fgClr>
              <a:bgClr>
                <a:schemeClr val="bg1"/>
              </a:bgClr>
            </a:pattFill>
            <a:ln w="1905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6091" name="Rectangle 11" descr="深色上对角线"/>
            <p:cNvSpPr/>
            <p:nvPr/>
          </p:nvSpPr>
          <p:spPr>
            <a:xfrm>
              <a:off x="3792" y="1454"/>
              <a:ext cx="48" cy="528"/>
            </a:xfrm>
            <a:prstGeom prst="rect">
              <a:avLst/>
            </a:prstGeom>
            <a:pattFill prst="dkUpDiag">
              <a:fgClr>
                <a:schemeClr val="accent1"/>
              </a:fgClr>
              <a:bgClr>
                <a:schemeClr val="bg1"/>
              </a:bgClr>
            </a:pattFill>
            <a:ln w="1905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46092" name="Line 16"/>
            <p:cNvSpPr/>
            <p:nvPr/>
          </p:nvSpPr>
          <p:spPr>
            <a:xfrm>
              <a:off x="2160" y="1742"/>
              <a:ext cx="1440" cy="0"/>
            </a:xfrm>
            <a:prstGeom prst="line">
              <a:avLst/>
            </a:prstGeom>
            <a:ln w="25400" cap="flat" cmpd="sng">
              <a:solidFill>
                <a:schemeClr val="tx1"/>
              </a:solidFill>
              <a:prstDash val="lgDash"/>
              <a:round/>
              <a:headEnd type="none" w="sm" len="sm"/>
              <a:tailEnd type="none" w="sm" len="sm"/>
            </a:ln>
          </p:spPr>
        </p:sp>
      </p:grpSp>
      <p:graphicFrame>
        <p:nvGraphicFramePr>
          <p:cNvPr id="46093" name="Object 14"/>
          <p:cNvGraphicFramePr>
            <a:graphicFrameLocks noChangeAspect="1"/>
          </p:cNvGraphicFramePr>
          <p:nvPr/>
        </p:nvGraphicFramePr>
        <p:xfrm>
          <a:off x="5807075" y="1700213"/>
          <a:ext cx="3744913" cy="842962"/>
        </p:xfrm>
        <a:graphic>
          <a:graphicData uri="http://schemas.openxmlformats.org/presentationml/2006/ole">
            <mc:AlternateContent xmlns:mc="http://schemas.openxmlformats.org/markup-compatibility/2006">
              <mc:Choice xmlns:v="urn:schemas-microsoft-com:vml" Requires="v">
                <p:oleObj r:id="rId4" imgW="914400" imgH="393700" progId="Equation.DSMT4">
                  <p:embed/>
                </p:oleObj>
              </mc:Choice>
              <mc:Fallback>
                <p:oleObj r:id="rId4" imgW="914400" imgH="393700" progId="Equation.DSMT4">
                  <p:embed/>
                  <p:pic>
                    <p:nvPicPr>
                      <p:cNvPr id="0" name="图片 3077"/>
                      <p:cNvPicPr/>
                      <p:nvPr/>
                    </p:nvPicPr>
                    <p:blipFill>
                      <a:blip r:embed="rId5"/>
                      <a:stretch>
                        <a:fillRect/>
                      </a:stretch>
                    </p:blipFill>
                    <p:spPr>
                      <a:xfrm>
                        <a:off x="5807075" y="1700213"/>
                        <a:ext cx="3744913" cy="842962"/>
                      </a:xfrm>
                      <a:prstGeom prst="rect">
                        <a:avLst/>
                      </a:prstGeom>
                      <a:noFill/>
                      <a:ln w="38100">
                        <a:noFill/>
                        <a:miter/>
                      </a:ln>
                    </p:spPr>
                  </p:pic>
                </p:oleObj>
              </mc:Fallback>
            </mc:AlternateContent>
          </a:graphicData>
        </a:graphic>
      </p:graphicFrame>
      <p:pic>
        <p:nvPicPr>
          <p:cNvPr id="17" name="Picture 20" descr="sm"/>
          <p:cNvPicPr>
            <a:picLocks noChangeAspect="1"/>
          </p:cNvPicPr>
          <p:nvPr/>
        </p:nvPicPr>
        <p:blipFill>
          <a:blip r:embed="rId6"/>
          <a:stretch>
            <a:fillRect/>
          </a:stretch>
        </p:blipFill>
        <p:spPr>
          <a:xfrm>
            <a:off x="1703388" y="2925763"/>
            <a:ext cx="5508625" cy="2276475"/>
          </a:xfrm>
          <a:prstGeom prst="rect">
            <a:avLst/>
          </a:prstGeom>
          <a:noFill/>
          <a:ln w="9525">
            <a:noFill/>
          </a:ln>
        </p:spPr>
      </p:pic>
      <p:sp>
        <p:nvSpPr>
          <p:cNvPr id="18" name="Text Box 21"/>
          <p:cNvSpPr txBox="1"/>
          <p:nvPr/>
        </p:nvSpPr>
        <p:spPr>
          <a:xfrm>
            <a:off x="7278688" y="2636838"/>
            <a:ext cx="3352800" cy="2445385"/>
          </a:xfrm>
          <a:prstGeom prst="rect">
            <a:avLst/>
          </a:prstGeom>
          <a:solidFill>
            <a:schemeClr val="bg1"/>
          </a:solidFill>
          <a:ln w="9525">
            <a:noFill/>
          </a:ln>
        </p:spPr>
        <p:txBody>
          <a:bodyPr anchor="t" anchorCtr="0">
            <a:spAutoFit/>
          </a:bodyPr>
          <a:lstStyle/>
          <a:p>
            <a:pPr eaLnBrk="0" hangingPunct="0">
              <a:spcBef>
                <a:spcPct val="50000"/>
              </a:spcBef>
            </a:pPr>
            <a:r>
              <a:rPr lang="zh-CN" altLang="en-US" dirty="0">
                <a:latin typeface="楷体_GB2312" pitchFamily="49" charset="-122"/>
                <a:ea typeface="楷体_GB2312" pitchFamily="49" charset="-122"/>
              </a:rPr>
              <a:t>将其表示为</a:t>
            </a:r>
            <a:r>
              <a:rPr lang="en-US" altLang="zh-CN" dirty="0">
                <a:latin typeface="楷体_GB2312" pitchFamily="49" charset="-122"/>
                <a:ea typeface="楷体_GB2312" pitchFamily="49" charset="-122"/>
              </a:rPr>
              <a:t>Z</a:t>
            </a:r>
            <a:r>
              <a:rPr lang="zh-CN" altLang="en-US" dirty="0">
                <a:latin typeface="楷体_GB2312" pitchFamily="49" charset="-122"/>
                <a:ea typeface="楷体_GB2312" pitchFamily="49" charset="-122"/>
              </a:rPr>
              <a:t>变换，有：</a:t>
            </a:r>
          </a:p>
          <a:p>
            <a:pPr eaLnBrk="0" hangingPunct="0">
              <a:spcBef>
                <a:spcPct val="50000"/>
              </a:spcBef>
            </a:pPr>
            <a:endParaRPr lang="zh-CN" altLang="en-US" dirty="0">
              <a:latin typeface="楷体_GB2312" pitchFamily="49" charset="-122"/>
              <a:ea typeface="楷体_GB2312" pitchFamily="49" charset="-122"/>
            </a:endParaRPr>
          </a:p>
          <a:p>
            <a:pPr eaLnBrk="0" hangingPunct="0">
              <a:spcBef>
                <a:spcPct val="50000"/>
              </a:spcBef>
            </a:pPr>
            <a:endParaRPr lang="zh-CN" altLang="en-US" dirty="0">
              <a:latin typeface="黑体" panose="02010609060101010101" charset="-122"/>
              <a:ea typeface="黑体" panose="02010609060101010101" charset="-122"/>
            </a:endParaRPr>
          </a:p>
          <a:p>
            <a:pPr eaLnBrk="0" hangingPunct="0">
              <a:spcBef>
                <a:spcPct val="50000"/>
              </a:spcBef>
            </a:pPr>
            <a:r>
              <a:rPr lang="zh-CN" altLang="en-US" dirty="0">
                <a:latin typeface="楷体_GB2312" pitchFamily="49" charset="-122"/>
                <a:ea typeface="楷体_GB2312" pitchFamily="49" charset="-122"/>
              </a:rPr>
              <a:t>冲激序列：</a:t>
            </a:r>
            <a:r>
              <a:rPr lang="en-US" altLang="zh-CN" dirty="0">
                <a:latin typeface="楷体_GB2312" pitchFamily="49" charset="-122"/>
                <a:ea typeface="楷体_GB2312" pitchFamily="49" charset="-122"/>
              </a:rPr>
              <a:t>E(z)</a:t>
            </a:r>
          </a:p>
          <a:p>
            <a:pPr eaLnBrk="0" hangingPunct="0">
              <a:spcBef>
                <a:spcPct val="50000"/>
              </a:spcBef>
            </a:pPr>
            <a:r>
              <a:rPr lang="zh-CN" altLang="en-US" dirty="0">
                <a:latin typeface="楷体_GB2312" pitchFamily="49" charset="-122"/>
                <a:ea typeface="楷体_GB2312" pitchFamily="49" charset="-122"/>
              </a:rPr>
              <a:t>浊音激励模型：</a:t>
            </a:r>
          </a:p>
          <a:p>
            <a:pPr eaLnBrk="0" hangingPunct="0">
              <a:spcBef>
                <a:spcPct val="50000"/>
              </a:spcBef>
            </a:pPr>
            <a:r>
              <a:rPr lang="en-US" altLang="zh-CN" dirty="0">
                <a:latin typeface="楷体_GB2312" pitchFamily="49" charset="-122"/>
                <a:ea typeface="楷体_GB2312" pitchFamily="49" charset="-122"/>
              </a:rPr>
              <a:t>U(z) = A</a:t>
            </a:r>
            <a:r>
              <a:rPr lang="en-US" altLang="zh-CN" baseline="-25000" dirty="0">
                <a:latin typeface="楷体_GB2312" pitchFamily="49" charset="-122"/>
                <a:ea typeface="楷体_GB2312" pitchFamily="49" charset="-122"/>
              </a:rPr>
              <a:t>V</a:t>
            </a:r>
            <a:r>
              <a:rPr lang="en-US" altLang="zh-CN" dirty="0">
                <a:latin typeface="楷体_GB2312" pitchFamily="49" charset="-122"/>
                <a:ea typeface="楷体_GB2312" pitchFamily="49" charset="-122"/>
              </a:rPr>
              <a:t>G(z)E(z)</a:t>
            </a:r>
            <a:r>
              <a:rPr lang="en-US" altLang="zh-CN" dirty="0">
                <a:latin typeface="黑体" panose="02010609060101010101" charset="-122"/>
                <a:ea typeface="黑体" panose="02010609060101010101" charset="-122"/>
              </a:rPr>
              <a:t> </a:t>
            </a:r>
          </a:p>
        </p:txBody>
      </p:sp>
      <p:pic>
        <p:nvPicPr>
          <p:cNvPr id="46096" name="Picture 23"/>
          <p:cNvPicPr>
            <a:picLocks noChangeAspect="1"/>
          </p:cNvPicPr>
          <p:nvPr/>
        </p:nvPicPr>
        <p:blipFill>
          <a:blip r:embed="rId7"/>
          <a:stretch>
            <a:fillRect/>
          </a:stretch>
        </p:blipFill>
        <p:spPr>
          <a:xfrm>
            <a:off x="7462838" y="3162300"/>
            <a:ext cx="2808287" cy="869950"/>
          </a:xfrm>
          <a:prstGeom prst="rect">
            <a:avLst/>
          </a:prstGeom>
          <a:noFill/>
          <a:ln w="9525">
            <a:noFill/>
          </a:ln>
        </p:spPr>
      </p:pic>
      <p:sp>
        <p:nvSpPr>
          <p:cNvPr id="46097" name="Rectangle 24"/>
          <p:cNvSpPr/>
          <p:nvPr/>
        </p:nvSpPr>
        <p:spPr>
          <a:xfrm>
            <a:off x="2351088" y="2565400"/>
            <a:ext cx="1783080" cy="368300"/>
          </a:xfrm>
          <a:prstGeom prst="rect">
            <a:avLst/>
          </a:prstGeom>
          <a:noFill/>
          <a:ln w="9525">
            <a:noFill/>
          </a:ln>
        </p:spPr>
        <p:txBody>
          <a:bodyPr wrap="none" anchor="t" anchorCtr="0">
            <a:spAutoFit/>
          </a:bodyPr>
          <a:lstStyle/>
          <a:p>
            <a:pPr eaLnBrk="0" hangingPunct="0"/>
            <a:r>
              <a:rPr lang="zh-CN" altLang="en-US" dirty="0">
                <a:solidFill>
                  <a:schemeClr val="accent2"/>
                </a:solidFill>
                <a:latin typeface="Arial" panose="020B0604020202020204" pitchFamily="34" charset="0"/>
                <a:ea typeface="楷体_GB2312" pitchFamily="49" charset="-122"/>
              </a:rPr>
              <a:t>斜三角型脉冲波</a:t>
            </a:r>
          </a:p>
        </p:txBody>
      </p:sp>
      <p:graphicFrame>
        <p:nvGraphicFramePr>
          <p:cNvPr id="46098" name="Object 25"/>
          <p:cNvGraphicFramePr>
            <a:graphicFrameLocks noChangeAspect="1"/>
          </p:cNvGraphicFramePr>
          <p:nvPr/>
        </p:nvGraphicFramePr>
        <p:xfrm>
          <a:off x="1846263" y="5229225"/>
          <a:ext cx="4972050" cy="1295400"/>
        </p:xfrm>
        <a:graphic>
          <a:graphicData uri="http://schemas.openxmlformats.org/presentationml/2006/ole">
            <mc:AlternateContent xmlns:mc="http://schemas.openxmlformats.org/markup-compatibility/2006">
              <mc:Choice xmlns:v="urn:schemas-microsoft-com:vml" Requires="v">
                <p:oleObj r:id="rId8" imgW="3022600" imgH="711200" progId="Equation.DSMT4">
                  <p:embed/>
                </p:oleObj>
              </mc:Choice>
              <mc:Fallback>
                <p:oleObj r:id="rId8" imgW="3022600" imgH="711200" progId="Equation.DSMT4">
                  <p:embed/>
                  <p:pic>
                    <p:nvPicPr>
                      <p:cNvPr id="0" name="图片 3078"/>
                      <p:cNvPicPr/>
                      <p:nvPr/>
                    </p:nvPicPr>
                    <p:blipFill>
                      <a:blip r:embed="rId9"/>
                      <a:stretch>
                        <a:fillRect/>
                      </a:stretch>
                    </p:blipFill>
                    <p:spPr>
                      <a:xfrm>
                        <a:off x="1846263" y="5229225"/>
                        <a:ext cx="4972050" cy="1295400"/>
                      </a:xfrm>
                      <a:prstGeom prst="rect">
                        <a:avLst/>
                      </a:prstGeom>
                      <a:noFill/>
                      <a:ln w="38100">
                        <a:noFill/>
                        <a:miter/>
                      </a:ln>
                    </p:spPr>
                  </p:pic>
                </p:oleObj>
              </mc:Fallback>
            </mc:AlternateContent>
          </a:graphicData>
        </a:graphic>
      </p:graphicFrame>
      <p:sp>
        <p:nvSpPr>
          <p:cNvPr id="46099" name="Rectangle 26"/>
          <p:cNvSpPr/>
          <p:nvPr/>
        </p:nvSpPr>
        <p:spPr>
          <a:xfrm>
            <a:off x="7559788" y="5457825"/>
            <a:ext cx="3510983" cy="646331"/>
          </a:xfrm>
          <a:prstGeom prst="rect">
            <a:avLst/>
          </a:prstGeom>
          <a:noFill/>
          <a:ln w="9525">
            <a:noFill/>
          </a:ln>
        </p:spPr>
        <p:txBody>
          <a:bodyPr wrap="square" anchor="ctr" anchorCtr="0">
            <a:spAutoFit/>
          </a:bodyPr>
          <a:lstStyle/>
          <a:p>
            <a:pPr eaLnBrk="0" hangingPunct="0"/>
            <a:r>
              <a:rPr lang="en-US" altLang="zh-CN" dirty="0">
                <a:latin typeface="楷体_GB2312" pitchFamily="49" charset="-122"/>
                <a:ea typeface="楷体_GB2312" pitchFamily="49" charset="-122"/>
              </a:rPr>
              <a:t>N</a:t>
            </a:r>
            <a:r>
              <a:rPr lang="en-US" altLang="zh-CN" baseline="-25000" dirty="0">
                <a:latin typeface="楷体_GB2312" pitchFamily="49" charset="-122"/>
                <a:ea typeface="楷体_GB2312" pitchFamily="49" charset="-122"/>
              </a:rPr>
              <a:t>1</a:t>
            </a:r>
            <a:r>
              <a:rPr lang="zh-CN" altLang="en-US" dirty="0">
                <a:latin typeface="楷体_GB2312" pitchFamily="49" charset="-122"/>
                <a:ea typeface="楷体_GB2312" pitchFamily="49" charset="-122"/>
              </a:rPr>
              <a:t>为斜三角波上升部分的时间，</a:t>
            </a:r>
            <a:r>
              <a:rPr lang="en-US" altLang="zh-CN" dirty="0">
                <a:latin typeface="楷体_GB2312" pitchFamily="49" charset="-122"/>
                <a:ea typeface="楷体_GB2312" pitchFamily="49" charset="-122"/>
              </a:rPr>
              <a:t>N</a:t>
            </a:r>
            <a:r>
              <a:rPr lang="en-US" altLang="zh-CN" baseline="-25000" dirty="0">
                <a:latin typeface="楷体_GB2312" pitchFamily="49" charset="-122"/>
                <a:ea typeface="楷体_GB2312" pitchFamily="49" charset="-122"/>
              </a:rPr>
              <a:t>2</a:t>
            </a:r>
            <a:r>
              <a:rPr lang="zh-CN" altLang="en-US" dirty="0">
                <a:latin typeface="楷体_GB2312" pitchFamily="49" charset="-122"/>
                <a:ea typeface="楷体_GB2312" pitchFamily="49" charset="-122"/>
              </a:rPr>
              <a:t>为其下降部分的时间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1"/>
          <p:cNvSpPr>
            <a:spLocks noGrp="1"/>
          </p:cNvSpPr>
          <p:nvPr>
            <p:ph type="title"/>
          </p:nvPr>
        </p:nvSpPr>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graphicFrame>
        <p:nvGraphicFramePr>
          <p:cNvPr id="47107" name="Object 7"/>
          <p:cNvGraphicFramePr>
            <a:graphicFrameLocks noChangeAspect="1"/>
          </p:cNvGraphicFramePr>
          <p:nvPr/>
        </p:nvGraphicFramePr>
        <p:xfrm>
          <a:off x="5959475" y="3365500"/>
          <a:ext cx="114300" cy="215900"/>
        </p:xfrm>
        <a:graphic>
          <a:graphicData uri="http://schemas.openxmlformats.org/presentationml/2006/ole">
            <mc:AlternateContent xmlns:mc="http://schemas.openxmlformats.org/markup-compatibility/2006">
              <mc:Choice xmlns:v="urn:schemas-microsoft-com:vml" Requires="v">
                <p:oleObj r:id="rId2" imgW="114300" imgH="215900" progId="Equation.3">
                  <p:embed/>
                </p:oleObj>
              </mc:Choice>
              <mc:Fallback>
                <p:oleObj r:id="rId2" imgW="114300" imgH="215900" progId="Equation.3">
                  <p:embed/>
                  <p:pic>
                    <p:nvPicPr>
                      <p:cNvPr id="0" name="图片 3079"/>
                      <p:cNvPicPr/>
                      <p:nvPr/>
                    </p:nvPicPr>
                    <p:blipFill>
                      <a:blip r:embed="rId3"/>
                      <a:stretch>
                        <a:fillRect/>
                      </a:stretch>
                    </p:blipFill>
                    <p:spPr>
                      <a:xfrm>
                        <a:off x="5959475" y="3365500"/>
                        <a:ext cx="114300" cy="215900"/>
                      </a:xfrm>
                      <a:prstGeom prst="rect">
                        <a:avLst/>
                      </a:prstGeom>
                      <a:noFill/>
                      <a:ln w="38100">
                        <a:noFill/>
                        <a:miter/>
                      </a:ln>
                    </p:spPr>
                  </p:pic>
                </p:oleObj>
              </mc:Fallback>
            </mc:AlternateContent>
          </a:graphicData>
        </a:graphic>
      </p:graphicFrame>
      <p:sp>
        <p:nvSpPr>
          <p:cNvPr id="47108" name="Rectangle 10"/>
          <p:cNvSpPr/>
          <p:nvPr/>
        </p:nvSpPr>
        <p:spPr>
          <a:xfrm>
            <a:off x="1901825" y="1516063"/>
            <a:ext cx="1440180" cy="368300"/>
          </a:xfrm>
          <a:prstGeom prst="rect">
            <a:avLst/>
          </a:prstGeom>
          <a:noFill/>
          <a:ln w="12700">
            <a:noFill/>
          </a:ln>
        </p:spPr>
        <p:txBody>
          <a:bodyPr wrap="none" anchor="t" anchorCtr="0">
            <a:spAutoFit/>
          </a:bodyPr>
          <a:lstStyle/>
          <a:p>
            <a:pPr eaLnBrk="0" hangingPunct="0">
              <a:buClr>
                <a:srgbClr val="FF0000"/>
              </a:buClr>
              <a:buFont typeface="Wingdings" panose="05000000000000000000" pitchFamily="2" charset="2"/>
            </a:pPr>
            <a:r>
              <a:rPr lang="en-US" altLang="zh-CN" dirty="0">
                <a:latin typeface="黑体" panose="02010609060101010101" charset="-122"/>
                <a:ea typeface="黑体" panose="02010609060101010101" charset="-122"/>
              </a:rPr>
              <a:t>2</a:t>
            </a:r>
            <a:r>
              <a:rPr lang="zh-CN" altLang="en-US" dirty="0">
                <a:latin typeface="黑体" panose="02010609060101010101" charset="-122"/>
                <a:ea typeface="黑体" panose="02010609060101010101" charset="-122"/>
              </a:rPr>
              <a:t>）清音激励</a:t>
            </a:r>
          </a:p>
        </p:txBody>
      </p:sp>
      <p:sp>
        <p:nvSpPr>
          <p:cNvPr id="47109" name="Text Box 11"/>
          <p:cNvSpPr txBox="1"/>
          <p:nvPr/>
        </p:nvSpPr>
        <p:spPr>
          <a:xfrm>
            <a:off x="2054225" y="2193925"/>
            <a:ext cx="8291513" cy="47815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lnSpc>
                <a:spcPct val="140000"/>
              </a:lnSpc>
              <a:spcBef>
                <a:spcPct val="50000"/>
              </a:spcBef>
            </a:pPr>
            <a:r>
              <a:rPr lang="zh-CN" altLang="en-US" dirty="0">
                <a:latin typeface="黑体" panose="02010609060101010101" charset="-122"/>
                <a:ea typeface="黑体" panose="02010609060101010101" charset="-122"/>
              </a:rPr>
              <a:t>    清音激励模拟为随机噪声，实际中一般使用均值为</a:t>
            </a:r>
            <a:r>
              <a:rPr lang="en-US" altLang="zh-CN" dirty="0">
                <a:latin typeface="黑体" panose="02010609060101010101" charset="-122"/>
                <a:ea typeface="黑体" panose="02010609060101010101" charset="-122"/>
              </a:rPr>
              <a:t>0</a:t>
            </a:r>
            <a:r>
              <a:rPr lang="zh-CN" altLang="en-US" dirty="0">
                <a:latin typeface="黑体" panose="02010609060101010101" charset="-122"/>
                <a:ea typeface="黑体" panose="02010609060101010101" charset="-122"/>
              </a:rPr>
              <a:t>、方差为</a:t>
            </a:r>
            <a:r>
              <a:rPr lang="en-US" altLang="zh-CN" dirty="0">
                <a:latin typeface="黑体" panose="02010609060101010101" charset="-122"/>
                <a:ea typeface="黑体" panose="02010609060101010101" charset="-122"/>
              </a:rPr>
              <a:t>1</a:t>
            </a:r>
            <a:r>
              <a:rPr lang="zh-CN" altLang="en-US" dirty="0">
                <a:latin typeface="黑体" panose="02010609060101010101" charset="-122"/>
                <a:ea typeface="黑体" panose="02010609060101010101" charset="-122"/>
              </a:rPr>
              <a:t>的白噪声。</a:t>
            </a:r>
          </a:p>
        </p:txBody>
      </p:sp>
      <p:pic>
        <p:nvPicPr>
          <p:cNvPr id="47110" name="Picture 16"/>
          <p:cNvPicPr>
            <a:picLocks noChangeAspect="1"/>
          </p:cNvPicPr>
          <p:nvPr/>
        </p:nvPicPr>
        <p:blipFill>
          <a:blip r:embed="rId4"/>
          <a:stretch>
            <a:fillRect/>
          </a:stretch>
        </p:blipFill>
        <p:spPr>
          <a:xfrm>
            <a:off x="2135188" y="3914775"/>
            <a:ext cx="8137525" cy="1871663"/>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p:cNvSpPr>
            <a:spLocks noGrp="1"/>
          </p:cNvSpPr>
          <p:nvPr>
            <p:ph type="title"/>
          </p:nvPr>
        </p:nvSpPr>
        <p:spPr>
          <a:xfrm>
            <a:off x="838200" y="365125"/>
            <a:ext cx="10515600" cy="919389"/>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 name="Rectangle 10"/>
          <p:cNvSpPr>
            <a:spLocks noChangeArrowheads="1"/>
          </p:cNvSpPr>
          <p:nvPr/>
        </p:nvSpPr>
        <p:spPr bwMode="auto">
          <a:xfrm>
            <a:off x="2055813" y="1447800"/>
            <a:ext cx="8001000" cy="3046095"/>
          </a:xfrm>
          <a:prstGeom prst="rect">
            <a:avLst/>
          </a:prstGeom>
          <a:noFill/>
          <a:ln w="28575" cap="sq">
            <a:solidFill>
              <a:schemeClr val="folHlink"/>
            </a:solidFill>
            <a:miter lim="800000"/>
            <a:headEnd type="none" w="sm" len="sm"/>
            <a:tailEnd type="none" w="sm" len="sm"/>
          </a:ln>
          <a:effectLst/>
        </p:spPr>
        <p:txBody>
          <a:bodyPr>
            <a:spAutoFit/>
          </a:bodyPr>
          <a:lstStyle/>
          <a:p>
            <a:pPr marL="0" marR="0" lvl="0" indent="0" algn="l" defTabSz="914400" rtl="0" eaLnBrk="0" fontAlgn="base" latinLnBrk="0" hangingPunct="0">
              <a:lnSpc>
                <a:spcPct val="125000"/>
              </a:lnSpc>
              <a:spcBef>
                <a:spcPct val="5000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    将声激励分为两种情况，与实际不完全相符。例如爆破音是气流在声门完全闭合处的下方建立起压力，然后除去这种障碍，使压力迅速释放，产生一种瞬时的激励。在上面的声学模型中未考虑。</a:t>
            </a:r>
          </a:p>
          <a:p>
            <a:pPr marL="0" marR="0" lvl="0" indent="0" algn="l" defTabSz="914400" rtl="0" eaLnBrk="0" fontAlgn="base" latinLnBrk="0" hangingPunct="0">
              <a:lnSpc>
                <a:spcPct val="125000"/>
              </a:lnSpc>
              <a:spcBef>
                <a:spcPct val="5000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    应将两种激励按一定比例进行叠加，更符合实际情况。</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838200" y="365125"/>
            <a:ext cx="10515600" cy="993775"/>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49155" name="Text Box 6"/>
          <p:cNvSpPr txBox="1"/>
          <p:nvPr/>
        </p:nvSpPr>
        <p:spPr>
          <a:xfrm>
            <a:off x="1676400" y="1358900"/>
            <a:ext cx="6248400" cy="583565"/>
          </a:xfrm>
          <a:prstGeom prst="rect">
            <a:avLst/>
          </a:prstGeom>
          <a:noFill/>
          <a:ln w="12700">
            <a:noFill/>
          </a:ln>
        </p:spPr>
        <p:txBody>
          <a:bodyPr anchor="t" anchorCtr="0">
            <a:spAutoFit/>
          </a:bodyPr>
          <a:lstStyle/>
          <a:p>
            <a:pPr eaLnBrk="0" hangingPunct="0">
              <a:spcBef>
                <a:spcPct val="50000"/>
              </a:spcBef>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声道模型</a:t>
            </a:r>
            <a:r>
              <a:rPr lang="en-US" altLang="zh-CN" sz="3200" dirty="0">
                <a:latin typeface="黑体" panose="02010609060101010101" charset="-122"/>
                <a:ea typeface="黑体" panose="02010609060101010101" charset="-122"/>
              </a:rPr>
              <a:t>(</a:t>
            </a:r>
            <a:r>
              <a:rPr lang="zh-CN" altLang="en-US" sz="3200" dirty="0">
                <a:latin typeface="黑体" panose="02010609060101010101" charset="-122"/>
                <a:ea typeface="黑体" panose="02010609060101010101" charset="-122"/>
              </a:rPr>
              <a:t>共振峰模型</a:t>
            </a:r>
            <a:r>
              <a:rPr lang="en-US" altLang="zh-CN" sz="3200" dirty="0">
                <a:latin typeface="黑体" panose="02010609060101010101" charset="-122"/>
                <a:ea typeface="黑体" panose="02010609060101010101" charset="-122"/>
              </a:rPr>
              <a:t>)</a:t>
            </a:r>
          </a:p>
        </p:txBody>
      </p:sp>
      <p:sp>
        <p:nvSpPr>
          <p:cNvPr id="5" name="Rectangle 8"/>
          <p:cNvSpPr>
            <a:spLocks noChangeArrowheads="1"/>
          </p:cNvSpPr>
          <p:nvPr/>
        </p:nvSpPr>
        <p:spPr bwMode="auto">
          <a:xfrm>
            <a:off x="3498850" y="2420938"/>
            <a:ext cx="2819400" cy="1447800"/>
          </a:xfrm>
          <a:prstGeom prst="rect">
            <a:avLst/>
          </a:prstGeom>
          <a:solidFill>
            <a:schemeClr val="bg1"/>
          </a:solidFill>
          <a:ln w="28575" cap="sq">
            <a:solidFill>
              <a:schemeClr val="folHlink"/>
            </a:solidFill>
            <a:miter lim="800000"/>
            <a:headEnd type="none" w="sm" len="sm"/>
            <a:tailEnd type="none" w="sm" len="sm"/>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050301"/>
                </a:solidFill>
                <a:effectLst>
                  <a:outerShdw blurRad="38100" dist="38100" dir="2700000" algn="tl">
                    <a:srgbClr val="C0C0C0"/>
                  </a:outerShdw>
                </a:effectLst>
                <a:uLnTx/>
                <a:uFillTx/>
                <a:latin typeface="黑体" panose="02010609060101010101" charset="-122"/>
                <a:ea typeface="黑体" panose="02010609060101010101" charset="-122"/>
                <a:cs typeface="+mn-cs"/>
              </a:rPr>
              <a:t>线性系统</a:t>
            </a: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050301"/>
                </a:solidFill>
                <a:effectLst>
                  <a:outerShdw blurRad="38100" dist="38100" dir="2700000" algn="tl">
                    <a:srgbClr val="C0C0C0"/>
                  </a:outerShdw>
                </a:effectLst>
                <a:uLnTx/>
                <a:uFillTx/>
                <a:latin typeface="黑体" panose="02010609060101010101" charset="-122"/>
                <a:ea typeface="黑体" panose="02010609060101010101" charset="-122"/>
                <a:cs typeface="+mn-cs"/>
              </a:rPr>
              <a:t>声道</a:t>
            </a:r>
            <a:r>
              <a:rPr kumimoji="0" lang="en-US" altLang="zh-CN" sz="2400" b="0" i="1" u="none" strike="noStrike" kern="1200" cap="none" spc="0" normalizeH="0" baseline="0" noProof="0">
                <a:ln>
                  <a:noFill/>
                </a:ln>
                <a:solidFill>
                  <a:srgbClr val="050301"/>
                </a:solidFill>
                <a:effectLst>
                  <a:outerShdw blurRad="38100" dist="38100" dir="2700000" algn="tl">
                    <a:srgbClr val="C0C0C0"/>
                  </a:outerShdw>
                </a:effectLst>
                <a:uLnTx/>
                <a:uFillTx/>
                <a:latin typeface="黑体" panose="02010609060101010101" charset="-122"/>
                <a:ea typeface="黑体" panose="02010609060101010101" charset="-122"/>
                <a:cs typeface="+mn-cs"/>
              </a:rPr>
              <a:t>V(z)</a:t>
            </a:r>
          </a:p>
        </p:txBody>
      </p:sp>
      <p:sp>
        <p:nvSpPr>
          <p:cNvPr id="49157" name="Line 9"/>
          <p:cNvSpPr/>
          <p:nvPr/>
        </p:nvSpPr>
        <p:spPr>
          <a:xfrm>
            <a:off x="2279650" y="3182938"/>
            <a:ext cx="1219200" cy="0"/>
          </a:xfrm>
          <a:prstGeom prst="line">
            <a:avLst/>
          </a:prstGeom>
          <a:ln w="28575" cap="sq" cmpd="sng">
            <a:solidFill>
              <a:schemeClr val="tx1"/>
            </a:solidFill>
            <a:prstDash val="solid"/>
            <a:round/>
            <a:headEnd type="none" w="sm" len="sm"/>
            <a:tailEnd type="triangle" w="sm" len="sm"/>
          </a:ln>
        </p:spPr>
      </p:sp>
      <p:sp>
        <p:nvSpPr>
          <p:cNvPr id="49158" name="Line 10"/>
          <p:cNvSpPr/>
          <p:nvPr/>
        </p:nvSpPr>
        <p:spPr>
          <a:xfrm>
            <a:off x="6308725" y="3182938"/>
            <a:ext cx="990600" cy="0"/>
          </a:xfrm>
          <a:prstGeom prst="line">
            <a:avLst/>
          </a:prstGeom>
          <a:ln w="28575" cap="sq" cmpd="sng">
            <a:solidFill>
              <a:schemeClr val="tx1"/>
            </a:solidFill>
            <a:prstDash val="solid"/>
            <a:round/>
            <a:headEnd type="none" w="sm" len="sm"/>
            <a:tailEnd type="triangle" w="sm" len="sm"/>
          </a:ln>
        </p:spPr>
      </p:sp>
      <p:sp>
        <p:nvSpPr>
          <p:cNvPr id="49159" name="Rectangle 11"/>
          <p:cNvSpPr/>
          <p:nvPr/>
        </p:nvSpPr>
        <p:spPr>
          <a:xfrm>
            <a:off x="2355850" y="2725738"/>
            <a:ext cx="714375" cy="368300"/>
          </a:xfrm>
          <a:prstGeom prst="rect">
            <a:avLst/>
          </a:prstGeom>
          <a:noFill/>
          <a:ln w="12700">
            <a:noFill/>
          </a:ln>
        </p:spPr>
        <p:txBody>
          <a:bodyPr wrap="none" anchor="t" anchorCtr="0">
            <a:spAutoFit/>
          </a:bodyPr>
          <a:lstStyle/>
          <a:p>
            <a:pPr eaLnBrk="0" hangingPunct="0"/>
            <a:r>
              <a:rPr lang="en-US" altLang="zh-CN" i="1" dirty="0">
                <a:latin typeface="黑体" panose="02010609060101010101" charset="-122"/>
                <a:ea typeface="黑体" panose="02010609060101010101" charset="-122"/>
              </a:rPr>
              <a:t>u</a:t>
            </a:r>
            <a:r>
              <a:rPr lang="en-US" altLang="zh-CN" i="1" baseline="-30000" dirty="0">
                <a:latin typeface="黑体" panose="02010609060101010101" charset="-122"/>
                <a:ea typeface="黑体" panose="02010609060101010101" charset="-122"/>
              </a:rPr>
              <a:t>G</a:t>
            </a:r>
            <a:r>
              <a:rPr lang="en-US" altLang="zh-CN" i="1" dirty="0">
                <a:latin typeface="黑体" panose="02010609060101010101" charset="-122"/>
                <a:ea typeface="黑体" panose="02010609060101010101" charset="-122"/>
              </a:rPr>
              <a:t>(n)</a:t>
            </a:r>
          </a:p>
        </p:txBody>
      </p:sp>
      <p:sp>
        <p:nvSpPr>
          <p:cNvPr id="49160" name="Rectangle 12"/>
          <p:cNvSpPr/>
          <p:nvPr/>
        </p:nvSpPr>
        <p:spPr>
          <a:xfrm>
            <a:off x="6394450" y="2725738"/>
            <a:ext cx="714375" cy="368300"/>
          </a:xfrm>
          <a:prstGeom prst="rect">
            <a:avLst/>
          </a:prstGeom>
          <a:noFill/>
          <a:ln w="12700">
            <a:noFill/>
          </a:ln>
        </p:spPr>
        <p:txBody>
          <a:bodyPr wrap="none" anchor="t" anchorCtr="0">
            <a:spAutoFit/>
          </a:bodyPr>
          <a:lstStyle/>
          <a:p>
            <a:pPr eaLnBrk="0" hangingPunct="0">
              <a:spcBef>
                <a:spcPct val="50000"/>
              </a:spcBef>
            </a:pPr>
            <a:r>
              <a:rPr lang="en-US" altLang="zh-CN" i="1" dirty="0">
                <a:latin typeface="黑体" panose="02010609060101010101" charset="-122"/>
                <a:ea typeface="黑体" panose="02010609060101010101" charset="-122"/>
              </a:rPr>
              <a:t>u</a:t>
            </a:r>
            <a:r>
              <a:rPr lang="en-US" altLang="zh-CN" i="1" baseline="-30000" dirty="0">
                <a:latin typeface="黑体" panose="02010609060101010101" charset="-122"/>
                <a:ea typeface="黑体" panose="02010609060101010101" charset="-122"/>
              </a:rPr>
              <a:t>l</a:t>
            </a:r>
            <a:r>
              <a:rPr lang="en-US" altLang="zh-CN" i="1" dirty="0">
                <a:latin typeface="黑体" panose="02010609060101010101" charset="-122"/>
                <a:ea typeface="黑体" panose="02010609060101010101" charset="-122"/>
              </a:rPr>
              <a:t>(n)</a:t>
            </a:r>
          </a:p>
        </p:txBody>
      </p:sp>
      <p:sp>
        <p:nvSpPr>
          <p:cNvPr id="12" name="Rectangle 21"/>
          <p:cNvSpPr>
            <a:spLocks noChangeArrowheads="1"/>
          </p:cNvSpPr>
          <p:nvPr/>
        </p:nvSpPr>
        <p:spPr bwMode="auto">
          <a:xfrm>
            <a:off x="1847850" y="4581525"/>
            <a:ext cx="8461375" cy="1938020"/>
          </a:xfrm>
          <a:prstGeom prst="rect">
            <a:avLst/>
          </a:prstGeom>
          <a:noFill/>
          <a:ln>
            <a:noFill/>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    1)</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声音在声道的传播涉及到许多物理定律</a:t>
            </a: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能量守恒、流体力学</a:t>
            </a: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，需简化。有不同的模型。</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    2)</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语音信号是一个非平稳信号，激励和声道的谐振特性随时间变化。但在</a:t>
            </a: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20</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a:t>
            </a: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30ms</a:t>
            </a:r>
            <a:r>
              <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rPr>
              <a:t>内语音信号是平稳的，即激励和声道的特性几乎不变，因此认为在此时间段内系统是线性的。</a:t>
            </a:r>
          </a:p>
        </p:txBody>
      </p:sp>
      <p:sp>
        <p:nvSpPr>
          <p:cNvPr id="49162" name="Rectangle 22"/>
          <p:cNvSpPr/>
          <p:nvPr/>
        </p:nvSpPr>
        <p:spPr>
          <a:xfrm>
            <a:off x="7391400" y="2276475"/>
            <a:ext cx="3132138" cy="922020"/>
          </a:xfrm>
          <a:prstGeom prst="rect">
            <a:avLst/>
          </a:prstGeom>
          <a:noFill/>
          <a:ln w="9525">
            <a:noFill/>
          </a:ln>
        </p:spPr>
        <p:txBody>
          <a:bodyPr anchor="t" anchorCtr="0">
            <a:spAutoFit/>
          </a:bodyPr>
          <a:lstStyle/>
          <a:p>
            <a:pPr eaLnBrk="0" hangingPunct="0"/>
            <a:r>
              <a:rPr lang="zh-CN" altLang="en-US" dirty="0">
                <a:solidFill>
                  <a:srgbClr val="FF0000"/>
                </a:solidFill>
                <a:latin typeface="黑体" panose="02010609060101010101" charset="-122"/>
                <a:ea typeface="黑体" panose="02010609060101010101" charset="-122"/>
              </a:rPr>
              <a:t>    用数学方法描述声道的调音特性。包括声管模型和共振峰模型</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1"/>
          <p:cNvSpPr>
            <a:spLocks noGrp="1"/>
          </p:cNvSpPr>
          <p:nvPr>
            <p:ph type="title"/>
          </p:nvPr>
        </p:nvSpPr>
        <p:spPr>
          <a:xfrm>
            <a:off x="838200" y="365125"/>
            <a:ext cx="10515600" cy="1063625"/>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pic>
        <p:nvPicPr>
          <p:cNvPr id="50179" name="Picture 10"/>
          <p:cNvPicPr>
            <a:picLocks noChangeAspect="1"/>
          </p:cNvPicPr>
          <p:nvPr/>
        </p:nvPicPr>
        <p:blipFill>
          <a:blip r:embed="rId2"/>
          <a:stretch>
            <a:fillRect/>
          </a:stretch>
        </p:blipFill>
        <p:spPr>
          <a:xfrm>
            <a:off x="7098666" y="2262006"/>
            <a:ext cx="3600450" cy="2146300"/>
          </a:xfrm>
          <a:prstGeom prst="rect">
            <a:avLst/>
          </a:prstGeom>
          <a:noFill/>
          <a:ln w="9525">
            <a:noFill/>
          </a:ln>
        </p:spPr>
      </p:pic>
      <p:sp>
        <p:nvSpPr>
          <p:cNvPr id="50180" name="Rectangle 7"/>
          <p:cNvSpPr txBox="1"/>
          <p:nvPr/>
        </p:nvSpPr>
        <p:spPr>
          <a:xfrm>
            <a:off x="1578769" y="1322614"/>
            <a:ext cx="8320087" cy="5286375"/>
          </a:xfrm>
          <a:prstGeom prst="rect">
            <a:avLst/>
          </a:prstGeom>
          <a:noFill/>
          <a:ln w="9525">
            <a:noFill/>
          </a:ln>
        </p:spPr>
        <p:txBody>
          <a:bodyPr anchor="t" anchorCtr="0"/>
          <a:lstStyle/>
          <a:p>
            <a:pPr marL="342900" indent="-342900" eaLnBrk="0" hangingPunct="0">
              <a:lnSpc>
                <a:spcPct val="90000"/>
              </a:lnSpc>
              <a:spcBef>
                <a:spcPct val="20000"/>
              </a:spcBef>
              <a:buClr>
                <a:schemeClr val="tx2"/>
              </a:buClr>
              <a:buSzPct val="70000"/>
            </a:pPr>
            <a:r>
              <a:rPr lang="en-US" altLang="zh-CN" sz="2800" dirty="0">
                <a:latin typeface="黑体" panose="02010609060101010101" charset="-122"/>
                <a:ea typeface="黑体" panose="02010609060101010101" charset="-122"/>
              </a:rPr>
              <a:t>1</a:t>
            </a:r>
            <a:r>
              <a:rPr lang="zh-CN" altLang="en-US" sz="2800" dirty="0">
                <a:latin typeface="黑体" panose="02010609060101010101" charset="-122"/>
                <a:ea typeface="黑体" panose="02010609060101010101" charset="-122"/>
              </a:rPr>
              <a:t>）声管模型</a:t>
            </a:r>
          </a:p>
          <a:p>
            <a:pPr marL="342900" indent="-342900" eaLnBrk="0" hangingPunct="0">
              <a:lnSpc>
                <a:spcPct val="90000"/>
              </a:lnSpc>
              <a:spcBef>
                <a:spcPct val="20000"/>
              </a:spcBef>
              <a:buClr>
                <a:schemeClr val="tx2"/>
              </a:buClr>
              <a:buSzPct val="70000"/>
            </a:pPr>
            <a:r>
              <a:rPr lang="zh-CN" altLang="en-US" dirty="0">
                <a:latin typeface="黑体" panose="02010609060101010101" charset="-122"/>
                <a:ea typeface="黑体" panose="02010609060101010101" charset="-122"/>
              </a:rPr>
              <a:t>“短时”间声道是一个形状稳定的级联管道，声音在不同截面积间传输会有反射。</a:t>
            </a:r>
            <a:endParaRPr lang="en-US" altLang="zh-CN"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zh-CN" altLang="en-US"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en-US" altLang="zh-CN"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en-US" altLang="zh-CN"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en-US" altLang="zh-CN"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zh-CN" altLang="en-US"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endParaRPr lang="zh-CN" altLang="en-US" dirty="0">
              <a:solidFill>
                <a:schemeClr val="accent2"/>
              </a:solidFill>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r>
              <a:rPr lang="zh-CN" altLang="en-US" sz="2800" dirty="0">
                <a:solidFill>
                  <a:schemeClr val="accent2"/>
                </a:solidFill>
                <a:latin typeface="黑体" panose="02010609060101010101" charset="-122"/>
                <a:ea typeface="黑体" panose="02010609060101010101" charset="-122"/>
              </a:rPr>
              <a:t>反射系数</a:t>
            </a:r>
            <a:r>
              <a:rPr lang="zh-CN" altLang="en-US" sz="2800" dirty="0">
                <a:latin typeface="黑体" panose="02010609060101010101" charset="-122"/>
                <a:ea typeface="黑体" panose="02010609060101010101" charset="-122"/>
              </a:rPr>
              <a:t>：</a:t>
            </a:r>
            <a:endParaRPr lang="en-US" altLang="zh-CN" sz="2800" dirty="0">
              <a:latin typeface="黑体" panose="02010609060101010101" charset="-122"/>
              <a:ea typeface="黑体" panose="02010609060101010101" charset="-122"/>
            </a:endParaRPr>
          </a:p>
          <a:p>
            <a:pPr marL="342900" indent="-342900" eaLnBrk="0" hangingPunct="0">
              <a:lnSpc>
                <a:spcPct val="90000"/>
              </a:lnSpc>
              <a:spcBef>
                <a:spcPct val="20000"/>
              </a:spcBef>
              <a:buClr>
                <a:schemeClr val="tx2"/>
              </a:buClr>
              <a:buSzPct val="70000"/>
            </a:pPr>
            <a:r>
              <a:rPr lang="en-US" altLang="zh-CN" sz="2800" i="1" dirty="0">
                <a:latin typeface="黑体" panose="02010609060101010101" charset="-122"/>
                <a:ea typeface="黑体" panose="02010609060101010101" charset="-122"/>
              </a:rPr>
              <a:t>k</a:t>
            </a:r>
            <a:r>
              <a:rPr lang="en-US" altLang="zh-CN" sz="2800" i="1" baseline="-25000" dirty="0">
                <a:latin typeface="黑体" panose="02010609060101010101" charset="-122"/>
                <a:ea typeface="黑体" panose="02010609060101010101" charset="-122"/>
              </a:rPr>
              <a:t>m</a:t>
            </a:r>
            <a:r>
              <a:rPr lang="zh-CN" altLang="en-US" sz="2800" dirty="0">
                <a:latin typeface="黑体" panose="02010609060101010101" charset="-122"/>
                <a:ea typeface="黑体" panose="02010609060101010101" charset="-122"/>
              </a:rPr>
              <a:t>＝</a:t>
            </a:r>
            <a:r>
              <a:rPr lang="en-US" altLang="zh-CN" sz="2800" dirty="0">
                <a:latin typeface="黑体" panose="02010609060101010101" charset="-122"/>
                <a:ea typeface="黑体" panose="02010609060101010101" charset="-122"/>
              </a:rPr>
              <a:t>(</a:t>
            </a:r>
            <a:r>
              <a:rPr lang="en-US" altLang="zh-CN" sz="2800" i="1" dirty="0">
                <a:latin typeface="黑体" panose="02010609060101010101" charset="-122"/>
                <a:ea typeface="黑体" panose="02010609060101010101" charset="-122"/>
              </a:rPr>
              <a:t>A</a:t>
            </a:r>
            <a:r>
              <a:rPr lang="en-US" altLang="zh-CN" sz="2800" i="1" baseline="-25000" dirty="0">
                <a:latin typeface="黑体" panose="02010609060101010101" charset="-122"/>
                <a:ea typeface="黑体" panose="02010609060101010101" charset="-122"/>
              </a:rPr>
              <a:t>m+1</a:t>
            </a:r>
            <a:r>
              <a:rPr lang="en-US" altLang="zh-CN" sz="2800" dirty="0">
                <a:latin typeface="黑体" panose="02010609060101010101" charset="-122"/>
                <a:ea typeface="黑体" panose="02010609060101010101" charset="-122"/>
              </a:rPr>
              <a:t> - </a:t>
            </a:r>
            <a:r>
              <a:rPr lang="en-US" altLang="zh-CN" sz="2800" i="1" dirty="0">
                <a:latin typeface="黑体" panose="02010609060101010101" charset="-122"/>
                <a:ea typeface="黑体" panose="02010609060101010101" charset="-122"/>
              </a:rPr>
              <a:t>A</a:t>
            </a:r>
            <a:r>
              <a:rPr lang="en-US" altLang="zh-CN" sz="2800" i="1" baseline="-25000" dirty="0">
                <a:latin typeface="黑体" panose="02010609060101010101" charset="-122"/>
                <a:ea typeface="黑体" panose="02010609060101010101" charset="-122"/>
              </a:rPr>
              <a:t>m</a:t>
            </a:r>
            <a:r>
              <a:rPr lang="en-US" altLang="zh-CN" sz="2800" dirty="0">
                <a:latin typeface="黑体" panose="02010609060101010101" charset="-122"/>
                <a:ea typeface="黑体" panose="02010609060101010101" charset="-122"/>
              </a:rPr>
              <a:t>)/(</a:t>
            </a:r>
            <a:r>
              <a:rPr lang="en-US" altLang="zh-CN" sz="2800" i="1" dirty="0">
                <a:latin typeface="黑体" panose="02010609060101010101" charset="-122"/>
                <a:ea typeface="黑体" panose="02010609060101010101" charset="-122"/>
              </a:rPr>
              <a:t>A</a:t>
            </a:r>
            <a:r>
              <a:rPr lang="en-US" altLang="zh-CN" sz="2800" i="1" baseline="-25000" dirty="0">
                <a:latin typeface="黑体" panose="02010609060101010101" charset="-122"/>
                <a:ea typeface="黑体" panose="02010609060101010101" charset="-122"/>
              </a:rPr>
              <a:t>m+1</a:t>
            </a:r>
            <a:r>
              <a:rPr lang="en-US" altLang="zh-CN" sz="2800" dirty="0">
                <a:latin typeface="黑体" panose="02010609060101010101" charset="-122"/>
                <a:ea typeface="黑体" panose="02010609060101010101" charset="-122"/>
              </a:rPr>
              <a:t> + </a:t>
            </a:r>
            <a:r>
              <a:rPr lang="en-US" altLang="zh-CN" sz="2800" i="1" dirty="0">
                <a:latin typeface="黑体" panose="02010609060101010101" charset="-122"/>
                <a:ea typeface="黑体" panose="02010609060101010101" charset="-122"/>
              </a:rPr>
              <a:t>A</a:t>
            </a:r>
            <a:r>
              <a:rPr lang="en-US" altLang="zh-CN" sz="2800" i="1" baseline="-25000" dirty="0">
                <a:latin typeface="黑体" panose="02010609060101010101" charset="-122"/>
                <a:ea typeface="黑体" panose="02010609060101010101" charset="-122"/>
              </a:rPr>
              <a:t>m</a:t>
            </a:r>
            <a:r>
              <a:rPr lang="en-US" altLang="zh-CN" sz="2800" dirty="0">
                <a:latin typeface="黑体" panose="02010609060101010101" charset="-122"/>
                <a:ea typeface="黑体" panose="02010609060101010101" charset="-122"/>
              </a:rPr>
              <a:t>)</a:t>
            </a:r>
          </a:p>
          <a:p>
            <a:pPr marL="342900" indent="-342900" eaLnBrk="0" hangingPunct="0">
              <a:lnSpc>
                <a:spcPct val="90000"/>
              </a:lnSpc>
              <a:spcBef>
                <a:spcPct val="20000"/>
              </a:spcBef>
              <a:buClr>
                <a:schemeClr val="tx2"/>
              </a:buClr>
              <a:buSzPct val="70000"/>
            </a:pPr>
            <a:r>
              <a:rPr lang="en-US" altLang="zh-CN" sz="2800" i="1" dirty="0">
                <a:latin typeface="Times New Roman" panose="02020603050405020304" pitchFamily="18" charset="0"/>
                <a:ea typeface="黑体" panose="02010609060101010101" charset="-122"/>
              </a:rPr>
              <a:t>A</a:t>
            </a:r>
            <a:r>
              <a:rPr lang="en-US" altLang="zh-CN" sz="2800" i="1" baseline="-25000" dirty="0">
                <a:latin typeface="Times New Roman" panose="02020603050405020304" pitchFamily="18" charset="0"/>
                <a:ea typeface="黑体" panose="02010609060101010101" charset="-122"/>
              </a:rPr>
              <a:t>m</a:t>
            </a:r>
            <a:r>
              <a:rPr lang="en-US" altLang="zh-CN" sz="2800" dirty="0">
                <a:latin typeface="Times New Roman" panose="02020603050405020304" pitchFamily="18" charset="0"/>
                <a:ea typeface="黑体" panose="02010609060101010101" charset="-122"/>
              </a:rPr>
              <a:t>,</a:t>
            </a:r>
            <a:r>
              <a:rPr lang="en-US" altLang="zh-CN" sz="2800" i="1" dirty="0">
                <a:latin typeface="Times New Roman" panose="02020603050405020304" pitchFamily="18" charset="0"/>
                <a:ea typeface="黑体" panose="02010609060101010101" charset="-122"/>
              </a:rPr>
              <a:t>A</a:t>
            </a:r>
            <a:r>
              <a:rPr lang="en-US" altLang="zh-CN" sz="2800" i="1" baseline="-25000" dirty="0">
                <a:latin typeface="Times New Roman" panose="02020603050405020304" pitchFamily="18" charset="0"/>
                <a:ea typeface="黑体" panose="02010609060101010101" charset="-122"/>
              </a:rPr>
              <a:t>m+1</a:t>
            </a:r>
            <a:r>
              <a:rPr lang="zh-CN" altLang="en-US" sz="2800" dirty="0">
                <a:latin typeface="Times New Roman" panose="02020603050405020304" pitchFamily="18" charset="0"/>
                <a:ea typeface="黑体" panose="02010609060101010101" charset="-122"/>
              </a:rPr>
              <a:t>是第</a:t>
            </a:r>
            <a:r>
              <a:rPr lang="en-US" altLang="zh-CN" sz="2800" i="1" dirty="0">
                <a:latin typeface="Times New Roman" panose="02020603050405020304" pitchFamily="18" charset="0"/>
                <a:ea typeface="黑体" panose="02010609060101010101" charset="-122"/>
              </a:rPr>
              <a:t>m</a:t>
            </a:r>
            <a:r>
              <a:rPr lang="zh-CN" altLang="en-US" sz="2800" dirty="0">
                <a:latin typeface="Times New Roman" panose="02020603050405020304" pitchFamily="18" charset="0"/>
                <a:ea typeface="黑体" panose="02010609060101010101" charset="-122"/>
              </a:rPr>
              <a:t>、</a:t>
            </a:r>
            <a:r>
              <a:rPr lang="en-US" altLang="zh-CN" sz="2800" i="1" dirty="0">
                <a:latin typeface="Times New Roman" panose="02020603050405020304" pitchFamily="18" charset="0"/>
                <a:ea typeface="黑体" panose="02010609060101010101" charset="-122"/>
              </a:rPr>
              <a:t>m</a:t>
            </a:r>
            <a:r>
              <a:rPr lang="en-US" altLang="zh-CN" sz="2800" dirty="0">
                <a:latin typeface="Times New Roman" panose="02020603050405020304" pitchFamily="18" charset="0"/>
                <a:ea typeface="黑体" panose="02010609060101010101" charset="-122"/>
              </a:rPr>
              <a:t>+1</a:t>
            </a:r>
            <a:r>
              <a:rPr lang="zh-CN" altLang="en-US" sz="2800" dirty="0">
                <a:latin typeface="Times New Roman" panose="02020603050405020304" pitchFamily="18" charset="0"/>
                <a:ea typeface="黑体" panose="02010609060101010101" charset="-122"/>
              </a:rPr>
              <a:t>段的截面积</a:t>
            </a:r>
          </a:p>
          <a:p>
            <a:pPr marL="342900" indent="-342900" eaLnBrk="0" hangingPunct="0">
              <a:lnSpc>
                <a:spcPct val="90000"/>
              </a:lnSpc>
              <a:buClr>
                <a:schemeClr val="tx2"/>
              </a:buClr>
              <a:buSzPct val="70000"/>
            </a:pPr>
            <a:r>
              <a:rPr lang="en-US" altLang="zh-CN" sz="2800" i="1" dirty="0">
                <a:solidFill>
                  <a:schemeClr val="accent2"/>
                </a:solidFill>
                <a:latin typeface="黑体" panose="02010609060101010101" charset="-122"/>
                <a:ea typeface="黑体" panose="02010609060101010101" charset="-122"/>
              </a:rPr>
              <a:t>K</a:t>
            </a:r>
            <a:r>
              <a:rPr lang="en-US" altLang="zh-CN" sz="2800" i="1" baseline="-25000" dirty="0">
                <a:solidFill>
                  <a:schemeClr val="accent2"/>
                </a:solidFill>
                <a:latin typeface="黑体" panose="02010609060101010101" charset="-122"/>
                <a:ea typeface="黑体" panose="02010609060101010101" charset="-122"/>
              </a:rPr>
              <a:t>m</a:t>
            </a:r>
            <a:r>
              <a:rPr lang="zh-CN" altLang="en-US" sz="2800" dirty="0">
                <a:solidFill>
                  <a:schemeClr val="accent2"/>
                </a:solidFill>
                <a:latin typeface="黑体" panose="02010609060101010101" charset="-122"/>
                <a:ea typeface="黑体" panose="02010609060101010101" charset="-122"/>
              </a:rPr>
              <a:t>是声道的特性，确定</a:t>
            </a:r>
            <a:r>
              <a:rPr lang="en-US" altLang="zh-CN" sz="2800" i="1" dirty="0">
                <a:solidFill>
                  <a:schemeClr val="accent2"/>
                </a:solidFill>
                <a:latin typeface="黑体" panose="02010609060101010101" charset="-122"/>
                <a:ea typeface="黑体" panose="02010609060101010101" charset="-122"/>
              </a:rPr>
              <a:t>K</a:t>
            </a:r>
            <a:r>
              <a:rPr lang="en-US" altLang="zh-CN" sz="2800" i="1" baseline="-25000" dirty="0">
                <a:solidFill>
                  <a:schemeClr val="accent2"/>
                </a:solidFill>
                <a:latin typeface="黑体" panose="02010609060101010101" charset="-122"/>
                <a:ea typeface="黑体" panose="02010609060101010101" charset="-122"/>
              </a:rPr>
              <a:t>m</a:t>
            </a:r>
            <a:r>
              <a:rPr lang="zh-CN" altLang="en-US" sz="2800" dirty="0">
                <a:solidFill>
                  <a:schemeClr val="accent2"/>
                </a:solidFill>
                <a:latin typeface="黑体" panose="02010609060101010101" charset="-122"/>
                <a:ea typeface="黑体" panose="02010609060101010101" charset="-122"/>
              </a:rPr>
              <a:t>，就确定了声道！</a:t>
            </a:r>
          </a:p>
        </p:txBody>
      </p:sp>
      <p:sp>
        <p:nvSpPr>
          <p:cNvPr id="50181" name="Text Box 8"/>
          <p:cNvSpPr txBox="1"/>
          <p:nvPr/>
        </p:nvSpPr>
        <p:spPr>
          <a:xfrm>
            <a:off x="7310438" y="3030220"/>
            <a:ext cx="2209800" cy="398780"/>
          </a:xfrm>
          <a:prstGeom prst="rect">
            <a:avLst/>
          </a:prstGeom>
          <a:noFill/>
          <a:ln w="9525">
            <a:noFill/>
          </a:ln>
        </p:spPr>
        <p:txBody>
          <a:bodyPr anchor="t" anchorCtr="0">
            <a:spAutoFit/>
          </a:bodyPr>
          <a:lstStyle/>
          <a:p>
            <a:pPr eaLnBrk="0" hangingPunct="0">
              <a:spcBef>
                <a:spcPct val="50000"/>
              </a:spcBef>
            </a:pPr>
            <a:r>
              <a:rPr lang="en-US" altLang="zh-CN" sz="2000" dirty="0">
                <a:solidFill>
                  <a:srgbClr val="FF0000"/>
                </a:solidFill>
                <a:latin typeface="黑体" panose="02010609060101010101" charset="-122"/>
                <a:ea typeface="黑体" panose="02010609060101010101" charset="-122"/>
              </a:rPr>
              <a:t>A1 A2 A3</a:t>
            </a:r>
            <a:r>
              <a:rPr lang="en-US" altLang="zh-CN" dirty="0">
                <a:solidFill>
                  <a:srgbClr val="FF0000"/>
                </a:solidFill>
                <a:latin typeface="黑体" panose="02010609060101010101" charset="-122"/>
                <a:ea typeface="黑体" panose="02010609060101010101" charset="-122"/>
              </a:rPr>
              <a:t> ….</a:t>
            </a:r>
          </a:p>
        </p:txBody>
      </p:sp>
      <p:pic>
        <p:nvPicPr>
          <p:cNvPr id="50182" name="Picture 11"/>
          <p:cNvPicPr>
            <a:picLocks noChangeAspect="1"/>
          </p:cNvPicPr>
          <p:nvPr/>
        </p:nvPicPr>
        <p:blipFill>
          <a:blip r:embed="rId3"/>
          <a:stretch>
            <a:fillRect/>
          </a:stretch>
        </p:blipFill>
        <p:spPr>
          <a:xfrm>
            <a:off x="3771447" y="2210593"/>
            <a:ext cx="2663825" cy="2049463"/>
          </a:xfrm>
          <a:prstGeom prst="rect">
            <a:avLst/>
          </a:prstGeom>
          <a:noFill/>
          <a:ln w="9525">
            <a:noFill/>
          </a:ln>
        </p:spPr>
      </p:pic>
      <p:sp>
        <p:nvSpPr>
          <p:cNvPr id="50183" name="Rectangle 12"/>
          <p:cNvSpPr/>
          <p:nvPr/>
        </p:nvSpPr>
        <p:spPr>
          <a:xfrm>
            <a:off x="4724855" y="4224156"/>
            <a:ext cx="4869180" cy="368300"/>
          </a:xfrm>
          <a:prstGeom prst="rect">
            <a:avLst/>
          </a:prstGeom>
          <a:noFill/>
          <a:ln w="9525">
            <a:noFill/>
          </a:ln>
        </p:spPr>
        <p:txBody>
          <a:bodyPr wrap="none" anchor="ctr" anchorCtr="0">
            <a:spAutoFit/>
          </a:bodyPr>
          <a:lstStyle/>
          <a:p>
            <a:pPr eaLnBrk="0" hangingPunct="0"/>
            <a:r>
              <a:rPr lang="en-US" altLang="zh-CN" dirty="0">
                <a:latin typeface="黑体" panose="02010609060101010101" charset="-122"/>
                <a:ea typeface="黑体" panose="02010609060101010101" charset="-122"/>
              </a:rPr>
              <a:t>(a)</a:t>
            </a:r>
            <a:r>
              <a:rPr lang="zh-CN" altLang="en-US" dirty="0">
                <a:latin typeface="黑体" panose="02010609060101010101" charset="-122"/>
                <a:ea typeface="黑体" panose="02010609060101010101" charset="-122"/>
              </a:rPr>
              <a:t>立体图                      </a:t>
            </a:r>
            <a:r>
              <a:rPr lang="en-US" altLang="zh-CN" dirty="0">
                <a:latin typeface="黑体" panose="02010609060101010101" charset="-122"/>
                <a:ea typeface="黑体" panose="02010609060101010101" charset="-122"/>
              </a:rPr>
              <a:t>(b)</a:t>
            </a:r>
            <a:r>
              <a:rPr lang="zh-CN" altLang="en-US" dirty="0">
                <a:latin typeface="黑体" panose="02010609060101010101" charset="-122"/>
                <a:ea typeface="黑体" panose="02010609060101010101" charset="-122"/>
              </a:rPr>
              <a:t>断面图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标题 1"/>
          <p:cNvSpPr>
            <a:spLocks noGrp="1"/>
          </p:cNvSpPr>
          <p:nvPr>
            <p:ph type="title"/>
          </p:nvPr>
        </p:nvSpPr>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7" name="圆角矩形 6"/>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1203" name="Rectangle 4"/>
          <p:cNvSpPr/>
          <p:nvPr/>
        </p:nvSpPr>
        <p:spPr>
          <a:xfrm>
            <a:off x="1847850" y="1409700"/>
            <a:ext cx="1668780" cy="368300"/>
          </a:xfrm>
          <a:prstGeom prst="rect">
            <a:avLst/>
          </a:prstGeom>
          <a:noFill/>
          <a:ln w="9525">
            <a:noFill/>
          </a:ln>
        </p:spPr>
        <p:txBody>
          <a:bodyPr wrap="none" anchor="t" anchorCtr="0">
            <a:spAutoFit/>
          </a:bodyPr>
          <a:lstStyle/>
          <a:p>
            <a:pPr eaLnBrk="0" hangingPunct="0"/>
            <a:r>
              <a:rPr lang="en-US" altLang="zh-CN" dirty="0">
                <a:latin typeface="Times New Roman" panose="02020603050405020304" pitchFamily="18" charset="0"/>
                <a:ea typeface="黑体" panose="02010609060101010101" charset="-122"/>
              </a:rPr>
              <a:t>2</a:t>
            </a:r>
            <a:r>
              <a:rPr lang="zh-CN" altLang="en-US" dirty="0">
                <a:latin typeface="Times New Roman" panose="02020603050405020304" pitchFamily="18" charset="0"/>
                <a:ea typeface="黑体" panose="02010609060101010101" charset="-122"/>
              </a:rPr>
              <a:t>）共振峰模型</a:t>
            </a:r>
          </a:p>
        </p:txBody>
      </p:sp>
      <p:sp>
        <p:nvSpPr>
          <p:cNvPr id="51204" name="Rectangle 7"/>
          <p:cNvSpPr/>
          <p:nvPr/>
        </p:nvSpPr>
        <p:spPr>
          <a:xfrm>
            <a:off x="1847850" y="1812925"/>
            <a:ext cx="8496300" cy="645160"/>
          </a:xfrm>
          <a:prstGeom prst="rect">
            <a:avLst/>
          </a:prstGeom>
          <a:noFill/>
          <a:ln w="9525">
            <a:noFill/>
          </a:ln>
        </p:spPr>
        <p:txBody>
          <a:bodyPr anchor="t" anchorCtr="0">
            <a:spAutoFit/>
          </a:bodyPr>
          <a:lstStyle/>
          <a:p>
            <a:pPr eaLnBrk="0" hangingPunct="0"/>
            <a:r>
              <a:rPr lang="zh-CN" altLang="en-US" dirty="0">
                <a:latin typeface="Times New Roman" panose="02020603050405020304" pitchFamily="18" charset="0"/>
                <a:ea typeface="黑体" panose="02010609060101010101" charset="-122"/>
              </a:rPr>
              <a:t>    声道近似为谐振腔，共振峰就是这个腔体的谐振频率，从共振峰的角度出发描述声道的模型称为共振峰模型。一般共振峰的个数为</a:t>
            </a:r>
            <a:r>
              <a:rPr lang="en-US" altLang="zh-CN" dirty="0">
                <a:latin typeface="Times New Roman" panose="02020603050405020304" pitchFamily="18" charset="0"/>
                <a:ea typeface="黑体" panose="02010609060101010101" charset="-122"/>
              </a:rPr>
              <a:t>3-5</a:t>
            </a:r>
            <a:r>
              <a:rPr lang="zh-CN" altLang="en-US" dirty="0">
                <a:latin typeface="Times New Roman" panose="02020603050405020304" pitchFamily="18" charset="0"/>
                <a:ea typeface="黑体" panose="02010609060101010101" charset="-122"/>
              </a:rPr>
              <a:t>个。</a:t>
            </a:r>
          </a:p>
        </p:txBody>
      </p:sp>
      <p:sp>
        <p:nvSpPr>
          <p:cNvPr id="8" name="Text Box 29"/>
          <p:cNvSpPr txBox="1"/>
          <p:nvPr/>
        </p:nvSpPr>
        <p:spPr>
          <a:xfrm>
            <a:off x="1524000" y="6400800"/>
            <a:ext cx="8928100" cy="368300"/>
          </a:xfrm>
          <a:prstGeom prst="rect">
            <a:avLst/>
          </a:prstGeom>
          <a:noFill/>
          <a:ln w="9525">
            <a:noFill/>
          </a:ln>
        </p:spPr>
        <p:txBody>
          <a:bodyPr anchor="t" anchorCtr="0">
            <a:spAutoFit/>
          </a:bodyPr>
          <a:lstStyle/>
          <a:p>
            <a:pPr eaLnBrk="0" hangingPunct="0">
              <a:spcBef>
                <a:spcPct val="50000"/>
              </a:spcBef>
            </a:pPr>
            <a:r>
              <a:rPr lang="en-US" altLang="zh-CN" i="1" dirty="0">
                <a:latin typeface="Times New Roman" panose="02020603050405020304" pitchFamily="18" charset="0"/>
                <a:ea typeface="黑体" panose="02010609060101010101" charset="-122"/>
              </a:rPr>
              <a:t>p</a:t>
            </a:r>
            <a:r>
              <a:rPr lang="zh-CN" altLang="en-US" dirty="0">
                <a:latin typeface="Times New Roman" panose="02020603050405020304" pitchFamily="18" charset="0"/>
                <a:ea typeface="黑体" panose="02010609060101010101" charset="-122"/>
              </a:rPr>
              <a:t>、</a:t>
            </a:r>
            <a:r>
              <a:rPr lang="en-US" altLang="zh-CN" i="1" dirty="0">
                <a:latin typeface="Times New Roman" panose="02020603050405020304" pitchFamily="18" charset="0"/>
                <a:ea typeface="黑体" panose="02010609060101010101" charset="-122"/>
              </a:rPr>
              <a:t>a</a:t>
            </a:r>
            <a:r>
              <a:rPr lang="en-US" altLang="zh-CN" i="1" baseline="-25000" dirty="0">
                <a:latin typeface="Times New Roman" panose="02020603050405020304" pitchFamily="18" charset="0"/>
                <a:ea typeface="黑体" panose="02010609060101010101" charset="-122"/>
              </a:rPr>
              <a:t>k</a:t>
            </a:r>
            <a:r>
              <a:rPr lang="en-US" altLang="zh-CN" baseline="-25000" dirty="0">
                <a:latin typeface="Times New Roman" panose="02020603050405020304" pitchFamily="18" charset="0"/>
                <a:ea typeface="黑体" panose="02010609060101010101" charset="-122"/>
              </a:rPr>
              <a:t> </a:t>
            </a:r>
            <a:r>
              <a:rPr lang="zh-CN" altLang="en-US" dirty="0">
                <a:latin typeface="Times New Roman" panose="02020603050405020304" pitchFamily="18" charset="0"/>
                <a:ea typeface="黑体" panose="02010609060101010101" charset="-122"/>
              </a:rPr>
              <a:t>决定了声道地特性</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人的特征</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a:t>
            </a:r>
            <a:r>
              <a:rPr lang="en-US" altLang="zh-CN" i="1" dirty="0">
                <a:latin typeface="Times New Roman" panose="02020603050405020304" pitchFamily="18" charset="0"/>
                <a:ea typeface="黑体" panose="02010609060101010101" charset="-122"/>
              </a:rPr>
              <a:t>p</a:t>
            </a:r>
            <a:r>
              <a:rPr lang="zh-CN" altLang="en-US" dirty="0">
                <a:latin typeface="Times New Roman" panose="02020603050405020304" pitchFamily="18" charset="0"/>
                <a:ea typeface="黑体" panose="02010609060101010101" charset="-122"/>
              </a:rPr>
              <a:t>越大越吻合。一般</a:t>
            </a:r>
            <a:r>
              <a:rPr lang="en-US" altLang="zh-CN" i="1" dirty="0">
                <a:latin typeface="Times New Roman" panose="02020603050405020304" pitchFamily="18" charset="0"/>
                <a:ea typeface="黑体" panose="02010609060101010101" charset="-122"/>
              </a:rPr>
              <a:t>p</a:t>
            </a:r>
            <a:r>
              <a:rPr lang="en-US" altLang="zh-CN" dirty="0">
                <a:latin typeface="Times New Roman" panose="02020603050405020304" pitchFamily="18" charset="0"/>
                <a:ea typeface="黑体" panose="02010609060101010101" charset="-122"/>
              </a:rPr>
              <a:t>=8~12</a:t>
            </a:r>
            <a:endParaRPr lang="en-US" altLang="zh-CN" baseline="-25000" dirty="0">
              <a:latin typeface="Times New Roman" panose="02020603050405020304" pitchFamily="18" charset="0"/>
              <a:ea typeface="黑体" panose="02010609060101010101" charset="-122"/>
            </a:endParaRPr>
          </a:p>
        </p:txBody>
      </p:sp>
      <p:sp>
        <p:nvSpPr>
          <p:cNvPr id="51206" name="Rectangle 42"/>
          <p:cNvSpPr/>
          <p:nvPr/>
        </p:nvSpPr>
        <p:spPr>
          <a:xfrm>
            <a:off x="1774825" y="2963863"/>
            <a:ext cx="8362950" cy="645160"/>
          </a:xfrm>
          <a:prstGeom prst="rect">
            <a:avLst/>
          </a:prstGeom>
          <a:noFill/>
          <a:ln w="12700">
            <a:noFill/>
          </a:ln>
        </p:spPr>
        <p:txBody>
          <a:bodyPr anchor="t" anchorCtr="0">
            <a:spAutoFit/>
          </a:bodyPr>
          <a:lstStyle/>
          <a:p>
            <a:pPr eaLnBrk="0" hangingPunct="0"/>
            <a:r>
              <a:rPr lang="en-US" altLang="zh-CN" dirty="0">
                <a:latin typeface="Times New Roman" panose="02020603050405020304" pitchFamily="18" charset="0"/>
                <a:ea typeface="黑体" panose="02010609060101010101" charset="-122"/>
              </a:rPr>
              <a:t>(1)</a:t>
            </a:r>
            <a:r>
              <a:rPr lang="zh-CN" altLang="en-US" dirty="0">
                <a:latin typeface="Times New Roman" panose="02020603050405020304" pitchFamily="18" charset="0"/>
                <a:ea typeface="黑体" panose="02010609060101010101" charset="-122"/>
              </a:rPr>
              <a:t>级（串）联型</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元音</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：声道是一组串连的二阶谐振器（一个谐振腔对应</a:t>
            </a:r>
            <a:r>
              <a:rPr lang="en-US" altLang="zh-CN" dirty="0">
                <a:latin typeface="Times New Roman" panose="02020603050405020304" pitchFamily="18" charset="0"/>
                <a:ea typeface="黑体" panose="02010609060101010101" charset="-122"/>
              </a:rPr>
              <a:t>1</a:t>
            </a:r>
            <a:r>
              <a:rPr lang="zh-CN" altLang="en-US" dirty="0">
                <a:latin typeface="Times New Roman" panose="02020603050405020304" pitchFamily="18" charset="0"/>
                <a:ea typeface="黑体" panose="02010609060101010101" charset="-122"/>
              </a:rPr>
              <a:t>个共振峰频率）。</a:t>
            </a:r>
            <a:endParaRPr lang="en-US" altLang="zh-CN" dirty="0">
              <a:latin typeface="Times New Roman" panose="02020603050405020304" pitchFamily="18" charset="0"/>
              <a:ea typeface="黑体" panose="02010609060101010101" charset="-122"/>
            </a:endParaRPr>
          </a:p>
        </p:txBody>
      </p:sp>
      <p:grpSp>
        <p:nvGrpSpPr>
          <p:cNvPr id="51207" name="Group 44"/>
          <p:cNvGrpSpPr/>
          <p:nvPr/>
        </p:nvGrpSpPr>
        <p:grpSpPr>
          <a:xfrm>
            <a:off x="2927350" y="3852863"/>
            <a:ext cx="6481763" cy="719137"/>
            <a:chOff x="657" y="1707"/>
            <a:chExt cx="4446" cy="544"/>
          </a:xfrm>
        </p:grpSpPr>
        <p:sp>
          <p:nvSpPr>
            <p:cNvPr id="51208" name="AutoShape 45"/>
            <p:cNvSpPr/>
            <p:nvPr/>
          </p:nvSpPr>
          <p:spPr>
            <a:xfrm>
              <a:off x="3120" y="196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Times New Roman" panose="02020603050405020304" pitchFamily="18" charset="0"/>
                <a:ea typeface="黑体" panose="02010609060101010101" charset="-122"/>
              </a:endParaRPr>
            </a:p>
          </p:txBody>
        </p:sp>
        <p:grpSp>
          <p:nvGrpSpPr>
            <p:cNvPr id="51209" name="Group 46"/>
            <p:cNvGrpSpPr/>
            <p:nvPr/>
          </p:nvGrpSpPr>
          <p:grpSpPr>
            <a:xfrm>
              <a:off x="657" y="1707"/>
              <a:ext cx="4444" cy="544"/>
              <a:chOff x="480" y="1720"/>
              <a:chExt cx="4704" cy="576"/>
            </a:xfrm>
          </p:grpSpPr>
          <p:sp>
            <p:nvSpPr>
              <p:cNvPr id="51210" name="Rectangle 47"/>
              <p:cNvSpPr/>
              <p:nvPr/>
            </p:nvSpPr>
            <p:spPr>
              <a:xfrm>
                <a:off x="480" y="1720"/>
                <a:ext cx="576" cy="576"/>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chemeClr val="accent2"/>
                    </a:solidFill>
                    <a:latin typeface="Times New Roman" panose="02020603050405020304" pitchFamily="18" charset="0"/>
                    <a:ea typeface="黑体" panose="02010609060101010101" charset="-122"/>
                  </a:rPr>
                  <a:t>V</a:t>
                </a:r>
                <a:r>
                  <a:rPr lang="en-US" altLang="zh-CN" baseline="-25000" dirty="0">
                    <a:solidFill>
                      <a:schemeClr val="accent2"/>
                    </a:solidFill>
                    <a:latin typeface="Times New Roman" panose="02020603050405020304" pitchFamily="18" charset="0"/>
                    <a:ea typeface="黑体" panose="02010609060101010101" charset="-122"/>
                  </a:rPr>
                  <a:t>1</a:t>
                </a:r>
              </a:p>
            </p:txBody>
          </p:sp>
          <p:sp>
            <p:nvSpPr>
              <p:cNvPr id="51211" name="AutoShape 48"/>
              <p:cNvSpPr/>
              <p:nvPr/>
            </p:nvSpPr>
            <p:spPr>
              <a:xfrm>
                <a:off x="2085" y="196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Times New Roman" panose="02020603050405020304" pitchFamily="18" charset="0"/>
                  <a:ea typeface="黑体" panose="02010609060101010101" charset="-122"/>
                </a:endParaRPr>
              </a:p>
            </p:txBody>
          </p:sp>
          <p:sp>
            <p:nvSpPr>
              <p:cNvPr id="51212" name="AutoShape 49"/>
              <p:cNvSpPr/>
              <p:nvPr/>
            </p:nvSpPr>
            <p:spPr>
              <a:xfrm>
                <a:off x="1056" y="196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Times New Roman" panose="02020603050405020304" pitchFamily="18" charset="0"/>
                  <a:ea typeface="黑体" panose="02010609060101010101" charset="-122"/>
                </a:endParaRPr>
              </a:p>
            </p:txBody>
          </p:sp>
          <p:sp>
            <p:nvSpPr>
              <p:cNvPr id="51213" name="Rectangle 50"/>
              <p:cNvSpPr/>
              <p:nvPr/>
            </p:nvSpPr>
            <p:spPr>
              <a:xfrm>
                <a:off x="1488" y="1720"/>
                <a:ext cx="576" cy="576"/>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chemeClr val="accent2"/>
                    </a:solidFill>
                    <a:latin typeface="Times New Roman" panose="02020603050405020304" pitchFamily="18" charset="0"/>
                    <a:ea typeface="黑体" panose="02010609060101010101" charset="-122"/>
                  </a:rPr>
                  <a:t>V</a:t>
                </a:r>
                <a:r>
                  <a:rPr lang="en-US" altLang="zh-CN" baseline="-25000" dirty="0">
                    <a:solidFill>
                      <a:schemeClr val="accent2"/>
                    </a:solidFill>
                    <a:latin typeface="Times New Roman" panose="02020603050405020304" pitchFamily="18" charset="0"/>
                    <a:ea typeface="黑体" panose="02010609060101010101" charset="-122"/>
                  </a:rPr>
                  <a:t>2</a:t>
                </a:r>
              </a:p>
            </p:txBody>
          </p:sp>
          <p:sp>
            <p:nvSpPr>
              <p:cNvPr id="51214" name="Rectangle 51"/>
              <p:cNvSpPr/>
              <p:nvPr/>
            </p:nvSpPr>
            <p:spPr>
              <a:xfrm>
                <a:off x="2544" y="1720"/>
                <a:ext cx="576" cy="576"/>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chemeClr val="accent2"/>
                    </a:solidFill>
                    <a:latin typeface="Times New Roman" panose="02020603050405020304" pitchFamily="18" charset="0"/>
                    <a:ea typeface="黑体" panose="02010609060101010101" charset="-122"/>
                  </a:rPr>
                  <a:t>V</a:t>
                </a:r>
                <a:r>
                  <a:rPr lang="en-US" altLang="zh-CN" baseline="-25000" dirty="0">
                    <a:solidFill>
                      <a:schemeClr val="accent2"/>
                    </a:solidFill>
                    <a:latin typeface="Times New Roman" panose="02020603050405020304" pitchFamily="18" charset="0"/>
                    <a:ea typeface="黑体" panose="02010609060101010101" charset="-122"/>
                  </a:rPr>
                  <a:t>3</a:t>
                </a:r>
              </a:p>
            </p:txBody>
          </p:sp>
          <p:sp>
            <p:nvSpPr>
              <p:cNvPr id="51215" name="AutoShape 52"/>
              <p:cNvSpPr/>
              <p:nvPr/>
            </p:nvSpPr>
            <p:spPr>
              <a:xfrm>
                <a:off x="4161" y="196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Times New Roman" panose="02020603050405020304" pitchFamily="18" charset="0"/>
                  <a:ea typeface="黑体" panose="02010609060101010101" charset="-122"/>
                </a:endParaRPr>
              </a:p>
            </p:txBody>
          </p:sp>
          <p:sp>
            <p:nvSpPr>
              <p:cNvPr id="51216" name="Rectangle 53"/>
              <p:cNvSpPr/>
              <p:nvPr/>
            </p:nvSpPr>
            <p:spPr>
              <a:xfrm>
                <a:off x="3565" y="1720"/>
                <a:ext cx="576" cy="576"/>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chemeClr val="accent2"/>
                    </a:solidFill>
                    <a:latin typeface="Times New Roman" panose="02020603050405020304" pitchFamily="18" charset="0"/>
                    <a:ea typeface="黑体" panose="02010609060101010101" charset="-122"/>
                  </a:rPr>
                  <a:t>V</a:t>
                </a:r>
                <a:r>
                  <a:rPr lang="en-US" altLang="zh-CN" baseline="-25000" dirty="0">
                    <a:solidFill>
                      <a:schemeClr val="accent2"/>
                    </a:solidFill>
                    <a:latin typeface="Times New Roman" panose="02020603050405020304" pitchFamily="18" charset="0"/>
                    <a:ea typeface="黑体" panose="02010609060101010101" charset="-122"/>
                  </a:rPr>
                  <a:t>4</a:t>
                </a:r>
              </a:p>
            </p:txBody>
          </p:sp>
          <p:sp>
            <p:nvSpPr>
              <p:cNvPr id="51217" name="Rectangle 54"/>
              <p:cNvSpPr/>
              <p:nvPr/>
            </p:nvSpPr>
            <p:spPr>
              <a:xfrm>
                <a:off x="4608" y="1720"/>
                <a:ext cx="576" cy="576"/>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chemeClr val="accent2"/>
                    </a:solidFill>
                    <a:latin typeface="Times New Roman" panose="02020603050405020304" pitchFamily="18" charset="0"/>
                    <a:ea typeface="黑体" panose="02010609060101010101" charset="-122"/>
                  </a:rPr>
                  <a:t>V</a:t>
                </a:r>
                <a:r>
                  <a:rPr lang="en-US" altLang="zh-CN" baseline="-25000" dirty="0">
                    <a:solidFill>
                      <a:schemeClr val="accent2"/>
                    </a:solidFill>
                    <a:latin typeface="Times New Roman" panose="02020603050405020304" pitchFamily="18" charset="0"/>
                    <a:ea typeface="黑体" panose="02010609060101010101" charset="-122"/>
                  </a:rPr>
                  <a:t>5</a:t>
                </a:r>
              </a:p>
            </p:txBody>
          </p:sp>
        </p:grpSp>
      </p:grpSp>
      <p:sp>
        <p:nvSpPr>
          <p:cNvPr id="51218" name="Rectangle 55"/>
          <p:cNvSpPr/>
          <p:nvPr/>
        </p:nvSpPr>
        <p:spPr>
          <a:xfrm>
            <a:off x="2135188" y="4664075"/>
            <a:ext cx="1582737" cy="536575"/>
          </a:xfrm>
          <a:prstGeom prst="rect">
            <a:avLst/>
          </a:prstGeom>
          <a:solidFill>
            <a:schemeClr val="bg1"/>
          </a:solidFill>
          <a:ln w="38100">
            <a:noFill/>
          </a:ln>
        </p:spPr>
        <p:txBody>
          <a:bodyPr wrap="none" anchor="t" anchorCtr="0"/>
          <a:lstStyle/>
          <a:p>
            <a:pPr eaLnBrk="0" hangingPunct="0"/>
            <a:r>
              <a:rPr lang="zh-CN" altLang="en-US" dirty="0">
                <a:latin typeface="Times New Roman" panose="02020603050405020304" pitchFamily="18" charset="0"/>
                <a:ea typeface="黑体" panose="02010609060101010101" charset="-122"/>
              </a:rPr>
              <a:t>传输函数</a:t>
            </a:r>
          </a:p>
        </p:txBody>
      </p:sp>
      <p:sp>
        <p:nvSpPr>
          <p:cNvPr id="51219" name="Text Box 56"/>
          <p:cNvSpPr txBox="1"/>
          <p:nvPr/>
        </p:nvSpPr>
        <p:spPr>
          <a:xfrm>
            <a:off x="7753350" y="4984750"/>
            <a:ext cx="2879725" cy="645160"/>
          </a:xfrm>
          <a:prstGeom prst="rect">
            <a:avLst/>
          </a:prstGeom>
          <a:solidFill>
            <a:schemeClr val="bg1"/>
          </a:solidFill>
          <a:ln w="38100">
            <a:noFill/>
          </a:ln>
        </p:spPr>
        <p:txBody>
          <a:bodyPr anchor="t" anchorCtr="0">
            <a:spAutoFit/>
          </a:bodyPr>
          <a:lstStyle/>
          <a:p>
            <a:pPr eaLnBrk="0" hangingPunct="0">
              <a:spcBef>
                <a:spcPct val="50000"/>
              </a:spcBef>
            </a:pPr>
            <a:r>
              <a:rPr lang="en-US" altLang="zh-CN" dirty="0">
                <a:latin typeface="Times New Roman" panose="02020603050405020304" pitchFamily="18" charset="0"/>
                <a:ea typeface="黑体" panose="02010609060101010101" charset="-122"/>
              </a:rPr>
              <a:t>p</a:t>
            </a:r>
            <a:r>
              <a:rPr lang="zh-CN" altLang="en-US" dirty="0">
                <a:latin typeface="Times New Roman" panose="02020603050405020304" pitchFamily="18" charset="0"/>
                <a:ea typeface="黑体" panose="02010609060101010101" charset="-122"/>
              </a:rPr>
              <a:t>为极点个数，</a:t>
            </a:r>
            <a:r>
              <a:rPr lang="en-US" altLang="zh-CN" dirty="0">
                <a:latin typeface="Times New Roman" panose="02020603050405020304" pitchFamily="18" charset="0"/>
                <a:ea typeface="黑体" panose="02010609060101010101" charset="-122"/>
              </a:rPr>
              <a:t>G</a:t>
            </a:r>
            <a:r>
              <a:rPr lang="zh-CN" altLang="en-US" dirty="0">
                <a:latin typeface="Times New Roman" panose="02020603050405020304" pitchFamily="18" charset="0"/>
                <a:ea typeface="黑体" panose="02010609060101010101" charset="-122"/>
              </a:rPr>
              <a:t>是增益参数，</a:t>
            </a:r>
            <a:r>
              <a:rPr lang="en-US" altLang="zh-CN" dirty="0">
                <a:latin typeface="Times New Roman" panose="02020603050405020304" pitchFamily="18" charset="0"/>
                <a:ea typeface="黑体" panose="02010609060101010101" charset="-122"/>
              </a:rPr>
              <a:t>a</a:t>
            </a:r>
            <a:r>
              <a:rPr lang="en-US" altLang="zh-CN" baseline="-25000" dirty="0">
                <a:latin typeface="Times New Roman" panose="02020603050405020304" pitchFamily="18" charset="0"/>
                <a:ea typeface="黑体" panose="02010609060101010101" charset="-122"/>
              </a:rPr>
              <a:t>k</a:t>
            </a:r>
            <a:r>
              <a:rPr lang="zh-CN" altLang="en-US" dirty="0">
                <a:latin typeface="Times New Roman" panose="02020603050405020304" pitchFamily="18" charset="0"/>
                <a:ea typeface="黑体" panose="02010609060101010101" charset="-122"/>
              </a:rPr>
              <a:t>为模型系数。</a:t>
            </a:r>
          </a:p>
        </p:txBody>
      </p:sp>
      <p:pic>
        <p:nvPicPr>
          <p:cNvPr id="51220" name="Picture 93"/>
          <p:cNvPicPr>
            <a:picLocks noChangeAspect="1"/>
          </p:cNvPicPr>
          <p:nvPr/>
        </p:nvPicPr>
        <p:blipFill>
          <a:blip r:embed="rId2"/>
          <a:stretch>
            <a:fillRect/>
          </a:stretch>
        </p:blipFill>
        <p:spPr>
          <a:xfrm>
            <a:off x="2855913" y="5129213"/>
            <a:ext cx="4391025" cy="11445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0" fill="hold"/>
                                        <p:tgtEl>
                                          <p:spTgt spid="8"/>
                                        </p:tgtEl>
                                        <p:attrNameLst>
                                          <p:attrName>ppt_x</p:attrName>
                                        </p:attrNameLst>
                                      </p:cBhvr>
                                      <p:tavLst>
                                        <p:tav tm="0">
                                          <p:val>
                                            <p:strVal val="#ppt_x"/>
                                          </p:val>
                                        </p:tav>
                                        <p:tav tm="100000">
                                          <p:val>
                                            <p:strVal val="#ppt_x"/>
                                          </p:val>
                                        </p:tav>
                                      </p:tavLst>
                                    </p:anim>
                                    <p:anim calcmode="lin" valueType="num">
                                      <p:cBhvr additive="base">
                                        <p:cTn id="8"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标题 1"/>
          <p:cNvSpPr>
            <a:spLocks noGrp="1"/>
          </p:cNvSpPr>
          <p:nvPr>
            <p:ph type="title"/>
          </p:nvPr>
        </p:nvSpPr>
        <p:spPr>
          <a:xfrm>
            <a:off x="838200" y="365125"/>
            <a:ext cx="10515600" cy="998537"/>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41" name="圆角矩形 40"/>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2227" name="Text Box 4"/>
          <p:cNvSpPr txBox="1"/>
          <p:nvPr/>
        </p:nvSpPr>
        <p:spPr>
          <a:xfrm>
            <a:off x="1703388" y="5056188"/>
            <a:ext cx="8785225" cy="108775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lnSpc>
                <a:spcPct val="120000"/>
              </a:lnSpc>
              <a:spcBef>
                <a:spcPct val="50000"/>
              </a:spcBef>
            </a:pPr>
            <a:r>
              <a:rPr lang="zh-CN" altLang="en-US" dirty="0">
                <a:latin typeface="黑体" panose="02010609060101010101" charset="-122"/>
                <a:ea typeface="黑体" panose="02010609060101010101" charset="-122"/>
              </a:rPr>
              <a:t>传输函数是一个全极点的</a:t>
            </a:r>
            <a:r>
              <a:rPr lang="en-US" altLang="zh-CN" dirty="0">
                <a:latin typeface="黑体" panose="02010609060101010101" charset="-122"/>
                <a:ea typeface="黑体" panose="02010609060101010101" charset="-122"/>
              </a:rPr>
              <a:t>IIR</a:t>
            </a:r>
            <a:r>
              <a:rPr lang="zh-CN" altLang="en-US" dirty="0">
                <a:latin typeface="黑体" panose="02010609060101010101" charset="-122"/>
                <a:ea typeface="黑体" panose="02010609060101010101" charset="-122"/>
              </a:rPr>
              <a:t>滤波器，这些极点确定了声管的共振峰。若</a:t>
            </a:r>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取偶数，</a:t>
            </a:r>
            <a:r>
              <a:rPr lang="en-US" altLang="zh-CN" dirty="0">
                <a:latin typeface="黑体" panose="02010609060101010101" charset="-122"/>
                <a:ea typeface="黑体" panose="02010609060101010101" charset="-122"/>
              </a:rPr>
              <a:t>V(z)</a:t>
            </a:r>
            <a:r>
              <a:rPr lang="zh-CN" altLang="en-US" dirty="0">
                <a:latin typeface="黑体" panose="02010609060101010101" charset="-122"/>
                <a:ea typeface="黑体" panose="02010609060101010101" charset="-122"/>
              </a:rPr>
              <a:t>一般有</a:t>
            </a:r>
            <a:r>
              <a:rPr lang="en-US" altLang="zh-CN" dirty="0">
                <a:latin typeface="黑体" panose="02010609060101010101" charset="-122"/>
                <a:ea typeface="黑体" panose="02010609060101010101" charset="-122"/>
              </a:rPr>
              <a:t>N/2</a:t>
            </a:r>
            <a:r>
              <a:rPr lang="zh-CN" altLang="en-US" dirty="0">
                <a:latin typeface="黑体" panose="02010609060101010101" charset="-122"/>
                <a:ea typeface="黑体" panose="02010609060101010101" charset="-122"/>
              </a:rPr>
              <a:t>对共轭极点，</a:t>
            </a:r>
            <a:r>
              <a:rPr lang="en-US" altLang="zh-CN" dirty="0">
                <a:latin typeface="黑体" panose="02010609060101010101" charset="-122"/>
                <a:ea typeface="黑体" panose="02010609060101010101" charset="-122"/>
              </a:rPr>
              <a:t>r</a:t>
            </a:r>
            <a:r>
              <a:rPr lang="en-US" altLang="zh-CN" baseline="-25000" dirty="0">
                <a:latin typeface="黑体" panose="02010609060101010101" charset="-122"/>
                <a:ea typeface="黑体" panose="02010609060101010101" charset="-122"/>
              </a:rPr>
              <a:t>k</a:t>
            </a:r>
            <a:r>
              <a:rPr lang="en-US" altLang="zh-CN" dirty="0">
                <a:latin typeface="黑体" panose="02010609060101010101" charset="-122"/>
                <a:ea typeface="黑体" panose="02010609060101010101" charset="-122"/>
              </a:rPr>
              <a:t>exp(±j2</a:t>
            </a:r>
            <a:r>
              <a:rPr lang="en-US" altLang="zh-CN" dirty="0">
                <a:latin typeface="黑体" panose="02010609060101010101" charset="-122"/>
                <a:ea typeface="黑体" panose="02010609060101010101" charset="-122"/>
                <a:sym typeface="Symbol" panose="05050102010706020507" pitchFamily="18" charset="2"/>
              </a:rPr>
              <a:t></a:t>
            </a:r>
            <a:r>
              <a:rPr lang="en-US" altLang="zh-CN" dirty="0">
                <a:latin typeface="黑体" panose="02010609060101010101" charset="-122"/>
                <a:ea typeface="黑体" panose="02010609060101010101" charset="-122"/>
              </a:rPr>
              <a:t>F</a:t>
            </a:r>
            <a:r>
              <a:rPr lang="en-US" altLang="zh-CN" baseline="-25000" dirty="0">
                <a:latin typeface="黑体" panose="02010609060101010101" charset="-122"/>
                <a:ea typeface="黑体" panose="02010609060101010101" charset="-122"/>
              </a:rPr>
              <a:t>k</a:t>
            </a:r>
            <a:r>
              <a:rPr lang="en-US" altLang="zh-CN" dirty="0">
                <a:latin typeface="黑体" panose="02010609060101010101" charset="-122"/>
                <a:ea typeface="黑体" panose="02010609060101010101" charset="-122"/>
              </a:rPr>
              <a:t>T)</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k=1</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N/2</a:t>
            </a:r>
            <a:r>
              <a:rPr lang="zh-CN" altLang="en-US" dirty="0">
                <a:latin typeface="黑体" panose="02010609060101010101" charset="-122"/>
                <a:ea typeface="黑体" panose="02010609060101010101" charset="-122"/>
              </a:rPr>
              <a:t>。 各个</a:t>
            </a:r>
            <a:r>
              <a:rPr lang="en-US" altLang="zh-CN" dirty="0">
                <a:latin typeface="黑体" panose="02010609060101010101" charset="-122"/>
                <a:ea typeface="黑体" panose="02010609060101010101" charset="-122"/>
              </a:rPr>
              <a:t>w</a:t>
            </a:r>
            <a:r>
              <a:rPr lang="en-US" altLang="zh-CN" baseline="-25000" dirty="0">
                <a:latin typeface="黑体" panose="02010609060101010101" charset="-122"/>
                <a:ea typeface="黑体" panose="02010609060101010101" charset="-122"/>
              </a:rPr>
              <a:t>k</a:t>
            </a:r>
            <a:r>
              <a:rPr lang="zh-CN" altLang="en-US" dirty="0">
                <a:latin typeface="黑体" panose="02010609060101010101" charset="-122"/>
                <a:ea typeface="黑体" panose="02010609060101010101" charset="-122"/>
              </a:rPr>
              <a:t>值分别与语音的共振峰相互对应。 </a:t>
            </a:r>
            <a:r>
              <a:rPr lang="en-US" altLang="zh-CN" dirty="0">
                <a:latin typeface="黑体" panose="02010609060101010101" charset="-122"/>
                <a:ea typeface="黑体" panose="02010609060101010101" charset="-122"/>
              </a:rPr>
              <a:t>N</a:t>
            </a:r>
            <a:r>
              <a:rPr lang="zh-CN" altLang="en-US" dirty="0">
                <a:latin typeface="黑体" panose="02010609060101010101" charset="-122"/>
                <a:ea typeface="黑体" panose="02010609060101010101" charset="-122"/>
              </a:rPr>
              <a:t>的取值一般为</a:t>
            </a:r>
            <a:r>
              <a:rPr lang="en-US" altLang="zh-CN" dirty="0">
                <a:latin typeface="黑体" panose="02010609060101010101" charset="-122"/>
                <a:ea typeface="黑体" panose="02010609060101010101" charset="-122"/>
              </a:rPr>
              <a:t>8</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12</a:t>
            </a:r>
            <a:r>
              <a:rPr lang="zh-CN" altLang="en-US" dirty="0">
                <a:latin typeface="黑体" panose="02010609060101010101" charset="-122"/>
                <a:ea typeface="黑体" panose="02010609060101010101" charset="-122"/>
              </a:rPr>
              <a:t>。</a:t>
            </a:r>
          </a:p>
        </p:txBody>
      </p:sp>
      <p:graphicFrame>
        <p:nvGraphicFramePr>
          <p:cNvPr id="52228" name="Object 32"/>
          <p:cNvGraphicFramePr>
            <a:graphicFrameLocks noChangeAspect="1"/>
          </p:cNvGraphicFramePr>
          <p:nvPr/>
        </p:nvGraphicFramePr>
        <p:xfrm>
          <a:off x="2424113" y="1887538"/>
          <a:ext cx="3095625" cy="947737"/>
        </p:xfrm>
        <a:graphic>
          <a:graphicData uri="http://schemas.openxmlformats.org/presentationml/2006/ole">
            <mc:AlternateContent xmlns:mc="http://schemas.openxmlformats.org/markup-compatibility/2006">
              <mc:Choice xmlns:v="urn:schemas-microsoft-com:vml" Requires="v">
                <p:oleObj r:id="rId2" imgW="1409065" imgH="431800" progId="Equation.DSMT4">
                  <p:embed/>
                </p:oleObj>
              </mc:Choice>
              <mc:Fallback>
                <p:oleObj r:id="rId2" imgW="1409065" imgH="431800" progId="Equation.DSMT4">
                  <p:embed/>
                  <p:pic>
                    <p:nvPicPr>
                      <p:cNvPr id="0" name="图片 3080"/>
                      <p:cNvPicPr/>
                      <p:nvPr/>
                    </p:nvPicPr>
                    <p:blipFill>
                      <a:blip r:embed="rId3"/>
                      <a:stretch>
                        <a:fillRect/>
                      </a:stretch>
                    </p:blipFill>
                    <p:spPr>
                      <a:xfrm>
                        <a:off x="2424113" y="1887538"/>
                        <a:ext cx="3095625" cy="947737"/>
                      </a:xfrm>
                      <a:prstGeom prst="rect">
                        <a:avLst/>
                      </a:prstGeom>
                      <a:noFill/>
                      <a:ln w="38100">
                        <a:noFill/>
                        <a:miter/>
                      </a:ln>
                    </p:spPr>
                  </p:pic>
                </p:oleObj>
              </mc:Fallback>
            </mc:AlternateContent>
          </a:graphicData>
        </a:graphic>
      </p:graphicFrame>
      <p:sp>
        <p:nvSpPr>
          <p:cNvPr id="44" name="Text Box 49"/>
          <p:cNvSpPr txBox="1"/>
          <p:nvPr/>
        </p:nvSpPr>
        <p:spPr>
          <a:xfrm>
            <a:off x="1992313" y="1382713"/>
            <a:ext cx="8137525" cy="368300"/>
          </a:xfrm>
          <a:prstGeom prst="rect">
            <a:avLst/>
          </a:prstGeom>
          <a:noFill/>
          <a:ln w="9525">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利用</a:t>
            </a:r>
            <a:r>
              <a:rPr lang="en-US" altLang="zh-CN" dirty="0">
                <a:latin typeface="黑体" panose="02010609060101010101" charset="-122"/>
                <a:ea typeface="黑体" panose="02010609060101010101" charset="-122"/>
              </a:rPr>
              <a:t>Z</a:t>
            </a:r>
            <a:r>
              <a:rPr lang="zh-CN" altLang="en-US" dirty="0">
                <a:latin typeface="黑体" panose="02010609060101010101" charset="-122"/>
                <a:ea typeface="黑体" panose="02010609060101010101" charset="-122"/>
              </a:rPr>
              <a:t>变换的知识，把</a:t>
            </a:r>
            <a:r>
              <a:rPr lang="en-US" altLang="zh-CN" dirty="0">
                <a:latin typeface="黑体" panose="02010609060101010101" charset="-122"/>
                <a:ea typeface="黑体" panose="02010609060101010101" charset="-122"/>
              </a:rPr>
              <a:t>V(z)</a:t>
            </a:r>
            <a:r>
              <a:rPr lang="zh-CN" altLang="en-US" dirty="0">
                <a:latin typeface="黑体" panose="02010609060101010101" charset="-122"/>
                <a:ea typeface="黑体" panose="02010609060101010101" charset="-122"/>
              </a:rPr>
              <a:t>分解为多个二阶极点网络的级联：</a:t>
            </a:r>
            <a:endParaRPr lang="zh-CN" altLang="en-US" baseline="-25000" dirty="0">
              <a:latin typeface="黑体" panose="02010609060101010101" charset="-122"/>
              <a:ea typeface="黑体" panose="02010609060101010101" charset="-122"/>
            </a:endParaRPr>
          </a:p>
        </p:txBody>
      </p:sp>
      <p:pic>
        <p:nvPicPr>
          <p:cNvPr id="52230" name="Picture 50"/>
          <p:cNvPicPr>
            <a:picLocks noChangeAspect="1"/>
          </p:cNvPicPr>
          <p:nvPr/>
        </p:nvPicPr>
        <p:blipFill>
          <a:blip r:embed="rId4"/>
          <a:stretch>
            <a:fillRect/>
          </a:stretch>
        </p:blipFill>
        <p:spPr>
          <a:xfrm>
            <a:off x="6024563" y="2149475"/>
            <a:ext cx="4032250" cy="2220913"/>
          </a:xfrm>
          <a:prstGeom prst="rect">
            <a:avLst/>
          </a:prstGeom>
          <a:noFill/>
          <a:ln w="9525">
            <a:noFill/>
          </a:ln>
        </p:spPr>
      </p:pic>
      <p:sp>
        <p:nvSpPr>
          <p:cNvPr id="52231" name="Rectangle 51"/>
          <p:cNvSpPr/>
          <p:nvPr/>
        </p:nvSpPr>
        <p:spPr>
          <a:xfrm>
            <a:off x="6456363" y="4456113"/>
            <a:ext cx="2583180" cy="368300"/>
          </a:xfrm>
          <a:prstGeom prst="rect">
            <a:avLst/>
          </a:prstGeom>
          <a:noFill/>
          <a:ln w="9525">
            <a:noFill/>
          </a:ln>
        </p:spPr>
        <p:txBody>
          <a:bodyPr wrap="none" anchor="ctr" anchorCtr="0">
            <a:spAutoFit/>
          </a:bodyPr>
          <a:lstStyle/>
          <a:p>
            <a:pPr eaLnBrk="0" hangingPunct="0"/>
            <a:r>
              <a:rPr lang="zh-CN" altLang="en-US" dirty="0">
                <a:solidFill>
                  <a:schemeClr val="accent2"/>
                </a:solidFill>
                <a:latin typeface="黑体" panose="02010609060101010101" charset="-122"/>
                <a:ea typeface="黑体" panose="02010609060101010101" charset="-122"/>
              </a:rPr>
              <a:t>二阶谐振器的幅频特性 </a:t>
            </a:r>
          </a:p>
        </p:txBody>
      </p:sp>
      <p:grpSp>
        <p:nvGrpSpPr>
          <p:cNvPr id="52232" name="Group 67"/>
          <p:cNvGrpSpPr/>
          <p:nvPr/>
        </p:nvGrpSpPr>
        <p:grpSpPr>
          <a:xfrm>
            <a:off x="2711450" y="2822575"/>
            <a:ext cx="2895600" cy="2057400"/>
            <a:chOff x="3888" y="1920"/>
            <a:chExt cx="1296" cy="864"/>
          </a:xfrm>
        </p:grpSpPr>
        <p:sp>
          <p:nvSpPr>
            <p:cNvPr id="52233" name="Line 68"/>
            <p:cNvSpPr/>
            <p:nvPr/>
          </p:nvSpPr>
          <p:spPr>
            <a:xfrm>
              <a:off x="3888" y="2352"/>
              <a:ext cx="1296" cy="0"/>
            </a:xfrm>
            <a:prstGeom prst="line">
              <a:avLst/>
            </a:prstGeom>
            <a:ln w="28575" cap="sq" cmpd="sng">
              <a:solidFill>
                <a:schemeClr val="tx1"/>
              </a:solidFill>
              <a:prstDash val="solid"/>
              <a:round/>
              <a:headEnd type="none" w="sm" len="sm"/>
              <a:tailEnd type="triangle" w="sm" len="sm"/>
            </a:ln>
          </p:spPr>
        </p:sp>
        <p:sp>
          <p:nvSpPr>
            <p:cNvPr id="52234" name="Line 69"/>
            <p:cNvSpPr/>
            <p:nvPr/>
          </p:nvSpPr>
          <p:spPr>
            <a:xfrm flipV="1">
              <a:off x="4512" y="1920"/>
              <a:ext cx="0" cy="864"/>
            </a:xfrm>
            <a:prstGeom prst="line">
              <a:avLst/>
            </a:prstGeom>
            <a:ln w="28575" cap="sq" cmpd="sng">
              <a:solidFill>
                <a:schemeClr val="tx1"/>
              </a:solidFill>
              <a:prstDash val="solid"/>
              <a:round/>
              <a:headEnd type="none" w="sm" len="sm"/>
              <a:tailEnd type="triangle" w="sm" len="sm"/>
            </a:ln>
          </p:spPr>
        </p:sp>
        <p:sp>
          <p:nvSpPr>
            <p:cNvPr id="52235" name="Oval 70"/>
            <p:cNvSpPr/>
            <p:nvPr/>
          </p:nvSpPr>
          <p:spPr>
            <a:xfrm>
              <a:off x="4224" y="2064"/>
              <a:ext cx="528" cy="528"/>
            </a:xfrm>
            <a:prstGeom prst="ellipse">
              <a:avLst/>
            </a:prstGeom>
            <a:noFill/>
            <a:ln w="28575" cap="sq" cmpd="sng">
              <a:solidFill>
                <a:schemeClr val="tx1"/>
              </a:solidFill>
              <a:prstDash val="solid"/>
              <a:round/>
              <a:headEnd type="none" w="sm" len="sm"/>
              <a:tailEnd type="none" w="sm" len="sm"/>
            </a:ln>
          </p:spPr>
          <p:txBody>
            <a:bodyPr wrap="none" anchor="ctr" anchorCtr="0"/>
            <a:lstStyle/>
            <a:p>
              <a:pPr algn="ctr" eaLnBrk="0" hangingPunct="0"/>
              <a:endParaRPr lang="zh-CN" altLang="en-US" dirty="0">
                <a:latin typeface="黑体" panose="02010609060101010101" charset="-122"/>
                <a:ea typeface="黑体" panose="02010609060101010101" charset="-122"/>
              </a:endParaRPr>
            </a:p>
          </p:txBody>
        </p:sp>
        <p:grpSp>
          <p:nvGrpSpPr>
            <p:cNvPr id="52236" name="Group 71"/>
            <p:cNvGrpSpPr/>
            <p:nvPr/>
          </p:nvGrpSpPr>
          <p:grpSpPr>
            <a:xfrm>
              <a:off x="4320" y="2208"/>
              <a:ext cx="96" cy="48"/>
              <a:chOff x="2256" y="2160"/>
              <a:chExt cx="96" cy="48"/>
            </a:xfrm>
          </p:grpSpPr>
          <p:sp>
            <p:nvSpPr>
              <p:cNvPr id="52237" name="Line 72"/>
              <p:cNvSpPr/>
              <p:nvPr/>
            </p:nvSpPr>
            <p:spPr>
              <a:xfrm>
                <a:off x="2256" y="2160"/>
                <a:ext cx="96" cy="48"/>
              </a:xfrm>
              <a:prstGeom prst="line">
                <a:avLst/>
              </a:prstGeom>
              <a:ln w="28575" cap="sq" cmpd="sng">
                <a:solidFill>
                  <a:srgbClr val="FFFF00"/>
                </a:solidFill>
                <a:prstDash val="solid"/>
                <a:round/>
                <a:headEnd type="none" w="sm" len="sm"/>
                <a:tailEnd type="none" w="sm" len="sm"/>
              </a:ln>
            </p:spPr>
          </p:sp>
          <p:sp>
            <p:nvSpPr>
              <p:cNvPr id="52238" name="Line 73"/>
              <p:cNvSpPr/>
              <p:nvPr/>
            </p:nvSpPr>
            <p:spPr>
              <a:xfrm>
                <a:off x="2304" y="2160"/>
                <a:ext cx="0" cy="48"/>
              </a:xfrm>
              <a:prstGeom prst="line">
                <a:avLst/>
              </a:prstGeom>
              <a:ln w="28575" cap="sq" cmpd="sng">
                <a:solidFill>
                  <a:srgbClr val="FFFF00"/>
                </a:solidFill>
                <a:prstDash val="solid"/>
                <a:round/>
                <a:headEnd type="none" w="sm" len="sm"/>
                <a:tailEnd type="none" w="sm" len="sm"/>
              </a:ln>
            </p:spPr>
          </p:sp>
        </p:grpSp>
        <p:grpSp>
          <p:nvGrpSpPr>
            <p:cNvPr id="52239" name="Group 74"/>
            <p:cNvGrpSpPr/>
            <p:nvPr/>
          </p:nvGrpSpPr>
          <p:grpSpPr>
            <a:xfrm>
              <a:off x="4320" y="2448"/>
              <a:ext cx="96" cy="48"/>
              <a:chOff x="2256" y="2160"/>
              <a:chExt cx="96" cy="48"/>
            </a:xfrm>
          </p:grpSpPr>
          <p:sp>
            <p:nvSpPr>
              <p:cNvPr id="52240" name="Line 75"/>
              <p:cNvSpPr/>
              <p:nvPr/>
            </p:nvSpPr>
            <p:spPr>
              <a:xfrm>
                <a:off x="2256" y="2160"/>
                <a:ext cx="96" cy="48"/>
              </a:xfrm>
              <a:prstGeom prst="line">
                <a:avLst/>
              </a:prstGeom>
              <a:ln w="28575" cap="sq" cmpd="sng">
                <a:solidFill>
                  <a:srgbClr val="FFFF00"/>
                </a:solidFill>
                <a:prstDash val="solid"/>
                <a:round/>
                <a:headEnd type="none" w="sm" len="sm"/>
                <a:tailEnd type="none" w="sm" len="sm"/>
              </a:ln>
            </p:spPr>
          </p:sp>
          <p:sp>
            <p:nvSpPr>
              <p:cNvPr id="52241" name="Line 76"/>
              <p:cNvSpPr/>
              <p:nvPr/>
            </p:nvSpPr>
            <p:spPr>
              <a:xfrm>
                <a:off x="2304" y="2160"/>
                <a:ext cx="0" cy="48"/>
              </a:xfrm>
              <a:prstGeom prst="line">
                <a:avLst/>
              </a:prstGeom>
              <a:ln w="28575" cap="sq" cmpd="sng">
                <a:solidFill>
                  <a:srgbClr val="FFFF00"/>
                </a:solidFill>
                <a:prstDash val="solid"/>
                <a:round/>
                <a:headEnd type="none" w="sm" len="sm"/>
                <a:tailEnd type="none" w="sm" len="sm"/>
              </a:ln>
            </p:spPr>
          </p:sp>
        </p:grpSp>
        <p:sp>
          <p:nvSpPr>
            <p:cNvPr id="52242" name="Line 77"/>
            <p:cNvSpPr/>
            <p:nvPr/>
          </p:nvSpPr>
          <p:spPr>
            <a:xfrm>
              <a:off x="4368" y="2256"/>
              <a:ext cx="0" cy="240"/>
            </a:xfrm>
            <a:prstGeom prst="line">
              <a:avLst/>
            </a:prstGeom>
            <a:ln w="28575" cap="flat" cmpd="sng">
              <a:solidFill>
                <a:schemeClr val="tx1"/>
              </a:solidFill>
              <a:prstDash val="dash"/>
              <a:round/>
              <a:headEnd type="none" w="sm" len="sm"/>
              <a:tailEnd type="none" w="sm" len="sm"/>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AutoShape 4"/>
          <p:cNvSpPr/>
          <p:nvPr/>
        </p:nvSpPr>
        <p:spPr>
          <a:xfrm flipH="1">
            <a:off x="1927225" y="1727200"/>
            <a:ext cx="1425575" cy="4038600"/>
          </a:xfrm>
          <a:prstGeom prst="roundRect">
            <a:avLst>
              <a:gd name="adj" fmla="val 11375"/>
            </a:avLst>
          </a:prstGeom>
          <a:solidFill>
            <a:srgbClr val="FFFFFF"/>
          </a:solidFill>
          <a:ln w="28575" cap="flat" cmpd="sng">
            <a:solidFill>
              <a:schemeClr val="hlink"/>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70" name="AutoShape 5"/>
          <p:cNvSpPr/>
          <p:nvPr/>
        </p:nvSpPr>
        <p:spPr>
          <a:xfrm>
            <a:off x="3432175" y="1700213"/>
            <a:ext cx="6596063" cy="4038600"/>
          </a:xfrm>
          <a:prstGeom prst="roundRect">
            <a:avLst>
              <a:gd name="adj" fmla="val 2454"/>
            </a:avLst>
          </a:prstGeom>
          <a:noFill/>
          <a:ln w="28575" cap="flat" cmpd="sng">
            <a:solidFill>
              <a:srgbClr val="FEFEFE"/>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71" name="Rectangle 6"/>
          <p:cNvSpPr/>
          <p:nvPr/>
        </p:nvSpPr>
        <p:spPr>
          <a:xfrm>
            <a:off x="1981200" y="274638"/>
            <a:ext cx="8077200" cy="1143000"/>
          </a:xfrm>
          <a:prstGeom prst="rect">
            <a:avLst/>
          </a:prstGeom>
          <a:noFill/>
          <a:ln w="9525">
            <a:noFill/>
          </a:ln>
        </p:spPr>
        <p:txBody>
          <a:bodyPr anchor="ctr" anchorCtr="0"/>
          <a:lstStyle/>
          <a:p>
            <a:pPr algn="ctr" eaLnBrk="0" hangingPunct="0"/>
            <a:r>
              <a:rPr lang="en-US" altLang="zh-CN" sz="3900" b="1" dirty="0">
                <a:solidFill>
                  <a:schemeClr val="tx2"/>
                </a:solidFill>
                <a:latin typeface="Arial" panose="020B0604020202020204" pitchFamily="34" charset="0"/>
                <a:ea typeface="宋体" panose="02010600030101010101" pitchFamily="2" charset="-122"/>
              </a:rPr>
              <a:t>1 </a:t>
            </a:r>
            <a:r>
              <a:rPr lang="zh-CN" altLang="en-US" sz="3900" b="1" dirty="0">
                <a:solidFill>
                  <a:schemeClr val="tx2"/>
                </a:solidFill>
                <a:latin typeface="Arial" panose="020B0604020202020204" pitchFamily="34" charset="0"/>
                <a:ea typeface="宋体" panose="02010600030101010101" pitchFamily="2" charset="-122"/>
              </a:rPr>
              <a:t>语音信号处理基础</a:t>
            </a:r>
            <a:endParaRPr lang="en-US" altLang="zh-CN" sz="3900" b="1" dirty="0">
              <a:solidFill>
                <a:schemeClr val="tx2"/>
              </a:solidFill>
              <a:latin typeface="Arial" panose="020B0604020202020204" pitchFamily="34" charset="0"/>
              <a:ea typeface="宋体" panose="02010600030101010101" pitchFamily="2" charset="-122"/>
            </a:endParaRPr>
          </a:p>
        </p:txBody>
      </p:sp>
      <p:sp>
        <p:nvSpPr>
          <p:cNvPr id="18439" name="Freeform 7"/>
          <p:cNvSpPr/>
          <p:nvPr/>
        </p:nvSpPr>
        <p:spPr bwMode="gray">
          <a:xfrm flipH="1">
            <a:off x="9447213" y="1774825"/>
            <a:ext cx="515938" cy="465138"/>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8F8F8">
                  <a:gamma/>
                  <a:tint val="54510"/>
                  <a:invGamma/>
                </a:srgbClr>
              </a:gs>
              <a:gs pos="50000">
                <a:srgbClr val="F8F8F8">
                  <a:alpha val="0"/>
                </a:srgbClr>
              </a:gs>
              <a:gs pos="100000">
                <a:srgbClr val="F8F8F8">
                  <a:gamma/>
                  <a:tint val="54510"/>
                  <a:invGamma/>
                </a:srgbClr>
              </a:gs>
            </a:gsLst>
            <a:lin ang="2700000" scaled="1"/>
          </a:gradFill>
          <a:ln w="0">
            <a:noFill/>
            <a:prstDash val="solid"/>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endParaRPr>
          </a:p>
        </p:txBody>
      </p:sp>
      <p:grpSp>
        <p:nvGrpSpPr>
          <p:cNvPr id="7173" name="Group 8"/>
          <p:cNvGrpSpPr/>
          <p:nvPr/>
        </p:nvGrpSpPr>
        <p:grpSpPr>
          <a:xfrm rot="5400000">
            <a:off x="3155950" y="1873250"/>
            <a:ext cx="495300" cy="666750"/>
            <a:chOff x="778" y="1762"/>
            <a:chExt cx="312" cy="420"/>
          </a:xfrm>
        </p:grpSpPr>
        <p:grpSp>
          <p:nvGrpSpPr>
            <p:cNvPr id="7174" name="Group 9"/>
            <p:cNvGrpSpPr/>
            <p:nvPr/>
          </p:nvGrpSpPr>
          <p:grpSpPr>
            <a:xfrm>
              <a:off x="960" y="1764"/>
              <a:ext cx="130" cy="418"/>
              <a:chOff x="960" y="1764"/>
              <a:chExt cx="130" cy="418"/>
            </a:xfrm>
          </p:grpSpPr>
          <p:sp>
            <p:nvSpPr>
              <p:cNvPr id="7175" name="Oval 10"/>
              <p:cNvSpPr/>
              <p:nvPr/>
            </p:nvSpPr>
            <p:spPr>
              <a:xfrm>
                <a:off x="960" y="1764"/>
                <a:ext cx="126" cy="120"/>
              </a:xfrm>
              <a:prstGeom prst="ellipse">
                <a:avLst/>
              </a:prstGeom>
              <a:solidFill>
                <a:srgbClr val="000000">
                  <a:alpha val="20000"/>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76" name="Oval 11"/>
              <p:cNvSpPr/>
              <p:nvPr/>
            </p:nvSpPr>
            <p:spPr>
              <a:xfrm>
                <a:off x="964" y="2062"/>
                <a:ext cx="126" cy="120"/>
              </a:xfrm>
              <a:prstGeom prst="ellipse">
                <a:avLst/>
              </a:prstGeom>
              <a:solidFill>
                <a:srgbClr val="000000">
                  <a:alpha val="30196"/>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77" name="AutoShape 12"/>
              <p:cNvSpPr/>
              <p:nvPr/>
            </p:nvSpPr>
            <p:spPr>
              <a:xfrm>
                <a:off x="996" y="1836"/>
                <a:ext cx="62" cy="300"/>
              </a:xfrm>
              <a:prstGeom prst="roundRect">
                <a:avLst>
                  <a:gd name="adj" fmla="val 50000"/>
                </a:avLst>
              </a:prstGeom>
              <a:gradFill rotWithShape="1">
                <a:gsLst>
                  <a:gs pos="0">
                    <a:srgbClr val="B2B2B2"/>
                  </a:gs>
                  <a:gs pos="50000">
                    <a:srgbClr val="EAEAEA"/>
                  </a:gs>
                  <a:gs pos="100000">
                    <a:srgbClr val="B2B2B2"/>
                  </a:gs>
                </a:gsLst>
                <a:lin ang="5400000" scaled="1"/>
                <a:tileRect/>
              </a:gradFill>
              <a:ln w="3810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7178" name="Group 13"/>
            <p:cNvGrpSpPr/>
            <p:nvPr/>
          </p:nvGrpSpPr>
          <p:grpSpPr>
            <a:xfrm>
              <a:off x="778" y="1762"/>
              <a:ext cx="130" cy="418"/>
              <a:chOff x="960" y="1764"/>
              <a:chExt cx="130" cy="418"/>
            </a:xfrm>
          </p:grpSpPr>
          <p:sp>
            <p:nvSpPr>
              <p:cNvPr id="7179" name="Oval 14"/>
              <p:cNvSpPr/>
              <p:nvPr/>
            </p:nvSpPr>
            <p:spPr>
              <a:xfrm>
                <a:off x="960" y="1764"/>
                <a:ext cx="126" cy="120"/>
              </a:xfrm>
              <a:prstGeom prst="ellipse">
                <a:avLst/>
              </a:prstGeom>
              <a:solidFill>
                <a:srgbClr val="000000">
                  <a:alpha val="20000"/>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80" name="Oval 15"/>
              <p:cNvSpPr/>
              <p:nvPr/>
            </p:nvSpPr>
            <p:spPr>
              <a:xfrm>
                <a:off x="964" y="2062"/>
                <a:ext cx="126" cy="120"/>
              </a:xfrm>
              <a:prstGeom prst="ellipse">
                <a:avLst/>
              </a:prstGeom>
              <a:solidFill>
                <a:srgbClr val="000000">
                  <a:alpha val="30196"/>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81" name="AutoShape 16"/>
              <p:cNvSpPr/>
              <p:nvPr/>
            </p:nvSpPr>
            <p:spPr>
              <a:xfrm>
                <a:off x="996" y="1836"/>
                <a:ext cx="62" cy="300"/>
              </a:xfrm>
              <a:prstGeom prst="roundRect">
                <a:avLst>
                  <a:gd name="adj" fmla="val 50000"/>
                </a:avLst>
              </a:prstGeom>
              <a:gradFill rotWithShape="1">
                <a:gsLst>
                  <a:gs pos="0">
                    <a:srgbClr val="B2B2B2"/>
                  </a:gs>
                  <a:gs pos="50000">
                    <a:srgbClr val="FFFFFF"/>
                  </a:gs>
                  <a:gs pos="100000">
                    <a:srgbClr val="B2B2B2"/>
                  </a:gs>
                </a:gsLst>
                <a:lin ang="5400000" scaled="1"/>
                <a:tileRect/>
              </a:gradFill>
              <a:ln w="3810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grpSp>
        <p:nvGrpSpPr>
          <p:cNvPr id="7182" name="Group 17"/>
          <p:cNvGrpSpPr/>
          <p:nvPr/>
        </p:nvGrpSpPr>
        <p:grpSpPr>
          <a:xfrm rot="5400000">
            <a:off x="3155950" y="4997450"/>
            <a:ext cx="495300" cy="666750"/>
            <a:chOff x="778" y="1762"/>
            <a:chExt cx="312" cy="420"/>
          </a:xfrm>
        </p:grpSpPr>
        <p:grpSp>
          <p:nvGrpSpPr>
            <p:cNvPr id="7183" name="Group 18"/>
            <p:cNvGrpSpPr/>
            <p:nvPr/>
          </p:nvGrpSpPr>
          <p:grpSpPr>
            <a:xfrm>
              <a:off x="960" y="1764"/>
              <a:ext cx="130" cy="418"/>
              <a:chOff x="960" y="1764"/>
              <a:chExt cx="130" cy="418"/>
            </a:xfrm>
          </p:grpSpPr>
          <p:sp>
            <p:nvSpPr>
              <p:cNvPr id="7184" name="Oval 19"/>
              <p:cNvSpPr/>
              <p:nvPr/>
            </p:nvSpPr>
            <p:spPr>
              <a:xfrm>
                <a:off x="960" y="1764"/>
                <a:ext cx="126" cy="120"/>
              </a:xfrm>
              <a:prstGeom prst="ellipse">
                <a:avLst/>
              </a:prstGeom>
              <a:solidFill>
                <a:srgbClr val="000000">
                  <a:alpha val="20000"/>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85" name="Oval 20"/>
              <p:cNvSpPr/>
              <p:nvPr/>
            </p:nvSpPr>
            <p:spPr>
              <a:xfrm>
                <a:off x="964" y="2062"/>
                <a:ext cx="126" cy="120"/>
              </a:xfrm>
              <a:prstGeom prst="ellipse">
                <a:avLst/>
              </a:prstGeom>
              <a:solidFill>
                <a:srgbClr val="000000">
                  <a:alpha val="30196"/>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86" name="AutoShape 21"/>
              <p:cNvSpPr/>
              <p:nvPr/>
            </p:nvSpPr>
            <p:spPr>
              <a:xfrm>
                <a:off x="996" y="1836"/>
                <a:ext cx="62" cy="300"/>
              </a:xfrm>
              <a:prstGeom prst="roundRect">
                <a:avLst>
                  <a:gd name="adj" fmla="val 50000"/>
                </a:avLst>
              </a:prstGeom>
              <a:gradFill rotWithShape="1">
                <a:gsLst>
                  <a:gs pos="0">
                    <a:srgbClr val="B2B2B2"/>
                  </a:gs>
                  <a:gs pos="50000">
                    <a:srgbClr val="EAEAEA"/>
                  </a:gs>
                  <a:gs pos="100000">
                    <a:srgbClr val="B2B2B2"/>
                  </a:gs>
                </a:gsLst>
                <a:lin ang="5400000" scaled="1"/>
                <a:tileRect/>
              </a:gradFill>
              <a:ln w="3810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nvGrpSpPr>
            <p:cNvPr id="7187" name="Group 22"/>
            <p:cNvGrpSpPr/>
            <p:nvPr/>
          </p:nvGrpSpPr>
          <p:grpSpPr>
            <a:xfrm>
              <a:off x="778" y="1762"/>
              <a:ext cx="130" cy="418"/>
              <a:chOff x="960" y="1764"/>
              <a:chExt cx="130" cy="418"/>
            </a:xfrm>
          </p:grpSpPr>
          <p:sp>
            <p:nvSpPr>
              <p:cNvPr id="7188" name="Oval 23"/>
              <p:cNvSpPr/>
              <p:nvPr/>
            </p:nvSpPr>
            <p:spPr>
              <a:xfrm>
                <a:off x="960" y="1764"/>
                <a:ext cx="126" cy="120"/>
              </a:xfrm>
              <a:prstGeom prst="ellipse">
                <a:avLst/>
              </a:prstGeom>
              <a:solidFill>
                <a:srgbClr val="000000">
                  <a:alpha val="20000"/>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89" name="Oval 24"/>
              <p:cNvSpPr/>
              <p:nvPr/>
            </p:nvSpPr>
            <p:spPr>
              <a:xfrm>
                <a:off x="964" y="2062"/>
                <a:ext cx="126" cy="120"/>
              </a:xfrm>
              <a:prstGeom prst="ellipse">
                <a:avLst/>
              </a:prstGeom>
              <a:solidFill>
                <a:srgbClr val="000000">
                  <a:alpha val="30196"/>
                </a:srgbClr>
              </a:solidFill>
              <a:ln w="38100" cap="flat" cmpd="sng">
                <a:solidFill>
                  <a:srgbClr val="DDDDDD"/>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sp>
            <p:nvSpPr>
              <p:cNvPr id="7190" name="AutoShape 25"/>
              <p:cNvSpPr/>
              <p:nvPr/>
            </p:nvSpPr>
            <p:spPr>
              <a:xfrm>
                <a:off x="996" y="1836"/>
                <a:ext cx="62" cy="300"/>
              </a:xfrm>
              <a:prstGeom prst="roundRect">
                <a:avLst>
                  <a:gd name="adj" fmla="val 50000"/>
                </a:avLst>
              </a:prstGeom>
              <a:gradFill rotWithShape="1">
                <a:gsLst>
                  <a:gs pos="0">
                    <a:srgbClr val="B2B2B2"/>
                  </a:gs>
                  <a:gs pos="50000">
                    <a:srgbClr val="FFFFFF"/>
                  </a:gs>
                  <a:gs pos="100000">
                    <a:srgbClr val="B2B2B2"/>
                  </a:gs>
                </a:gsLst>
                <a:lin ang="5400000" scaled="1"/>
                <a:tileRect/>
              </a:gradFill>
              <a:ln w="38100">
                <a:noFill/>
              </a:ln>
            </p:spPr>
            <p:txBody>
              <a:bodyPr wrap="none" anchor="ctr" anchorCtr="0"/>
              <a:lstStyle/>
              <a:p>
                <a:pPr eaLnBrk="0" hangingPunct="0"/>
                <a:endParaRPr lang="zh-CN" altLang="en-US" dirty="0">
                  <a:latin typeface="Arial" panose="020B0604020202020204" pitchFamily="34" charset="0"/>
                  <a:ea typeface="MS PGothic" panose="020B0600070205080204" pitchFamily="34" charset="-128"/>
                </a:endParaRPr>
              </a:p>
            </p:txBody>
          </p:sp>
        </p:grpSp>
      </p:grpSp>
      <p:sp>
        <p:nvSpPr>
          <p:cNvPr id="7191" name="Text Box 26"/>
          <p:cNvSpPr txBox="1"/>
          <p:nvPr/>
        </p:nvSpPr>
        <p:spPr>
          <a:xfrm>
            <a:off x="3935413" y="1989138"/>
            <a:ext cx="5813425" cy="368300"/>
          </a:xfrm>
          <a:prstGeom prst="rect">
            <a:avLst/>
          </a:prstGeom>
          <a:noFill/>
          <a:ln w="9525" cap="flat" cmpd="sng">
            <a:solidFill>
              <a:schemeClr val="folHlink"/>
            </a:solidFill>
            <a:prstDash val="solid"/>
            <a:miter/>
            <a:headEnd type="none" w="med" len="med"/>
            <a:tailEnd type="none" w="med" len="med"/>
          </a:ln>
        </p:spPr>
        <p:txBody>
          <a:bodyPr anchor="t" anchorCtr="0">
            <a:spAutoFit/>
          </a:bodyPr>
          <a:lstStyle/>
          <a:p>
            <a:pPr algn="ctr" eaLnBrk="0" hangingPunct="0"/>
            <a:r>
              <a:rPr lang="zh-CN" altLang="en-US" sz="1800" dirty="0">
                <a:solidFill>
                  <a:srgbClr val="000000"/>
                </a:solidFill>
                <a:latin typeface="Arial" panose="020B0604020202020204" pitchFamily="34" charset="0"/>
                <a:ea typeface="宋体" panose="02010600030101010101" pitchFamily="2" charset="-122"/>
              </a:rPr>
              <a:t>内容提示</a:t>
            </a:r>
            <a:endParaRPr lang="en-US" altLang="zh-CN" sz="1800" dirty="0">
              <a:solidFill>
                <a:srgbClr val="000000"/>
              </a:solidFill>
              <a:latin typeface="Arial" panose="020B0604020202020204" pitchFamily="34" charset="0"/>
              <a:ea typeface="宋体" panose="02010600030101010101" pitchFamily="2" charset="-122"/>
            </a:endParaRPr>
          </a:p>
        </p:txBody>
      </p:sp>
      <p:sp>
        <p:nvSpPr>
          <p:cNvPr id="7192" name="Text Box 27"/>
          <p:cNvSpPr txBox="1"/>
          <p:nvPr/>
        </p:nvSpPr>
        <p:spPr>
          <a:xfrm>
            <a:off x="4441825" y="3025775"/>
            <a:ext cx="5654675" cy="1614805"/>
          </a:xfrm>
          <a:prstGeom prst="rect">
            <a:avLst/>
          </a:prstGeom>
          <a:noFill/>
          <a:ln w="9525">
            <a:noFill/>
          </a:ln>
        </p:spPr>
        <p:txBody>
          <a:bodyPr anchor="t" anchorCtr="0">
            <a:spAutoFit/>
          </a:bodyPr>
          <a:lstStyle/>
          <a:p>
            <a:pPr marL="342900" indent="-342900">
              <a:spcBef>
                <a:spcPct val="50000"/>
              </a:spcBef>
            </a:pPr>
            <a:r>
              <a:rPr lang="en-US" altLang="zh-CN" dirty="0">
                <a:latin typeface="黑体" panose="02010609060101010101" charset="-122"/>
                <a:ea typeface="黑体" panose="02010609060101010101" charset="-122"/>
              </a:rPr>
              <a:t>1.1 </a:t>
            </a:r>
            <a:r>
              <a:rPr lang="zh-CN" altLang="en-US" dirty="0">
                <a:latin typeface="黑体" panose="02010609060101010101" charset="-122"/>
                <a:ea typeface="黑体" panose="02010609060101010101" charset="-122"/>
              </a:rPr>
              <a:t>语音信号的产生</a:t>
            </a:r>
            <a:endParaRPr lang="en-US" altLang="zh-CN" dirty="0">
              <a:latin typeface="黑体" panose="02010609060101010101" charset="-122"/>
              <a:ea typeface="黑体" panose="02010609060101010101" charset="-122"/>
            </a:endParaRPr>
          </a:p>
          <a:p>
            <a:pPr marL="342900" indent="-342900">
              <a:spcBef>
                <a:spcPct val="50000"/>
              </a:spcBef>
            </a:pPr>
            <a:r>
              <a:rPr lang="en-US" altLang="zh-CN" dirty="0">
                <a:latin typeface="黑体" panose="02010609060101010101" charset="-122"/>
                <a:ea typeface="黑体" panose="02010609060101010101" charset="-122"/>
              </a:rPr>
              <a:t>1.2 </a:t>
            </a:r>
            <a:r>
              <a:rPr lang="zh-CN" altLang="en-US" dirty="0">
                <a:latin typeface="黑体" panose="02010609060101010101" charset="-122"/>
                <a:ea typeface="黑体" panose="02010609060101010101" charset="-122"/>
              </a:rPr>
              <a:t>语音信号的感知（了解）</a:t>
            </a:r>
            <a:endParaRPr lang="en-US" altLang="zh-CN" b="1" dirty="0">
              <a:latin typeface="黑体" panose="02010609060101010101" charset="-122"/>
              <a:ea typeface="黑体" panose="02010609060101010101" charset="-122"/>
            </a:endParaRPr>
          </a:p>
          <a:p>
            <a:pPr marL="342900" indent="-342900">
              <a:spcBef>
                <a:spcPct val="50000"/>
              </a:spcBef>
            </a:pPr>
            <a:r>
              <a:rPr lang="en-US" altLang="zh-CN" dirty="0">
                <a:latin typeface="黑体" panose="02010609060101010101" charset="-122"/>
                <a:ea typeface="黑体" panose="02010609060101010101" charset="-122"/>
              </a:rPr>
              <a:t>1.3 </a:t>
            </a:r>
            <a:r>
              <a:rPr lang="zh-CN" altLang="en-US" dirty="0">
                <a:latin typeface="黑体" panose="02010609060101010101" charset="-122"/>
                <a:ea typeface="黑体" panose="02010609060101010101" charset="-122"/>
              </a:rPr>
              <a:t>语音信号的线性产生模型</a:t>
            </a:r>
            <a:endParaRPr lang="en-US" altLang="zh-CN" b="1" dirty="0">
              <a:latin typeface="黑体" panose="02010609060101010101" charset="-122"/>
              <a:ea typeface="黑体" panose="02010609060101010101" charset="-122"/>
            </a:endParaRPr>
          </a:p>
          <a:p>
            <a:pPr marL="342900" indent="-342900">
              <a:spcBef>
                <a:spcPct val="50000"/>
              </a:spcBef>
            </a:pPr>
            <a:r>
              <a:rPr lang="en-US" altLang="zh-CN" dirty="0">
                <a:latin typeface="黑体" panose="02010609060101010101" charset="-122"/>
                <a:ea typeface="黑体" panose="02010609060101010101" charset="-122"/>
              </a:rPr>
              <a:t>1.4 </a:t>
            </a:r>
            <a:r>
              <a:rPr lang="zh-CN" altLang="en-US" dirty="0">
                <a:latin typeface="黑体" panose="02010609060101010101" charset="-122"/>
                <a:ea typeface="黑体" panose="02010609060101010101" charset="-122"/>
              </a:rPr>
              <a:t>语音信号的非线性产生模型（了解）</a:t>
            </a:r>
            <a:endParaRPr lang="en-US" altLang="zh-CN" b="1" dirty="0">
              <a:latin typeface="黑体" panose="02010609060101010101" charset="-122"/>
              <a:ea typeface="黑体" panose="02010609060101010101" charset="-122"/>
            </a:endParaRPr>
          </a:p>
        </p:txBody>
      </p:sp>
      <p:sp>
        <p:nvSpPr>
          <p:cNvPr id="7193" name="Line 28"/>
          <p:cNvSpPr/>
          <p:nvPr/>
        </p:nvSpPr>
        <p:spPr>
          <a:xfrm>
            <a:off x="3908425" y="2797175"/>
            <a:ext cx="5867400" cy="0"/>
          </a:xfrm>
          <a:prstGeom prst="line">
            <a:avLst/>
          </a:prstGeom>
          <a:ln w="9525" cap="flat" cmpd="sng">
            <a:solidFill>
              <a:schemeClr val="tx1"/>
            </a:solidFill>
            <a:prstDash val="lgDash"/>
            <a:round/>
            <a:headEnd type="none" w="med" len="med"/>
            <a:tailEnd type="none" w="med" len="med"/>
          </a:ln>
        </p:spPr>
      </p:sp>
      <p:sp>
        <p:nvSpPr>
          <p:cNvPr id="7194" name="Text Box 29"/>
          <p:cNvSpPr txBox="1"/>
          <p:nvPr/>
        </p:nvSpPr>
        <p:spPr>
          <a:xfrm>
            <a:off x="1952625" y="2571750"/>
            <a:ext cx="1447800" cy="2461260"/>
          </a:xfrm>
          <a:prstGeom prst="rect">
            <a:avLst/>
          </a:prstGeom>
          <a:noFill/>
          <a:ln w="9525">
            <a:noFill/>
          </a:ln>
        </p:spPr>
        <p:txBody>
          <a:bodyPr anchor="t" anchorCtr="0">
            <a:spAutoFit/>
          </a:bodyPr>
          <a:lstStyle/>
          <a:p>
            <a:pPr algn="ctr">
              <a:spcBef>
                <a:spcPct val="50000"/>
              </a:spcBef>
            </a:pPr>
            <a:r>
              <a:rPr lang="zh-CN" altLang="en-US" sz="2800" b="1" dirty="0">
                <a:latin typeface="Arial" panose="020B0604020202020204" pitchFamily="34" charset="0"/>
                <a:ea typeface="宋体" panose="02010600030101010101" pitchFamily="2" charset="-122"/>
              </a:rPr>
              <a:t>语音</a:t>
            </a:r>
            <a:endParaRPr lang="en-US" altLang="zh-CN" sz="2800" b="1" dirty="0">
              <a:latin typeface="Arial" panose="020B0604020202020204" pitchFamily="34" charset="0"/>
              <a:ea typeface="宋体" panose="02010600030101010101" pitchFamily="2" charset="-122"/>
            </a:endParaRPr>
          </a:p>
          <a:p>
            <a:pPr algn="ctr">
              <a:spcBef>
                <a:spcPct val="50000"/>
              </a:spcBef>
            </a:pPr>
            <a:r>
              <a:rPr lang="zh-CN" altLang="en-US" sz="2800" b="1" dirty="0">
                <a:latin typeface="Arial" panose="020B0604020202020204" pitchFamily="34" charset="0"/>
                <a:ea typeface="宋体" panose="02010600030101010101" pitchFamily="2" charset="-122"/>
              </a:rPr>
              <a:t>信号</a:t>
            </a:r>
            <a:endParaRPr lang="en-US" altLang="zh-CN" sz="2800" b="1" dirty="0">
              <a:latin typeface="Arial" panose="020B0604020202020204" pitchFamily="34" charset="0"/>
              <a:ea typeface="宋体" panose="02010600030101010101" pitchFamily="2" charset="-122"/>
            </a:endParaRPr>
          </a:p>
          <a:p>
            <a:pPr algn="ctr">
              <a:spcBef>
                <a:spcPct val="50000"/>
              </a:spcBef>
            </a:pPr>
            <a:r>
              <a:rPr lang="zh-CN" altLang="en-US" sz="2800" b="1" dirty="0">
                <a:latin typeface="Arial" panose="020B0604020202020204" pitchFamily="34" charset="0"/>
                <a:ea typeface="宋体" panose="02010600030101010101" pitchFamily="2" charset="-122"/>
              </a:rPr>
              <a:t>处理</a:t>
            </a:r>
            <a:endParaRPr lang="en-US" altLang="zh-CN" sz="2800" b="1" dirty="0">
              <a:latin typeface="Arial" panose="020B0604020202020204" pitchFamily="34" charset="0"/>
              <a:ea typeface="宋体" panose="02010600030101010101" pitchFamily="2" charset="-122"/>
            </a:endParaRPr>
          </a:p>
          <a:p>
            <a:pPr algn="ctr">
              <a:spcBef>
                <a:spcPct val="50000"/>
              </a:spcBef>
            </a:pPr>
            <a:r>
              <a:rPr lang="zh-CN" altLang="en-US" sz="2800" b="1" dirty="0">
                <a:latin typeface="Arial" panose="020B0604020202020204" pitchFamily="34" charset="0"/>
                <a:ea typeface="宋体" panose="02010600030101010101" pitchFamily="2" charset="-122"/>
              </a:rPr>
              <a:t>基础</a:t>
            </a:r>
            <a:endParaRPr lang="en-US" altLang="zh-CN" sz="2800" b="1" dirty="0">
              <a:latin typeface="Arial" panose="020B0604020202020204" pitchFamily="34" charset="0"/>
              <a:ea typeface="宋体" panose="0201060003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838200" y="365125"/>
            <a:ext cx="10515600" cy="908051"/>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 name="Text Box 4"/>
          <p:cNvSpPr txBox="1"/>
          <p:nvPr/>
        </p:nvSpPr>
        <p:spPr>
          <a:xfrm>
            <a:off x="1981200" y="3416300"/>
            <a:ext cx="4724400" cy="368300"/>
          </a:xfrm>
          <a:prstGeom prst="rect">
            <a:avLst/>
          </a:prstGeom>
          <a:noFill/>
          <a:ln w="12700">
            <a:noFill/>
          </a:ln>
        </p:spPr>
        <p:txBody>
          <a:bodyPr anchor="t" anchorCtr="0">
            <a:spAutoFit/>
          </a:bodyPr>
          <a:lstStyle/>
          <a:p>
            <a:pPr eaLnBrk="0" hangingPunct="0">
              <a:spcBef>
                <a:spcPct val="50000"/>
              </a:spcBef>
            </a:pPr>
            <a:endParaRPr lang="zh-CN" altLang="en-US" dirty="0">
              <a:latin typeface="Times New Roman" panose="02020603050405020304" pitchFamily="18" charset="0"/>
              <a:ea typeface="黑体" panose="02010609060101010101" charset="-122"/>
            </a:endParaRPr>
          </a:p>
        </p:txBody>
      </p:sp>
      <p:sp>
        <p:nvSpPr>
          <p:cNvPr id="53252" name="Rectangle 5"/>
          <p:cNvSpPr/>
          <p:nvPr/>
        </p:nvSpPr>
        <p:spPr>
          <a:xfrm>
            <a:off x="1828800" y="1373188"/>
            <a:ext cx="7010400" cy="368300"/>
          </a:xfrm>
          <a:prstGeom prst="rect">
            <a:avLst/>
          </a:prstGeom>
          <a:noFill/>
          <a:ln w="12700">
            <a:noFill/>
          </a:ln>
        </p:spPr>
        <p:txBody>
          <a:bodyPr anchor="t" anchorCtr="0">
            <a:spAutoFit/>
          </a:bodyPr>
          <a:lstStyle/>
          <a:p>
            <a:pPr eaLnBrk="0" hangingPunct="0"/>
            <a:r>
              <a:rPr lang="zh-CN" altLang="en-US" dirty="0">
                <a:latin typeface="Times New Roman" panose="02020603050405020304" pitchFamily="18" charset="0"/>
                <a:ea typeface="黑体" panose="02010609060101010101" charset="-122"/>
              </a:rPr>
              <a:t>（</a:t>
            </a:r>
            <a:r>
              <a:rPr lang="en-US" altLang="zh-CN" dirty="0">
                <a:latin typeface="Times New Roman" panose="02020603050405020304" pitchFamily="18" charset="0"/>
                <a:ea typeface="黑体" panose="02010609060101010101" charset="-122"/>
              </a:rPr>
              <a:t>2)</a:t>
            </a:r>
            <a:r>
              <a:rPr lang="zh-CN" altLang="en-US" dirty="0">
                <a:latin typeface="Times New Roman" panose="02020603050405020304" pitchFamily="18" charset="0"/>
                <a:ea typeface="黑体" panose="02010609060101010101" charset="-122"/>
              </a:rPr>
              <a:t>并联型</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大部分辅音</a:t>
            </a:r>
            <a:r>
              <a:rPr lang="en-US" altLang="zh-CN" dirty="0">
                <a:latin typeface="Times New Roman" panose="02020603050405020304" pitchFamily="18" charset="0"/>
                <a:ea typeface="黑体" panose="02010609060101010101" charset="-122"/>
              </a:rPr>
              <a:t>)</a:t>
            </a:r>
          </a:p>
        </p:txBody>
      </p:sp>
      <p:sp>
        <p:nvSpPr>
          <p:cNvPr id="8" name="Rectangle 6"/>
          <p:cNvSpPr/>
          <p:nvPr/>
        </p:nvSpPr>
        <p:spPr>
          <a:xfrm>
            <a:off x="2063750" y="3044825"/>
            <a:ext cx="5638800" cy="2736850"/>
          </a:xfrm>
          <a:prstGeom prst="rect">
            <a:avLst/>
          </a:prstGeom>
          <a:solidFill>
            <a:schemeClr val="bg1"/>
          </a:solidFill>
          <a:ln w="28575" cap="sq" cmpd="sng">
            <a:solidFill>
              <a:schemeClr val="folHlink"/>
            </a:solidFill>
            <a:prstDash val="solid"/>
            <a:miter/>
            <a:headEnd type="none" w="sm" len="sm"/>
            <a:tailEnd type="none" w="sm" len="sm"/>
          </a:ln>
        </p:spPr>
        <p:txBody>
          <a:bodyPr wrap="none" anchor="t" anchorCtr="0"/>
          <a:lstStyle/>
          <a:p>
            <a:pPr eaLnBrk="0" hangingPunct="0"/>
            <a:r>
              <a:rPr lang="zh-CN" altLang="en-US" dirty="0">
                <a:solidFill>
                  <a:srgbClr val="050301"/>
                </a:solidFill>
                <a:latin typeface="Times New Roman" panose="02020603050405020304" pitchFamily="18" charset="0"/>
                <a:ea typeface="黑体" panose="02010609060101010101" charset="-122"/>
              </a:rPr>
              <a:t>传输函数，零极点</a:t>
            </a:r>
            <a:r>
              <a:rPr lang="en-US" altLang="zh-CN" dirty="0">
                <a:solidFill>
                  <a:srgbClr val="050301"/>
                </a:solidFill>
                <a:latin typeface="Times New Roman" panose="02020603050405020304" pitchFamily="18" charset="0"/>
                <a:ea typeface="黑体" panose="02010609060101010101" charset="-122"/>
              </a:rPr>
              <a:t>IIR</a:t>
            </a:r>
            <a:r>
              <a:rPr lang="zh-CN" altLang="en-US" dirty="0">
                <a:solidFill>
                  <a:srgbClr val="050301"/>
                </a:solidFill>
                <a:latin typeface="Times New Roman" panose="02020603050405020304" pitchFamily="18" charset="0"/>
                <a:ea typeface="黑体" panose="02010609060101010101" charset="-122"/>
              </a:rPr>
              <a:t>滤波器</a:t>
            </a:r>
          </a:p>
        </p:txBody>
      </p:sp>
      <p:graphicFrame>
        <p:nvGraphicFramePr>
          <p:cNvPr id="9" name="Object 7"/>
          <p:cNvGraphicFramePr>
            <a:graphicFrameLocks noChangeAspect="1"/>
          </p:cNvGraphicFramePr>
          <p:nvPr/>
        </p:nvGraphicFramePr>
        <p:xfrm>
          <a:off x="2187575" y="3467100"/>
          <a:ext cx="3854450" cy="1468438"/>
        </p:xfrm>
        <a:graphic>
          <a:graphicData uri="http://schemas.openxmlformats.org/presentationml/2006/ole">
            <mc:AlternateContent xmlns:mc="http://schemas.openxmlformats.org/markup-compatibility/2006">
              <mc:Choice xmlns:v="urn:schemas-microsoft-com:vml" Requires="v">
                <p:oleObj r:id="rId2" imgW="1816100" imgH="850900" progId="Equation.DSMT4">
                  <p:embed/>
                </p:oleObj>
              </mc:Choice>
              <mc:Fallback>
                <p:oleObj r:id="rId2" imgW="1816100" imgH="850900" progId="Equation.DSMT4">
                  <p:embed/>
                  <p:pic>
                    <p:nvPicPr>
                      <p:cNvPr id="0" name="图片 3081"/>
                      <p:cNvPicPr/>
                      <p:nvPr/>
                    </p:nvPicPr>
                    <p:blipFill>
                      <a:blip r:embed="rId3"/>
                      <a:stretch>
                        <a:fillRect/>
                      </a:stretch>
                    </p:blipFill>
                    <p:spPr>
                      <a:xfrm>
                        <a:off x="2187575" y="3467100"/>
                        <a:ext cx="3854450" cy="1468438"/>
                      </a:xfrm>
                      <a:prstGeom prst="rect">
                        <a:avLst/>
                      </a:prstGeom>
                      <a:noFill/>
                      <a:ln w="38100">
                        <a:noFill/>
                        <a:miter/>
                      </a:ln>
                    </p:spPr>
                  </p:pic>
                </p:oleObj>
              </mc:Fallback>
            </mc:AlternateContent>
          </a:graphicData>
        </a:graphic>
      </p:graphicFrame>
      <p:graphicFrame>
        <p:nvGraphicFramePr>
          <p:cNvPr id="10" name="Object 8"/>
          <p:cNvGraphicFramePr>
            <a:graphicFrameLocks noChangeAspect="1"/>
          </p:cNvGraphicFramePr>
          <p:nvPr/>
        </p:nvGraphicFramePr>
        <p:xfrm>
          <a:off x="2279650" y="4916488"/>
          <a:ext cx="3317875" cy="765175"/>
        </p:xfrm>
        <a:graphic>
          <a:graphicData uri="http://schemas.openxmlformats.org/presentationml/2006/ole">
            <mc:AlternateContent xmlns:mc="http://schemas.openxmlformats.org/markup-compatibility/2006">
              <mc:Choice xmlns:v="urn:schemas-microsoft-com:vml" Requires="v">
                <p:oleObj r:id="rId4" imgW="1536700" imgH="431800" progId="Equation.3">
                  <p:embed/>
                </p:oleObj>
              </mc:Choice>
              <mc:Fallback>
                <p:oleObj r:id="rId4" imgW="1536700" imgH="431800" progId="Equation.3">
                  <p:embed/>
                  <p:pic>
                    <p:nvPicPr>
                      <p:cNvPr id="0" name="图片 3082"/>
                      <p:cNvPicPr/>
                      <p:nvPr/>
                    </p:nvPicPr>
                    <p:blipFill>
                      <a:blip r:embed="rId5"/>
                      <a:stretch>
                        <a:fillRect/>
                      </a:stretch>
                    </p:blipFill>
                    <p:spPr>
                      <a:xfrm>
                        <a:off x="2279650" y="4916488"/>
                        <a:ext cx="3317875" cy="765175"/>
                      </a:xfrm>
                      <a:prstGeom prst="rect">
                        <a:avLst/>
                      </a:prstGeom>
                      <a:noFill/>
                      <a:ln w="38100">
                        <a:noFill/>
                        <a:miter/>
                      </a:ln>
                    </p:spPr>
                  </p:pic>
                </p:oleObj>
              </mc:Fallback>
            </mc:AlternateContent>
          </a:graphicData>
        </a:graphic>
      </p:graphicFrame>
      <p:grpSp>
        <p:nvGrpSpPr>
          <p:cNvPr id="2" name="Group 9"/>
          <p:cNvGrpSpPr/>
          <p:nvPr/>
        </p:nvGrpSpPr>
        <p:grpSpPr>
          <a:xfrm>
            <a:off x="8183563" y="1676400"/>
            <a:ext cx="1847850" cy="4354513"/>
            <a:chOff x="4224" y="384"/>
            <a:chExt cx="1536" cy="3696"/>
          </a:xfrm>
        </p:grpSpPr>
        <p:sp>
          <p:nvSpPr>
            <p:cNvPr id="53257" name="Rectangle 10"/>
            <p:cNvSpPr/>
            <p:nvPr/>
          </p:nvSpPr>
          <p:spPr>
            <a:xfrm>
              <a:off x="4704" y="384"/>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Times New Roman" panose="02020603050405020304" pitchFamily="18" charset="0"/>
                  <a:ea typeface="黑体" panose="02010609060101010101" charset="-122"/>
                </a:rPr>
                <a:t>V</a:t>
              </a:r>
              <a:r>
                <a:rPr lang="en-US" altLang="zh-CN" baseline="-25000" dirty="0">
                  <a:solidFill>
                    <a:srgbClr val="050301"/>
                  </a:solidFill>
                  <a:latin typeface="Times New Roman" panose="02020603050405020304" pitchFamily="18" charset="0"/>
                  <a:ea typeface="黑体" panose="02010609060101010101" charset="-122"/>
                </a:rPr>
                <a:t>1</a:t>
              </a:r>
            </a:p>
          </p:txBody>
        </p:sp>
        <p:sp>
          <p:nvSpPr>
            <p:cNvPr id="53258" name="Rectangle 11"/>
            <p:cNvSpPr/>
            <p:nvPr/>
          </p:nvSpPr>
          <p:spPr>
            <a:xfrm>
              <a:off x="4704" y="1152"/>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Times New Roman" panose="02020603050405020304" pitchFamily="18" charset="0"/>
                  <a:ea typeface="黑体" panose="02010609060101010101" charset="-122"/>
                </a:rPr>
                <a:t>V</a:t>
              </a:r>
              <a:r>
                <a:rPr lang="en-US" altLang="zh-CN" baseline="-25000" dirty="0">
                  <a:solidFill>
                    <a:srgbClr val="050301"/>
                  </a:solidFill>
                  <a:latin typeface="Times New Roman" panose="02020603050405020304" pitchFamily="18" charset="0"/>
                  <a:ea typeface="黑体" panose="02010609060101010101" charset="-122"/>
                </a:rPr>
                <a:t>2</a:t>
              </a:r>
            </a:p>
          </p:txBody>
        </p:sp>
        <p:sp>
          <p:nvSpPr>
            <p:cNvPr id="53259" name="Rectangle 12"/>
            <p:cNvSpPr/>
            <p:nvPr/>
          </p:nvSpPr>
          <p:spPr>
            <a:xfrm>
              <a:off x="4704" y="1968"/>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Times New Roman" panose="02020603050405020304" pitchFamily="18" charset="0"/>
                  <a:ea typeface="黑体" panose="02010609060101010101" charset="-122"/>
                </a:rPr>
                <a:t>V</a:t>
              </a:r>
              <a:r>
                <a:rPr lang="en-US" altLang="zh-CN" baseline="-25000" dirty="0">
                  <a:solidFill>
                    <a:srgbClr val="050301"/>
                  </a:solidFill>
                  <a:latin typeface="Times New Roman" panose="02020603050405020304" pitchFamily="18" charset="0"/>
                  <a:ea typeface="黑体" panose="02010609060101010101" charset="-122"/>
                </a:rPr>
                <a:t>3</a:t>
              </a:r>
            </a:p>
          </p:txBody>
        </p:sp>
        <p:sp>
          <p:nvSpPr>
            <p:cNvPr id="53260" name="Rectangle 13"/>
            <p:cNvSpPr/>
            <p:nvPr/>
          </p:nvSpPr>
          <p:spPr>
            <a:xfrm>
              <a:off x="4704" y="2736"/>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Times New Roman" panose="02020603050405020304" pitchFamily="18" charset="0"/>
                  <a:ea typeface="黑体" panose="02010609060101010101" charset="-122"/>
                </a:rPr>
                <a:t>V</a:t>
              </a:r>
              <a:r>
                <a:rPr lang="en-US" altLang="zh-CN" baseline="-25000" dirty="0">
                  <a:solidFill>
                    <a:srgbClr val="050301"/>
                  </a:solidFill>
                  <a:latin typeface="Times New Roman" panose="02020603050405020304" pitchFamily="18" charset="0"/>
                  <a:ea typeface="黑体" panose="02010609060101010101" charset="-122"/>
                </a:rPr>
                <a:t>4</a:t>
              </a:r>
            </a:p>
          </p:txBody>
        </p:sp>
        <p:sp>
          <p:nvSpPr>
            <p:cNvPr id="53261" name="Rectangle 14"/>
            <p:cNvSpPr/>
            <p:nvPr/>
          </p:nvSpPr>
          <p:spPr>
            <a:xfrm>
              <a:off x="4704" y="3504"/>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Times New Roman" panose="02020603050405020304" pitchFamily="18" charset="0"/>
                  <a:ea typeface="黑体" panose="02010609060101010101" charset="-122"/>
                </a:rPr>
                <a:t>V</a:t>
              </a:r>
              <a:r>
                <a:rPr lang="en-US" altLang="zh-CN" baseline="-25000" dirty="0">
                  <a:solidFill>
                    <a:srgbClr val="050301"/>
                  </a:solidFill>
                  <a:latin typeface="Times New Roman" panose="02020603050405020304" pitchFamily="18" charset="0"/>
                  <a:ea typeface="黑体" panose="02010609060101010101" charset="-122"/>
                </a:rPr>
                <a:t>5</a:t>
              </a:r>
            </a:p>
          </p:txBody>
        </p:sp>
        <p:sp>
          <p:nvSpPr>
            <p:cNvPr id="53262" name="Line 15"/>
            <p:cNvSpPr/>
            <p:nvPr/>
          </p:nvSpPr>
          <p:spPr>
            <a:xfrm>
              <a:off x="4464" y="624"/>
              <a:ext cx="0" cy="3216"/>
            </a:xfrm>
            <a:prstGeom prst="line">
              <a:avLst/>
            </a:prstGeom>
            <a:ln w="28575" cap="sq" cmpd="sng">
              <a:solidFill>
                <a:schemeClr val="tx1"/>
              </a:solidFill>
              <a:prstDash val="solid"/>
              <a:round/>
              <a:headEnd type="none" w="sm" len="sm"/>
              <a:tailEnd type="none" w="sm" len="sm"/>
            </a:ln>
          </p:spPr>
        </p:sp>
        <p:sp>
          <p:nvSpPr>
            <p:cNvPr id="53263" name="Line 16"/>
            <p:cNvSpPr/>
            <p:nvPr/>
          </p:nvSpPr>
          <p:spPr>
            <a:xfrm>
              <a:off x="4464" y="624"/>
              <a:ext cx="240" cy="0"/>
            </a:xfrm>
            <a:prstGeom prst="line">
              <a:avLst/>
            </a:prstGeom>
            <a:ln w="28575" cap="sq" cmpd="sng">
              <a:solidFill>
                <a:schemeClr val="tx1"/>
              </a:solidFill>
              <a:prstDash val="solid"/>
              <a:round/>
              <a:headEnd type="none" w="sm" len="sm"/>
              <a:tailEnd type="triangle" w="sm" len="sm"/>
            </a:ln>
          </p:spPr>
        </p:sp>
        <p:sp>
          <p:nvSpPr>
            <p:cNvPr id="53264" name="Line 17"/>
            <p:cNvSpPr/>
            <p:nvPr/>
          </p:nvSpPr>
          <p:spPr>
            <a:xfrm>
              <a:off x="4224" y="2256"/>
              <a:ext cx="240" cy="0"/>
            </a:xfrm>
            <a:prstGeom prst="line">
              <a:avLst/>
            </a:prstGeom>
            <a:ln w="28575" cap="sq" cmpd="sng">
              <a:solidFill>
                <a:schemeClr val="tx1"/>
              </a:solidFill>
              <a:prstDash val="solid"/>
              <a:round/>
              <a:headEnd type="none" w="sm" len="sm"/>
              <a:tailEnd type="none" w="sm" len="sm"/>
            </a:ln>
          </p:spPr>
        </p:sp>
        <p:sp>
          <p:nvSpPr>
            <p:cNvPr id="53265" name="Line 18"/>
            <p:cNvSpPr/>
            <p:nvPr/>
          </p:nvSpPr>
          <p:spPr>
            <a:xfrm>
              <a:off x="4464" y="1440"/>
              <a:ext cx="240" cy="0"/>
            </a:xfrm>
            <a:prstGeom prst="line">
              <a:avLst/>
            </a:prstGeom>
            <a:ln w="28575" cap="sq" cmpd="sng">
              <a:solidFill>
                <a:schemeClr val="tx1"/>
              </a:solidFill>
              <a:prstDash val="solid"/>
              <a:round/>
              <a:headEnd type="none" w="sm" len="sm"/>
              <a:tailEnd type="triangle" w="sm" len="sm"/>
            </a:ln>
          </p:spPr>
        </p:sp>
        <p:sp>
          <p:nvSpPr>
            <p:cNvPr id="53266" name="Line 19"/>
            <p:cNvSpPr/>
            <p:nvPr/>
          </p:nvSpPr>
          <p:spPr>
            <a:xfrm>
              <a:off x="4464" y="2256"/>
              <a:ext cx="240" cy="0"/>
            </a:xfrm>
            <a:prstGeom prst="line">
              <a:avLst/>
            </a:prstGeom>
            <a:ln w="28575" cap="sq" cmpd="sng">
              <a:solidFill>
                <a:schemeClr val="tx1"/>
              </a:solidFill>
              <a:prstDash val="solid"/>
              <a:round/>
              <a:headEnd type="none" w="sm" len="sm"/>
              <a:tailEnd type="triangle" w="sm" len="sm"/>
            </a:ln>
          </p:spPr>
        </p:sp>
        <p:sp>
          <p:nvSpPr>
            <p:cNvPr id="53267" name="Line 20"/>
            <p:cNvSpPr/>
            <p:nvPr/>
          </p:nvSpPr>
          <p:spPr>
            <a:xfrm>
              <a:off x="4464" y="3024"/>
              <a:ext cx="240" cy="0"/>
            </a:xfrm>
            <a:prstGeom prst="line">
              <a:avLst/>
            </a:prstGeom>
            <a:ln w="28575" cap="sq" cmpd="sng">
              <a:solidFill>
                <a:schemeClr val="tx1"/>
              </a:solidFill>
              <a:prstDash val="solid"/>
              <a:round/>
              <a:headEnd type="none" w="sm" len="sm"/>
              <a:tailEnd type="triangle" w="sm" len="sm"/>
            </a:ln>
          </p:spPr>
        </p:sp>
        <p:sp>
          <p:nvSpPr>
            <p:cNvPr id="53268" name="Line 21"/>
            <p:cNvSpPr/>
            <p:nvPr/>
          </p:nvSpPr>
          <p:spPr>
            <a:xfrm>
              <a:off x="4464" y="3840"/>
              <a:ext cx="240" cy="0"/>
            </a:xfrm>
            <a:prstGeom prst="line">
              <a:avLst/>
            </a:prstGeom>
            <a:ln w="28575" cap="sq" cmpd="sng">
              <a:solidFill>
                <a:schemeClr val="tx1"/>
              </a:solidFill>
              <a:prstDash val="solid"/>
              <a:round/>
              <a:headEnd type="none" w="sm" len="sm"/>
              <a:tailEnd type="triangle" w="sm" len="sm"/>
            </a:ln>
          </p:spPr>
        </p:sp>
        <p:sp>
          <p:nvSpPr>
            <p:cNvPr id="53269" name="Line 22"/>
            <p:cNvSpPr/>
            <p:nvPr/>
          </p:nvSpPr>
          <p:spPr>
            <a:xfrm>
              <a:off x="5513" y="624"/>
              <a:ext cx="0" cy="3216"/>
            </a:xfrm>
            <a:prstGeom prst="line">
              <a:avLst/>
            </a:prstGeom>
            <a:ln w="28575" cap="sq" cmpd="sng">
              <a:solidFill>
                <a:schemeClr val="tx1"/>
              </a:solidFill>
              <a:prstDash val="solid"/>
              <a:round/>
              <a:headEnd type="none" w="sm" len="sm"/>
              <a:tailEnd type="none" w="sm" len="sm"/>
            </a:ln>
          </p:spPr>
        </p:sp>
        <p:sp>
          <p:nvSpPr>
            <p:cNvPr id="53270" name="Line 23"/>
            <p:cNvSpPr/>
            <p:nvPr/>
          </p:nvSpPr>
          <p:spPr>
            <a:xfrm>
              <a:off x="5280" y="624"/>
              <a:ext cx="240" cy="0"/>
            </a:xfrm>
            <a:prstGeom prst="line">
              <a:avLst/>
            </a:prstGeom>
            <a:ln w="28575" cap="sq" cmpd="sng">
              <a:solidFill>
                <a:schemeClr val="tx1"/>
              </a:solidFill>
              <a:prstDash val="solid"/>
              <a:round/>
              <a:headEnd type="none" w="sm" len="sm"/>
              <a:tailEnd type="triangle" w="sm" len="sm"/>
            </a:ln>
          </p:spPr>
        </p:sp>
        <p:sp>
          <p:nvSpPr>
            <p:cNvPr id="53271" name="Line 24"/>
            <p:cNvSpPr/>
            <p:nvPr/>
          </p:nvSpPr>
          <p:spPr>
            <a:xfrm>
              <a:off x="5280" y="1440"/>
              <a:ext cx="240" cy="0"/>
            </a:xfrm>
            <a:prstGeom prst="line">
              <a:avLst/>
            </a:prstGeom>
            <a:ln w="28575" cap="sq" cmpd="sng">
              <a:solidFill>
                <a:schemeClr val="tx1"/>
              </a:solidFill>
              <a:prstDash val="solid"/>
              <a:round/>
              <a:headEnd type="none" w="sm" len="sm"/>
              <a:tailEnd type="triangle" w="sm" len="sm"/>
            </a:ln>
          </p:spPr>
        </p:sp>
        <p:sp>
          <p:nvSpPr>
            <p:cNvPr id="53272" name="Line 25"/>
            <p:cNvSpPr/>
            <p:nvPr/>
          </p:nvSpPr>
          <p:spPr>
            <a:xfrm>
              <a:off x="5280" y="2256"/>
              <a:ext cx="240" cy="0"/>
            </a:xfrm>
            <a:prstGeom prst="line">
              <a:avLst/>
            </a:prstGeom>
            <a:ln w="28575" cap="sq" cmpd="sng">
              <a:solidFill>
                <a:schemeClr val="tx1"/>
              </a:solidFill>
              <a:prstDash val="solid"/>
              <a:round/>
              <a:headEnd type="none" w="sm" len="sm"/>
              <a:tailEnd type="triangle" w="sm" len="sm"/>
            </a:ln>
          </p:spPr>
        </p:sp>
        <p:sp>
          <p:nvSpPr>
            <p:cNvPr id="53273" name="Line 26"/>
            <p:cNvSpPr/>
            <p:nvPr/>
          </p:nvSpPr>
          <p:spPr>
            <a:xfrm>
              <a:off x="5280" y="3024"/>
              <a:ext cx="240" cy="0"/>
            </a:xfrm>
            <a:prstGeom prst="line">
              <a:avLst/>
            </a:prstGeom>
            <a:ln w="28575" cap="sq" cmpd="sng">
              <a:solidFill>
                <a:schemeClr val="tx1"/>
              </a:solidFill>
              <a:prstDash val="solid"/>
              <a:round/>
              <a:headEnd type="none" w="sm" len="sm"/>
              <a:tailEnd type="triangle" w="sm" len="sm"/>
            </a:ln>
          </p:spPr>
        </p:sp>
        <p:sp>
          <p:nvSpPr>
            <p:cNvPr id="53274" name="Line 27"/>
            <p:cNvSpPr/>
            <p:nvPr/>
          </p:nvSpPr>
          <p:spPr>
            <a:xfrm>
              <a:off x="5280" y="3840"/>
              <a:ext cx="240" cy="0"/>
            </a:xfrm>
            <a:prstGeom prst="line">
              <a:avLst/>
            </a:prstGeom>
            <a:ln w="28575" cap="sq" cmpd="sng">
              <a:solidFill>
                <a:schemeClr val="tx1"/>
              </a:solidFill>
              <a:prstDash val="solid"/>
              <a:round/>
              <a:headEnd type="none" w="sm" len="sm"/>
              <a:tailEnd type="triangle" w="sm" len="sm"/>
            </a:ln>
          </p:spPr>
        </p:sp>
        <p:sp>
          <p:nvSpPr>
            <p:cNvPr id="53275" name="Line 28"/>
            <p:cNvSpPr/>
            <p:nvPr/>
          </p:nvSpPr>
          <p:spPr>
            <a:xfrm>
              <a:off x="5520" y="2256"/>
              <a:ext cx="240" cy="0"/>
            </a:xfrm>
            <a:prstGeom prst="line">
              <a:avLst/>
            </a:prstGeom>
            <a:ln w="28575" cap="sq" cmpd="sng">
              <a:solidFill>
                <a:schemeClr val="tx1"/>
              </a:solidFill>
              <a:prstDash val="solid"/>
              <a:round/>
              <a:headEnd type="none" w="sm" len="sm"/>
              <a:tailEnd type="none" w="sm" len="sm"/>
            </a:ln>
          </p:spPr>
        </p:sp>
      </p:grpSp>
      <p:sp>
        <p:nvSpPr>
          <p:cNvPr id="53276" name="Rectangle 31"/>
          <p:cNvSpPr/>
          <p:nvPr/>
        </p:nvSpPr>
        <p:spPr>
          <a:xfrm>
            <a:off x="1992313" y="2036763"/>
            <a:ext cx="6264275" cy="645160"/>
          </a:xfrm>
          <a:prstGeom prst="rect">
            <a:avLst/>
          </a:prstGeom>
          <a:noFill/>
          <a:ln w="9525">
            <a:noFill/>
          </a:ln>
        </p:spPr>
        <p:txBody>
          <a:bodyPr anchor="t" anchorCtr="0">
            <a:spAutoFit/>
          </a:bodyPr>
          <a:lstStyle/>
          <a:p>
            <a:pPr eaLnBrk="0" hangingPunct="0"/>
            <a:r>
              <a:rPr lang="zh-CN" altLang="en-US" dirty="0">
                <a:latin typeface="Times New Roman" panose="02020603050405020304" pitchFamily="18" charset="0"/>
                <a:ea typeface="黑体" panose="02010609060101010101" charset="-122"/>
              </a:rPr>
              <a:t>用并联网络模拟声道。对于非一般的元音和大部分辅音，必须采用零极点模型</a:t>
            </a:r>
          </a:p>
        </p:txBody>
      </p:sp>
      <p:sp>
        <p:nvSpPr>
          <p:cNvPr id="53277" name="Text Box 32"/>
          <p:cNvSpPr txBox="1"/>
          <p:nvPr/>
        </p:nvSpPr>
        <p:spPr>
          <a:xfrm>
            <a:off x="2208213" y="5853113"/>
            <a:ext cx="6119812" cy="783590"/>
          </a:xfrm>
          <a:prstGeom prst="rect">
            <a:avLst/>
          </a:prstGeom>
          <a:noFill/>
          <a:ln w="9525">
            <a:noFill/>
          </a:ln>
        </p:spPr>
        <p:txBody>
          <a:bodyPr anchor="t" anchorCtr="0">
            <a:spAutoFit/>
          </a:bodyPr>
          <a:lstStyle/>
          <a:p>
            <a:pPr eaLnBrk="0" hangingPunct="0">
              <a:spcBef>
                <a:spcPct val="50000"/>
              </a:spcBef>
            </a:pPr>
            <a:r>
              <a:rPr lang="zh-CN" altLang="en-US" dirty="0">
                <a:solidFill>
                  <a:srgbClr val="0000CC"/>
                </a:solidFill>
                <a:latin typeface="Times New Roman" panose="02020603050405020304" pitchFamily="18" charset="0"/>
                <a:ea typeface="黑体" panose="02010609060101010101" charset="-122"/>
              </a:rPr>
              <a:t>级联简单</a:t>
            </a:r>
            <a:r>
              <a:rPr lang="zh-CN" altLang="en-US" dirty="0">
                <a:latin typeface="Times New Roman" panose="02020603050405020304" pitchFamily="18" charset="0"/>
                <a:ea typeface="黑体" panose="02010609060101010101" charset="-122"/>
              </a:rPr>
              <a:t>，可用于一般元音，一般</a:t>
            </a:r>
            <a:r>
              <a:rPr lang="en-US" altLang="zh-CN" dirty="0">
                <a:latin typeface="Times New Roman" panose="02020603050405020304" pitchFamily="18" charset="0"/>
                <a:ea typeface="黑体" panose="02010609060101010101" charset="-122"/>
              </a:rPr>
              <a:t>3</a:t>
            </a:r>
            <a:r>
              <a:rPr lang="zh-CN" altLang="en-US" dirty="0">
                <a:latin typeface="Times New Roman" panose="02020603050405020304" pitchFamily="18" charset="0"/>
                <a:ea typeface="黑体" panose="02010609060101010101" charset="-122"/>
              </a:rPr>
              <a:t>～</a:t>
            </a:r>
            <a:r>
              <a:rPr lang="en-US" altLang="zh-CN" dirty="0">
                <a:latin typeface="Times New Roman" panose="02020603050405020304" pitchFamily="18" charset="0"/>
                <a:ea typeface="黑体" panose="02010609060101010101" charset="-122"/>
              </a:rPr>
              <a:t>5</a:t>
            </a:r>
            <a:r>
              <a:rPr lang="zh-CN" altLang="en-US" dirty="0">
                <a:latin typeface="Times New Roman" panose="02020603050405020304" pitchFamily="18" charset="0"/>
                <a:ea typeface="黑体" panose="02010609060101010101" charset="-122"/>
              </a:rPr>
              <a:t>级</a:t>
            </a:r>
          </a:p>
          <a:p>
            <a:pPr eaLnBrk="0" hangingPunct="0">
              <a:spcBef>
                <a:spcPct val="50000"/>
              </a:spcBef>
            </a:pPr>
            <a:r>
              <a:rPr lang="zh-CN" altLang="en-US" dirty="0">
                <a:solidFill>
                  <a:srgbClr val="0000CC"/>
                </a:solidFill>
                <a:latin typeface="Times New Roman" panose="02020603050405020304" pitchFamily="18" charset="0"/>
                <a:ea typeface="黑体" panose="02010609060101010101" charset="-122"/>
              </a:rPr>
              <a:t>并联复杂</a:t>
            </a:r>
            <a:r>
              <a:rPr lang="zh-CN" altLang="en-US" dirty="0">
                <a:latin typeface="Times New Roman" panose="02020603050405020304" pitchFamily="18" charset="0"/>
                <a:ea typeface="黑体" panose="02010609060101010101" charset="-122"/>
              </a:rPr>
              <a:t>，可用于许多音，但</a:t>
            </a:r>
            <a:r>
              <a:rPr lang="en-US" altLang="zh-CN" dirty="0">
                <a:latin typeface="Times New Roman" panose="02020603050405020304" pitchFamily="18" charset="0"/>
                <a:ea typeface="黑体" panose="02010609060101010101" charset="-122"/>
              </a:rPr>
              <a:t>a</a:t>
            </a:r>
            <a:r>
              <a:rPr lang="en-US" altLang="zh-CN" baseline="-25000" dirty="0">
                <a:latin typeface="Times New Roman" panose="02020603050405020304" pitchFamily="18" charset="0"/>
                <a:ea typeface="黑体" panose="02010609060101010101" charset="-122"/>
              </a:rPr>
              <a:t>i</a:t>
            </a:r>
            <a:r>
              <a:rPr lang="zh-CN" altLang="en-US" dirty="0">
                <a:latin typeface="Times New Roman" panose="02020603050405020304" pitchFamily="18" charset="0"/>
                <a:ea typeface="黑体" panose="02010609060101010101" charset="-122"/>
              </a:rPr>
              <a:t>难以求解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838200" y="365126"/>
            <a:ext cx="10515600" cy="102400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4275" name="Rectangle 4"/>
          <p:cNvSpPr/>
          <p:nvPr/>
        </p:nvSpPr>
        <p:spPr>
          <a:xfrm>
            <a:off x="1919288" y="1458913"/>
            <a:ext cx="6624637" cy="368300"/>
          </a:xfrm>
          <a:prstGeom prst="rect">
            <a:avLst/>
          </a:prstGeom>
          <a:noFill/>
          <a:ln w="12700">
            <a:noFill/>
          </a:ln>
        </p:spPr>
        <p:txBody>
          <a:bodyPr anchor="t" anchorCtr="0">
            <a:spAutoFit/>
          </a:bodyPr>
          <a:lstStyle/>
          <a:p>
            <a:pPr eaLnBrk="0" hangingPunct="0"/>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3</a:t>
            </a:r>
            <a:r>
              <a:rPr lang="zh-CN" altLang="en-US" dirty="0">
                <a:latin typeface="黑体" panose="02010609060101010101" charset="-122"/>
                <a:ea typeface="黑体" panose="02010609060101010101" charset="-122"/>
              </a:rPr>
              <a:t>）混合型（根据需要进行模型的切换）</a:t>
            </a:r>
          </a:p>
        </p:txBody>
      </p:sp>
      <p:grpSp>
        <p:nvGrpSpPr>
          <p:cNvPr id="54276" name="Group 40"/>
          <p:cNvGrpSpPr/>
          <p:nvPr/>
        </p:nvGrpSpPr>
        <p:grpSpPr>
          <a:xfrm>
            <a:off x="2640013" y="3475038"/>
            <a:ext cx="6624637" cy="3097212"/>
            <a:chOff x="336" y="1081"/>
            <a:chExt cx="4992" cy="3120"/>
          </a:xfrm>
        </p:grpSpPr>
        <p:grpSp>
          <p:nvGrpSpPr>
            <p:cNvPr id="54277" name="Group 5"/>
            <p:cNvGrpSpPr/>
            <p:nvPr/>
          </p:nvGrpSpPr>
          <p:grpSpPr>
            <a:xfrm>
              <a:off x="1200" y="1081"/>
              <a:ext cx="3316" cy="336"/>
              <a:chOff x="480" y="1440"/>
              <a:chExt cx="4704" cy="576"/>
            </a:xfrm>
          </p:grpSpPr>
          <p:sp>
            <p:nvSpPr>
              <p:cNvPr id="54278" name="Rectangle 6"/>
              <p:cNvSpPr/>
              <p:nvPr/>
            </p:nvSpPr>
            <p:spPr>
              <a:xfrm>
                <a:off x="480" y="1440"/>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1</a:t>
                </a:r>
              </a:p>
            </p:txBody>
          </p:sp>
          <p:sp>
            <p:nvSpPr>
              <p:cNvPr id="54279" name="AutoShape 7"/>
              <p:cNvSpPr/>
              <p:nvPr/>
            </p:nvSpPr>
            <p:spPr>
              <a:xfrm>
                <a:off x="2085" y="168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4280" name="AutoShape 8"/>
              <p:cNvSpPr/>
              <p:nvPr/>
            </p:nvSpPr>
            <p:spPr>
              <a:xfrm>
                <a:off x="1056" y="168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4281" name="Rectangle 9"/>
              <p:cNvSpPr/>
              <p:nvPr/>
            </p:nvSpPr>
            <p:spPr>
              <a:xfrm>
                <a:off x="1488" y="1440"/>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2</a:t>
                </a:r>
              </a:p>
            </p:txBody>
          </p:sp>
          <p:sp>
            <p:nvSpPr>
              <p:cNvPr id="54282" name="Rectangle 10"/>
              <p:cNvSpPr/>
              <p:nvPr/>
            </p:nvSpPr>
            <p:spPr>
              <a:xfrm>
                <a:off x="2544" y="1440"/>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3</a:t>
                </a:r>
              </a:p>
            </p:txBody>
          </p:sp>
          <p:sp>
            <p:nvSpPr>
              <p:cNvPr id="54283" name="AutoShape 11"/>
              <p:cNvSpPr/>
              <p:nvPr/>
            </p:nvSpPr>
            <p:spPr>
              <a:xfrm>
                <a:off x="4161" y="168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4284" name="AutoShape 12"/>
              <p:cNvSpPr/>
              <p:nvPr/>
            </p:nvSpPr>
            <p:spPr>
              <a:xfrm>
                <a:off x="3120" y="1680"/>
                <a:ext cx="432" cy="144"/>
              </a:xfrm>
              <a:prstGeom prst="rightArrow">
                <a:avLst>
                  <a:gd name="adj1" fmla="val 50000"/>
                  <a:gd name="adj2" fmla="val 75000"/>
                </a:avLst>
              </a:prstGeom>
              <a:gradFill rotWithShape="0">
                <a:gsLst>
                  <a:gs pos="0">
                    <a:srgbClr val="765E00"/>
                  </a:gs>
                  <a:gs pos="50000">
                    <a:srgbClr val="FFCC00"/>
                  </a:gs>
                  <a:gs pos="100000">
                    <a:srgbClr val="765E00"/>
                  </a:gs>
                </a:gsLst>
                <a:lin ang="5400000" scaled="1"/>
                <a:tileRect/>
              </a:gradFill>
              <a:ln w="12700" cap="sq" cmpd="sng">
                <a:solidFill>
                  <a:schemeClr val="tx1"/>
                </a:solidFill>
                <a:prstDash val="solid"/>
                <a:miter/>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4285" name="Rectangle 13"/>
              <p:cNvSpPr/>
              <p:nvPr/>
            </p:nvSpPr>
            <p:spPr>
              <a:xfrm>
                <a:off x="3565" y="1440"/>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4</a:t>
                </a:r>
              </a:p>
            </p:txBody>
          </p:sp>
          <p:sp>
            <p:nvSpPr>
              <p:cNvPr id="54286" name="Rectangle 14"/>
              <p:cNvSpPr/>
              <p:nvPr/>
            </p:nvSpPr>
            <p:spPr>
              <a:xfrm>
                <a:off x="4608" y="1440"/>
                <a:ext cx="576" cy="576"/>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5</a:t>
                </a:r>
              </a:p>
            </p:txBody>
          </p:sp>
        </p:grpSp>
        <p:sp>
          <p:nvSpPr>
            <p:cNvPr id="54287" name="Rectangle 15"/>
            <p:cNvSpPr/>
            <p:nvPr/>
          </p:nvSpPr>
          <p:spPr>
            <a:xfrm>
              <a:off x="2304" y="1609"/>
              <a:ext cx="576" cy="404"/>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1</a:t>
              </a:r>
            </a:p>
          </p:txBody>
        </p:sp>
        <p:sp>
          <p:nvSpPr>
            <p:cNvPr id="54288" name="Rectangle 16"/>
            <p:cNvSpPr/>
            <p:nvPr/>
          </p:nvSpPr>
          <p:spPr>
            <a:xfrm>
              <a:off x="2304" y="2148"/>
              <a:ext cx="576" cy="404"/>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2</a:t>
              </a:r>
            </a:p>
          </p:txBody>
        </p:sp>
        <p:sp>
          <p:nvSpPr>
            <p:cNvPr id="54289" name="Rectangle 17"/>
            <p:cNvSpPr/>
            <p:nvPr/>
          </p:nvSpPr>
          <p:spPr>
            <a:xfrm>
              <a:off x="2304" y="2720"/>
              <a:ext cx="576" cy="404"/>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3</a:t>
              </a:r>
            </a:p>
          </p:txBody>
        </p:sp>
        <p:sp>
          <p:nvSpPr>
            <p:cNvPr id="54290" name="Rectangle 18"/>
            <p:cNvSpPr/>
            <p:nvPr/>
          </p:nvSpPr>
          <p:spPr>
            <a:xfrm>
              <a:off x="2304" y="3258"/>
              <a:ext cx="576" cy="404"/>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4</a:t>
              </a:r>
            </a:p>
          </p:txBody>
        </p:sp>
        <p:sp>
          <p:nvSpPr>
            <p:cNvPr id="54291" name="Rectangle 19"/>
            <p:cNvSpPr/>
            <p:nvPr/>
          </p:nvSpPr>
          <p:spPr>
            <a:xfrm>
              <a:off x="2304" y="3797"/>
              <a:ext cx="576" cy="404"/>
            </a:xfrm>
            <a:prstGeom prst="rect">
              <a:avLst/>
            </a:prstGeom>
            <a:gradFill rotWithShape="0">
              <a:gsLst>
                <a:gs pos="0">
                  <a:srgbClr val="FFCFA0"/>
                </a:gs>
                <a:gs pos="50000">
                  <a:srgbClr val="FF9933"/>
                </a:gs>
                <a:gs pos="100000">
                  <a:srgbClr val="FFCFA0"/>
                </a:gs>
              </a:gsLst>
              <a:lin ang="5400000" scaled="1"/>
              <a:tileRect/>
            </a:gradFill>
            <a:ln w="28575" cap="sq" cmpd="sng">
              <a:solidFill>
                <a:schemeClr val="folHlink"/>
              </a:solidFill>
              <a:prstDash val="solid"/>
              <a:miter/>
              <a:headEnd type="none" w="sm" len="sm"/>
              <a:tailEnd type="none" w="sm" len="sm"/>
            </a:ln>
          </p:spPr>
          <p:txBody>
            <a:bodyPr wrap="none" anchor="ctr" anchorCtr="0"/>
            <a:lstStyle/>
            <a:p>
              <a:pPr algn="ctr" eaLnBrk="0" hangingPunct="0"/>
              <a:r>
                <a:rPr lang="en-US" altLang="zh-CN" dirty="0">
                  <a:solidFill>
                    <a:srgbClr val="050301"/>
                  </a:solidFill>
                  <a:latin typeface="黑体" panose="02010609060101010101" charset="-122"/>
                  <a:ea typeface="黑体" panose="02010609060101010101" charset="-122"/>
                </a:rPr>
                <a:t>V</a:t>
              </a:r>
              <a:r>
                <a:rPr lang="en-US" altLang="zh-CN" baseline="-25000" dirty="0">
                  <a:solidFill>
                    <a:srgbClr val="050301"/>
                  </a:solidFill>
                  <a:latin typeface="黑体" panose="02010609060101010101" charset="-122"/>
                  <a:ea typeface="黑体" panose="02010609060101010101" charset="-122"/>
                </a:rPr>
                <a:t>5</a:t>
              </a:r>
            </a:p>
          </p:txBody>
        </p:sp>
        <p:sp>
          <p:nvSpPr>
            <p:cNvPr id="54292" name="Line 20"/>
            <p:cNvSpPr/>
            <p:nvPr/>
          </p:nvSpPr>
          <p:spPr>
            <a:xfrm>
              <a:off x="2064" y="1777"/>
              <a:ext cx="0" cy="2256"/>
            </a:xfrm>
            <a:prstGeom prst="line">
              <a:avLst/>
            </a:prstGeom>
            <a:ln w="28575" cap="sq" cmpd="sng">
              <a:solidFill>
                <a:schemeClr val="tx1"/>
              </a:solidFill>
              <a:prstDash val="solid"/>
              <a:round/>
              <a:headEnd type="none" w="sm" len="sm"/>
              <a:tailEnd type="none" w="sm" len="sm"/>
            </a:ln>
          </p:spPr>
        </p:sp>
        <p:sp>
          <p:nvSpPr>
            <p:cNvPr id="54293" name="Line 21"/>
            <p:cNvSpPr/>
            <p:nvPr/>
          </p:nvSpPr>
          <p:spPr>
            <a:xfrm>
              <a:off x="2064" y="1777"/>
              <a:ext cx="240" cy="0"/>
            </a:xfrm>
            <a:prstGeom prst="line">
              <a:avLst/>
            </a:prstGeom>
            <a:ln w="28575" cap="sq" cmpd="sng">
              <a:solidFill>
                <a:schemeClr val="tx1"/>
              </a:solidFill>
              <a:prstDash val="solid"/>
              <a:round/>
              <a:headEnd type="none" w="sm" len="sm"/>
              <a:tailEnd type="triangle" w="sm" len="sm"/>
            </a:ln>
          </p:spPr>
        </p:sp>
        <p:sp>
          <p:nvSpPr>
            <p:cNvPr id="54294" name="Line 22"/>
            <p:cNvSpPr/>
            <p:nvPr/>
          </p:nvSpPr>
          <p:spPr>
            <a:xfrm>
              <a:off x="2064" y="2350"/>
              <a:ext cx="240" cy="0"/>
            </a:xfrm>
            <a:prstGeom prst="line">
              <a:avLst/>
            </a:prstGeom>
            <a:ln w="28575" cap="sq" cmpd="sng">
              <a:solidFill>
                <a:schemeClr val="tx1"/>
              </a:solidFill>
              <a:prstDash val="solid"/>
              <a:round/>
              <a:headEnd type="none" w="sm" len="sm"/>
              <a:tailEnd type="triangle" w="sm" len="sm"/>
            </a:ln>
          </p:spPr>
        </p:sp>
        <p:sp>
          <p:nvSpPr>
            <p:cNvPr id="54295" name="Line 23"/>
            <p:cNvSpPr/>
            <p:nvPr/>
          </p:nvSpPr>
          <p:spPr>
            <a:xfrm>
              <a:off x="2064" y="2905"/>
              <a:ext cx="240" cy="0"/>
            </a:xfrm>
            <a:prstGeom prst="line">
              <a:avLst/>
            </a:prstGeom>
            <a:ln w="28575" cap="sq" cmpd="sng">
              <a:solidFill>
                <a:schemeClr val="tx1"/>
              </a:solidFill>
              <a:prstDash val="solid"/>
              <a:round/>
              <a:headEnd type="none" w="sm" len="sm"/>
              <a:tailEnd type="triangle" w="sm" len="sm"/>
            </a:ln>
          </p:spPr>
        </p:sp>
        <p:sp>
          <p:nvSpPr>
            <p:cNvPr id="54296" name="Line 24"/>
            <p:cNvSpPr/>
            <p:nvPr/>
          </p:nvSpPr>
          <p:spPr>
            <a:xfrm>
              <a:off x="2064" y="3460"/>
              <a:ext cx="240" cy="0"/>
            </a:xfrm>
            <a:prstGeom prst="line">
              <a:avLst/>
            </a:prstGeom>
            <a:ln w="28575" cap="sq" cmpd="sng">
              <a:solidFill>
                <a:schemeClr val="tx1"/>
              </a:solidFill>
              <a:prstDash val="solid"/>
              <a:round/>
              <a:headEnd type="none" w="sm" len="sm"/>
              <a:tailEnd type="triangle" w="sm" len="sm"/>
            </a:ln>
          </p:spPr>
        </p:sp>
        <p:sp>
          <p:nvSpPr>
            <p:cNvPr id="54297" name="Line 25"/>
            <p:cNvSpPr/>
            <p:nvPr/>
          </p:nvSpPr>
          <p:spPr>
            <a:xfrm>
              <a:off x="2064" y="4033"/>
              <a:ext cx="240" cy="0"/>
            </a:xfrm>
            <a:prstGeom prst="line">
              <a:avLst/>
            </a:prstGeom>
            <a:ln w="28575" cap="sq" cmpd="sng">
              <a:solidFill>
                <a:schemeClr val="tx1"/>
              </a:solidFill>
              <a:prstDash val="solid"/>
              <a:round/>
              <a:headEnd type="none" w="sm" len="sm"/>
              <a:tailEnd type="triangle" w="sm" len="sm"/>
            </a:ln>
          </p:spPr>
        </p:sp>
        <p:sp>
          <p:nvSpPr>
            <p:cNvPr id="54298" name="Line 26"/>
            <p:cNvSpPr/>
            <p:nvPr/>
          </p:nvSpPr>
          <p:spPr>
            <a:xfrm>
              <a:off x="3113" y="1777"/>
              <a:ext cx="0" cy="2256"/>
            </a:xfrm>
            <a:prstGeom prst="line">
              <a:avLst/>
            </a:prstGeom>
            <a:ln w="28575" cap="sq" cmpd="sng">
              <a:solidFill>
                <a:schemeClr val="tx1"/>
              </a:solidFill>
              <a:prstDash val="solid"/>
              <a:round/>
              <a:headEnd type="none" w="sm" len="sm"/>
              <a:tailEnd type="none" w="sm" len="sm"/>
            </a:ln>
          </p:spPr>
        </p:sp>
        <p:sp>
          <p:nvSpPr>
            <p:cNvPr id="54299" name="Line 27"/>
            <p:cNvSpPr/>
            <p:nvPr/>
          </p:nvSpPr>
          <p:spPr>
            <a:xfrm>
              <a:off x="2880" y="1777"/>
              <a:ext cx="240" cy="0"/>
            </a:xfrm>
            <a:prstGeom prst="line">
              <a:avLst/>
            </a:prstGeom>
            <a:ln w="28575" cap="sq" cmpd="sng">
              <a:solidFill>
                <a:schemeClr val="tx1"/>
              </a:solidFill>
              <a:prstDash val="solid"/>
              <a:round/>
              <a:headEnd type="none" w="sm" len="sm"/>
              <a:tailEnd type="triangle" w="sm" len="sm"/>
            </a:ln>
          </p:spPr>
        </p:sp>
        <p:sp>
          <p:nvSpPr>
            <p:cNvPr id="54300" name="Line 28"/>
            <p:cNvSpPr/>
            <p:nvPr/>
          </p:nvSpPr>
          <p:spPr>
            <a:xfrm>
              <a:off x="2880" y="2350"/>
              <a:ext cx="240" cy="0"/>
            </a:xfrm>
            <a:prstGeom prst="line">
              <a:avLst/>
            </a:prstGeom>
            <a:ln w="28575" cap="sq" cmpd="sng">
              <a:solidFill>
                <a:schemeClr val="tx1"/>
              </a:solidFill>
              <a:prstDash val="solid"/>
              <a:round/>
              <a:headEnd type="none" w="sm" len="sm"/>
              <a:tailEnd type="triangle" w="sm" len="sm"/>
            </a:ln>
          </p:spPr>
        </p:sp>
        <p:sp>
          <p:nvSpPr>
            <p:cNvPr id="54301" name="Line 29"/>
            <p:cNvSpPr/>
            <p:nvPr/>
          </p:nvSpPr>
          <p:spPr>
            <a:xfrm>
              <a:off x="2880" y="2905"/>
              <a:ext cx="240" cy="0"/>
            </a:xfrm>
            <a:prstGeom prst="line">
              <a:avLst/>
            </a:prstGeom>
            <a:ln w="28575" cap="sq" cmpd="sng">
              <a:solidFill>
                <a:schemeClr val="tx1"/>
              </a:solidFill>
              <a:prstDash val="solid"/>
              <a:round/>
              <a:headEnd type="none" w="sm" len="sm"/>
              <a:tailEnd type="triangle" w="sm" len="sm"/>
            </a:ln>
          </p:spPr>
        </p:sp>
        <p:sp>
          <p:nvSpPr>
            <p:cNvPr id="54302" name="Line 30"/>
            <p:cNvSpPr/>
            <p:nvPr/>
          </p:nvSpPr>
          <p:spPr>
            <a:xfrm>
              <a:off x="2880" y="3460"/>
              <a:ext cx="240" cy="0"/>
            </a:xfrm>
            <a:prstGeom prst="line">
              <a:avLst/>
            </a:prstGeom>
            <a:ln w="28575" cap="sq" cmpd="sng">
              <a:solidFill>
                <a:schemeClr val="tx1"/>
              </a:solidFill>
              <a:prstDash val="solid"/>
              <a:round/>
              <a:headEnd type="none" w="sm" len="sm"/>
              <a:tailEnd type="triangle" w="sm" len="sm"/>
            </a:ln>
          </p:spPr>
        </p:sp>
        <p:sp>
          <p:nvSpPr>
            <p:cNvPr id="54303" name="Line 31"/>
            <p:cNvSpPr/>
            <p:nvPr/>
          </p:nvSpPr>
          <p:spPr>
            <a:xfrm>
              <a:off x="2880" y="4033"/>
              <a:ext cx="240" cy="0"/>
            </a:xfrm>
            <a:prstGeom prst="line">
              <a:avLst/>
            </a:prstGeom>
            <a:ln w="28575" cap="sq" cmpd="sng">
              <a:solidFill>
                <a:schemeClr val="tx1"/>
              </a:solidFill>
              <a:prstDash val="solid"/>
              <a:round/>
              <a:headEnd type="none" w="sm" len="sm"/>
              <a:tailEnd type="triangle" w="sm" len="sm"/>
            </a:ln>
          </p:spPr>
        </p:sp>
        <p:sp>
          <p:nvSpPr>
            <p:cNvPr id="54304" name="Line 32"/>
            <p:cNvSpPr/>
            <p:nvPr/>
          </p:nvSpPr>
          <p:spPr>
            <a:xfrm>
              <a:off x="768" y="1273"/>
              <a:ext cx="432" cy="0"/>
            </a:xfrm>
            <a:prstGeom prst="line">
              <a:avLst/>
            </a:prstGeom>
            <a:ln w="28575" cap="sq" cmpd="sng">
              <a:solidFill>
                <a:schemeClr val="tx1"/>
              </a:solidFill>
              <a:prstDash val="solid"/>
              <a:round/>
              <a:headEnd type="none" w="sm" len="sm"/>
              <a:tailEnd type="triangle" w="sm" len="sm"/>
            </a:ln>
          </p:spPr>
        </p:sp>
        <p:sp>
          <p:nvSpPr>
            <p:cNvPr id="54305" name="Line 33"/>
            <p:cNvSpPr/>
            <p:nvPr/>
          </p:nvSpPr>
          <p:spPr>
            <a:xfrm>
              <a:off x="768" y="1273"/>
              <a:ext cx="0" cy="1632"/>
            </a:xfrm>
            <a:prstGeom prst="line">
              <a:avLst/>
            </a:prstGeom>
            <a:ln w="28575" cap="sq" cmpd="sng">
              <a:solidFill>
                <a:schemeClr val="tx1"/>
              </a:solidFill>
              <a:prstDash val="solid"/>
              <a:round/>
              <a:headEnd type="none" w="sm" len="sm"/>
              <a:tailEnd type="none" w="sm" len="sm"/>
            </a:ln>
          </p:spPr>
        </p:sp>
        <p:sp>
          <p:nvSpPr>
            <p:cNvPr id="54306" name="Line 34"/>
            <p:cNvSpPr/>
            <p:nvPr/>
          </p:nvSpPr>
          <p:spPr>
            <a:xfrm>
              <a:off x="768" y="2905"/>
              <a:ext cx="1296" cy="0"/>
            </a:xfrm>
            <a:prstGeom prst="line">
              <a:avLst/>
            </a:prstGeom>
            <a:ln w="28575" cap="sq" cmpd="sng">
              <a:solidFill>
                <a:schemeClr val="tx1"/>
              </a:solidFill>
              <a:prstDash val="solid"/>
              <a:round/>
              <a:headEnd type="none" w="sm" len="sm"/>
              <a:tailEnd type="none" w="sm" len="sm"/>
            </a:ln>
          </p:spPr>
        </p:sp>
        <p:sp>
          <p:nvSpPr>
            <p:cNvPr id="54307" name="Line 35"/>
            <p:cNvSpPr/>
            <p:nvPr/>
          </p:nvSpPr>
          <p:spPr>
            <a:xfrm>
              <a:off x="4512" y="1273"/>
              <a:ext cx="384" cy="0"/>
            </a:xfrm>
            <a:prstGeom prst="line">
              <a:avLst/>
            </a:prstGeom>
            <a:ln w="28575" cap="sq" cmpd="sng">
              <a:solidFill>
                <a:schemeClr val="tx1"/>
              </a:solidFill>
              <a:prstDash val="solid"/>
              <a:round/>
              <a:headEnd type="none" w="sm" len="sm"/>
              <a:tailEnd type="none" w="sm" len="sm"/>
            </a:ln>
          </p:spPr>
        </p:sp>
        <p:sp>
          <p:nvSpPr>
            <p:cNvPr id="54308" name="Line 36"/>
            <p:cNvSpPr/>
            <p:nvPr/>
          </p:nvSpPr>
          <p:spPr>
            <a:xfrm>
              <a:off x="3120" y="2905"/>
              <a:ext cx="1776" cy="0"/>
            </a:xfrm>
            <a:prstGeom prst="line">
              <a:avLst/>
            </a:prstGeom>
            <a:ln w="28575" cap="sq" cmpd="sng">
              <a:solidFill>
                <a:schemeClr val="tx1"/>
              </a:solidFill>
              <a:prstDash val="solid"/>
              <a:round/>
              <a:headEnd type="none" w="sm" len="sm"/>
              <a:tailEnd type="none" w="sm" len="sm"/>
            </a:ln>
          </p:spPr>
        </p:sp>
        <p:sp>
          <p:nvSpPr>
            <p:cNvPr id="54309" name="Line 37"/>
            <p:cNvSpPr/>
            <p:nvPr/>
          </p:nvSpPr>
          <p:spPr>
            <a:xfrm>
              <a:off x="336" y="2089"/>
              <a:ext cx="432" cy="0"/>
            </a:xfrm>
            <a:prstGeom prst="line">
              <a:avLst/>
            </a:prstGeom>
            <a:ln w="28575" cap="sq" cmpd="sng">
              <a:solidFill>
                <a:schemeClr val="tx1"/>
              </a:solidFill>
              <a:prstDash val="solid"/>
              <a:round/>
              <a:headEnd type="none" w="sm" len="sm"/>
              <a:tailEnd type="triangle" w="sm" len="sm"/>
            </a:ln>
          </p:spPr>
        </p:sp>
        <p:sp>
          <p:nvSpPr>
            <p:cNvPr id="54310" name="Line 38"/>
            <p:cNvSpPr/>
            <p:nvPr/>
          </p:nvSpPr>
          <p:spPr>
            <a:xfrm>
              <a:off x="4896" y="1273"/>
              <a:ext cx="0" cy="1632"/>
            </a:xfrm>
            <a:prstGeom prst="line">
              <a:avLst/>
            </a:prstGeom>
            <a:ln w="28575" cap="sq" cmpd="sng">
              <a:solidFill>
                <a:schemeClr val="tx1"/>
              </a:solidFill>
              <a:prstDash val="solid"/>
              <a:round/>
              <a:headEnd type="none" w="sm" len="sm"/>
              <a:tailEnd type="none" w="sm" len="sm"/>
            </a:ln>
          </p:spPr>
        </p:sp>
        <p:sp>
          <p:nvSpPr>
            <p:cNvPr id="54311" name="Line 39"/>
            <p:cNvSpPr/>
            <p:nvPr/>
          </p:nvSpPr>
          <p:spPr>
            <a:xfrm>
              <a:off x="4896" y="2089"/>
              <a:ext cx="432" cy="0"/>
            </a:xfrm>
            <a:prstGeom prst="line">
              <a:avLst/>
            </a:prstGeom>
            <a:ln w="28575" cap="sq" cmpd="sng">
              <a:solidFill>
                <a:schemeClr val="tx1"/>
              </a:solidFill>
              <a:prstDash val="solid"/>
              <a:round/>
              <a:headEnd type="none" w="sm" len="sm"/>
              <a:tailEnd type="triangle" w="sm" len="sm"/>
            </a:ln>
          </p:spPr>
        </p:sp>
      </p:grpSp>
      <p:sp>
        <p:nvSpPr>
          <p:cNvPr id="54312" name="Rectangle 43"/>
          <p:cNvSpPr/>
          <p:nvPr/>
        </p:nvSpPr>
        <p:spPr>
          <a:xfrm>
            <a:off x="1992313" y="2199164"/>
            <a:ext cx="8135937" cy="645160"/>
          </a:xfrm>
          <a:prstGeom prst="rect">
            <a:avLst/>
          </a:prstGeom>
          <a:noFill/>
          <a:ln w="9525">
            <a:noFill/>
          </a:ln>
        </p:spPr>
        <p:txBody>
          <a:bodyPr anchor="ctr" anchorCtr="0">
            <a:spAutoFit/>
          </a:bodyPr>
          <a:lstStyle/>
          <a:p>
            <a:pPr eaLnBrk="0" hangingPunct="0"/>
            <a:r>
              <a:rPr lang="zh-CN" altLang="en-US" dirty="0">
                <a:latin typeface="黑体" panose="02010609060101010101" charset="-122"/>
                <a:ea typeface="黑体" panose="02010609060101010101" charset="-122"/>
              </a:rPr>
              <a:t>    将级联型和并联型结合起来的混合型也是比较完备的一种共振峰模型，该模型能够根据不同性质的语音进行切换。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标题 1"/>
          <p:cNvSpPr>
            <a:spLocks noGrp="1"/>
          </p:cNvSpPr>
          <p:nvPr>
            <p:ph type="title"/>
          </p:nvPr>
        </p:nvSpPr>
        <p:spPr>
          <a:xfrm>
            <a:off x="838200" y="365125"/>
            <a:ext cx="10515600" cy="97394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5299" name="Text Box 4"/>
          <p:cNvSpPr txBox="1"/>
          <p:nvPr/>
        </p:nvSpPr>
        <p:spPr>
          <a:xfrm>
            <a:off x="2008188" y="1395413"/>
            <a:ext cx="6248400" cy="368300"/>
          </a:xfrm>
          <a:prstGeom prst="rect">
            <a:avLst/>
          </a:prstGeom>
          <a:noFill/>
          <a:ln w="12700">
            <a:noFill/>
          </a:ln>
        </p:spPr>
        <p:txBody>
          <a:bodyPr anchor="t" anchorCtr="0">
            <a:spAutoFit/>
          </a:bodyPr>
          <a:lstStyle/>
          <a:p>
            <a:pPr eaLnBrk="0" hangingPunct="0">
              <a:spcBef>
                <a:spcPct val="50000"/>
              </a:spcBef>
              <a:buClr>
                <a:srgbClr val="FF0000"/>
              </a:buClr>
              <a:buFont typeface="Wingdings" panose="05000000000000000000" pitchFamily="2" charset="2"/>
              <a:buChar char="Ø"/>
            </a:pPr>
            <a:r>
              <a:rPr lang="zh-CN" altLang="en-US" dirty="0">
                <a:latin typeface="黑体" panose="02010609060101010101" charset="-122"/>
                <a:ea typeface="黑体" panose="02010609060101010101" charset="-122"/>
              </a:rPr>
              <a:t> 辐射模型</a:t>
            </a:r>
          </a:p>
        </p:txBody>
      </p:sp>
      <p:grpSp>
        <p:nvGrpSpPr>
          <p:cNvPr id="55300" name="Group 16"/>
          <p:cNvGrpSpPr/>
          <p:nvPr/>
        </p:nvGrpSpPr>
        <p:grpSpPr>
          <a:xfrm>
            <a:off x="3071813" y="3071813"/>
            <a:ext cx="4610100" cy="2067864"/>
            <a:chOff x="384" y="1765"/>
            <a:chExt cx="2969" cy="1468"/>
          </a:xfrm>
        </p:grpSpPr>
        <p:sp>
          <p:nvSpPr>
            <p:cNvPr id="55301" name="Rectangle 6"/>
            <p:cNvSpPr/>
            <p:nvPr/>
          </p:nvSpPr>
          <p:spPr>
            <a:xfrm>
              <a:off x="1152" y="1765"/>
              <a:ext cx="1488" cy="768"/>
            </a:xfrm>
            <a:prstGeom prst="rect">
              <a:avLst/>
            </a:prstGeom>
            <a:solidFill>
              <a:schemeClr val="bg1"/>
            </a:solidFill>
            <a:ln w="28575" cap="sq" cmpd="sng">
              <a:solidFill>
                <a:schemeClr val="folHlink"/>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线性系统</a:t>
              </a:r>
            </a:p>
            <a:p>
              <a:pPr algn="ctr" eaLnBrk="0" hangingPunct="0"/>
              <a:r>
                <a:rPr lang="zh-CN" altLang="en-US" dirty="0">
                  <a:solidFill>
                    <a:srgbClr val="050301"/>
                  </a:solidFill>
                  <a:latin typeface="黑体" panose="02010609060101010101" charset="-122"/>
                  <a:ea typeface="黑体" panose="02010609060101010101" charset="-122"/>
                </a:rPr>
                <a:t>口唇辐射</a:t>
              </a:r>
              <a:r>
                <a:rPr lang="en-US" altLang="zh-CN" i="1" dirty="0">
                  <a:solidFill>
                    <a:srgbClr val="050301"/>
                  </a:solidFill>
                  <a:latin typeface="黑体" panose="02010609060101010101" charset="-122"/>
                  <a:ea typeface="黑体" panose="02010609060101010101" charset="-122"/>
                </a:rPr>
                <a:t>R(z)</a:t>
              </a:r>
            </a:p>
          </p:txBody>
        </p:sp>
        <p:sp>
          <p:nvSpPr>
            <p:cNvPr id="55302" name="Line 7"/>
            <p:cNvSpPr/>
            <p:nvPr/>
          </p:nvSpPr>
          <p:spPr>
            <a:xfrm>
              <a:off x="384" y="2101"/>
              <a:ext cx="768" cy="0"/>
            </a:xfrm>
            <a:prstGeom prst="line">
              <a:avLst/>
            </a:prstGeom>
            <a:ln w="28575" cap="sq" cmpd="sng">
              <a:solidFill>
                <a:schemeClr val="tx1"/>
              </a:solidFill>
              <a:prstDash val="solid"/>
              <a:round/>
              <a:headEnd type="none" w="sm" len="sm"/>
              <a:tailEnd type="triangle" w="sm" len="sm"/>
            </a:ln>
          </p:spPr>
        </p:sp>
        <p:sp>
          <p:nvSpPr>
            <p:cNvPr id="55303" name="Line 8"/>
            <p:cNvSpPr/>
            <p:nvPr/>
          </p:nvSpPr>
          <p:spPr>
            <a:xfrm>
              <a:off x="2640" y="2101"/>
              <a:ext cx="624" cy="0"/>
            </a:xfrm>
            <a:prstGeom prst="line">
              <a:avLst/>
            </a:prstGeom>
            <a:ln w="28575" cap="sq" cmpd="sng">
              <a:solidFill>
                <a:schemeClr val="tx1"/>
              </a:solidFill>
              <a:prstDash val="solid"/>
              <a:round/>
              <a:headEnd type="none" w="sm" len="sm"/>
              <a:tailEnd type="triangle" w="sm" len="sm"/>
            </a:ln>
          </p:spPr>
        </p:sp>
        <p:sp>
          <p:nvSpPr>
            <p:cNvPr id="55304" name="Rectangle 9"/>
            <p:cNvSpPr/>
            <p:nvPr/>
          </p:nvSpPr>
          <p:spPr>
            <a:xfrm>
              <a:off x="576" y="1800"/>
              <a:ext cx="460" cy="261"/>
            </a:xfrm>
            <a:prstGeom prst="rect">
              <a:avLst/>
            </a:prstGeom>
            <a:noFill/>
            <a:ln w="12700">
              <a:noFill/>
            </a:ln>
          </p:spPr>
          <p:txBody>
            <a:bodyPr wrap="none" anchor="t" anchorCtr="0">
              <a:spAutoFit/>
            </a:bodyPr>
            <a:lstStyle/>
            <a:p>
              <a:pPr eaLnBrk="0" hangingPunct="0"/>
              <a:r>
                <a:rPr lang="en-US" altLang="zh-CN" dirty="0">
                  <a:latin typeface="黑体" panose="02010609060101010101" charset="-122"/>
                  <a:ea typeface="黑体" panose="02010609060101010101" charset="-122"/>
                </a:rPr>
                <a:t>u</a:t>
              </a:r>
              <a:r>
                <a:rPr lang="en-US" altLang="zh-CN" baseline="-30000" dirty="0">
                  <a:latin typeface="黑体" panose="02010609060101010101" charset="-122"/>
                  <a:ea typeface="黑体" panose="02010609060101010101" charset="-122"/>
                </a:rPr>
                <a:t>l</a:t>
              </a:r>
              <a:r>
                <a:rPr lang="en-US" altLang="zh-CN" dirty="0">
                  <a:latin typeface="黑体" panose="02010609060101010101" charset="-122"/>
                  <a:ea typeface="黑体" panose="02010609060101010101" charset="-122"/>
                </a:rPr>
                <a:t>(n)</a:t>
              </a:r>
            </a:p>
          </p:txBody>
        </p:sp>
        <p:sp>
          <p:nvSpPr>
            <p:cNvPr id="55305" name="Rectangle 10"/>
            <p:cNvSpPr/>
            <p:nvPr/>
          </p:nvSpPr>
          <p:spPr>
            <a:xfrm>
              <a:off x="2784" y="1800"/>
              <a:ext cx="569" cy="261"/>
            </a:xfrm>
            <a:prstGeom prst="rect">
              <a:avLst/>
            </a:prstGeom>
            <a:noFill/>
            <a:ln w="127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p</a:t>
              </a:r>
              <a:r>
                <a:rPr lang="en-US" altLang="zh-CN" baseline="-30000" dirty="0">
                  <a:latin typeface="黑体" panose="02010609060101010101" charset="-122"/>
                  <a:ea typeface="黑体" panose="02010609060101010101" charset="-122"/>
                </a:rPr>
                <a:t>l</a:t>
              </a:r>
              <a:r>
                <a:rPr lang="en-US" altLang="zh-CN" dirty="0">
                  <a:latin typeface="黑体" panose="02010609060101010101" charset="-122"/>
                  <a:ea typeface="黑体" panose="02010609060101010101" charset="-122"/>
                </a:rPr>
                <a:t>(n)</a:t>
              </a:r>
            </a:p>
          </p:txBody>
        </p:sp>
        <p:sp>
          <p:nvSpPr>
            <p:cNvPr id="55306" name="Text Box 11"/>
            <p:cNvSpPr txBox="1"/>
            <p:nvPr/>
          </p:nvSpPr>
          <p:spPr>
            <a:xfrm>
              <a:off x="1008" y="2677"/>
              <a:ext cx="2256" cy="556"/>
            </a:xfrm>
            <a:prstGeom prst="rect">
              <a:avLst/>
            </a:prstGeom>
            <a:noFill/>
            <a:ln w="12700">
              <a:noFill/>
            </a:ln>
          </p:spPr>
          <p:txBody>
            <a:bodyPr anchor="t" anchorCtr="0">
              <a:spAutoFit/>
            </a:bodyPr>
            <a:lstStyle/>
            <a:p>
              <a:pPr eaLnBrk="0" hangingPunct="0">
                <a:spcBef>
                  <a:spcPct val="50000"/>
                </a:spcBef>
              </a:pPr>
              <a:r>
                <a:rPr lang="en-US" altLang="zh-CN" dirty="0">
                  <a:latin typeface="黑体" panose="02010609060101010101" charset="-122"/>
                  <a:ea typeface="黑体" panose="02010609060101010101" charset="-122"/>
                </a:rPr>
                <a:t>P</a:t>
              </a:r>
              <a:r>
                <a:rPr lang="en-US" altLang="zh-CN" baseline="-25000" dirty="0">
                  <a:latin typeface="黑体" panose="02010609060101010101" charset="-122"/>
                  <a:ea typeface="黑体" panose="02010609060101010101" charset="-122"/>
                </a:rPr>
                <a:t>l</a:t>
              </a:r>
              <a:r>
                <a:rPr lang="en-US" altLang="zh-CN" dirty="0">
                  <a:latin typeface="黑体" panose="02010609060101010101" charset="-122"/>
                  <a:ea typeface="黑体" panose="02010609060101010101" charset="-122"/>
                </a:rPr>
                <a:t>(z)=R(z)U</a:t>
              </a:r>
              <a:r>
                <a:rPr lang="en-US" altLang="zh-CN" baseline="-25000" dirty="0">
                  <a:latin typeface="黑体" panose="02010609060101010101" charset="-122"/>
                  <a:ea typeface="黑体" panose="02010609060101010101" charset="-122"/>
                </a:rPr>
                <a:t>l</a:t>
              </a:r>
              <a:r>
                <a:rPr lang="en-US" altLang="zh-CN" dirty="0">
                  <a:latin typeface="黑体" panose="02010609060101010101" charset="-122"/>
                  <a:ea typeface="黑体" panose="02010609060101010101" charset="-122"/>
                </a:rPr>
                <a:t>(z)</a:t>
              </a:r>
            </a:p>
            <a:p>
              <a:pPr eaLnBrk="0" hangingPunct="0">
                <a:spcBef>
                  <a:spcPct val="50000"/>
                </a:spcBef>
              </a:pPr>
              <a:r>
                <a:rPr lang="en-US" altLang="zh-CN" dirty="0">
                  <a:latin typeface="黑体" panose="02010609060101010101" charset="-122"/>
                  <a:ea typeface="黑体" panose="02010609060101010101" charset="-122"/>
                </a:rPr>
                <a:t>R(z)=(1-rz</a:t>
              </a:r>
              <a:r>
                <a:rPr lang="en-US" altLang="zh-CN" baseline="30000" dirty="0">
                  <a:latin typeface="黑体" panose="02010609060101010101" charset="-122"/>
                  <a:ea typeface="黑体" panose="02010609060101010101" charset="-122"/>
                </a:rPr>
                <a:t>-1</a:t>
              </a:r>
              <a:r>
                <a:rPr lang="en-US" altLang="zh-CN" dirty="0">
                  <a:latin typeface="黑体" panose="02010609060101010101" charset="-122"/>
                  <a:ea typeface="黑体" panose="02010609060101010101" charset="-122"/>
                </a:rPr>
                <a:t>)</a:t>
              </a:r>
            </a:p>
          </p:txBody>
        </p:sp>
      </p:grpSp>
      <p:sp>
        <p:nvSpPr>
          <p:cNvPr id="55307" name="Rectangle 15"/>
          <p:cNvSpPr/>
          <p:nvPr/>
        </p:nvSpPr>
        <p:spPr>
          <a:xfrm>
            <a:off x="2063750" y="2134870"/>
            <a:ext cx="8135938" cy="645160"/>
          </a:xfrm>
          <a:prstGeom prst="rect">
            <a:avLst/>
          </a:prstGeom>
          <a:noFill/>
          <a:ln w="9525">
            <a:noFill/>
          </a:ln>
        </p:spPr>
        <p:txBody>
          <a:bodyPr anchor="ctr" anchorCtr="0">
            <a:spAutoFit/>
          </a:bodyPr>
          <a:lstStyle/>
          <a:p>
            <a:pPr eaLnBrk="0" hangingPunct="0"/>
            <a:r>
              <a:rPr lang="zh-CN" altLang="en-US" dirty="0">
                <a:latin typeface="黑体" panose="02010609060101010101" charset="-122"/>
                <a:ea typeface="黑体" panose="02010609060101010101" charset="-122"/>
              </a:rPr>
              <a:t>    声道的终端为口和唇。从声道输出的是</a:t>
            </a:r>
            <a:r>
              <a:rPr lang="zh-CN" altLang="en-US" dirty="0">
                <a:solidFill>
                  <a:srgbClr val="FF0000"/>
                </a:solidFill>
                <a:latin typeface="黑体" panose="02010609060101010101" charset="-122"/>
                <a:ea typeface="黑体" panose="02010609060101010101" charset="-122"/>
              </a:rPr>
              <a:t>速度波</a:t>
            </a:r>
            <a:r>
              <a:rPr lang="en-US" altLang="zh-CN" i="1" dirty="0">
                <a:latin typeface="黑体" panose="02010609060101010101" charset="-122"/>
                <a:ea typeface="黑体" panose="02010609060101010101" charset="-122"/>
              </a:rPr>
              <a:t>U</a:t>
            </a:r>
            <a:r>
              <a:rPr lang="en-US" altLang="zh-CN" dirty="0">
                <a:latin typeface="黑体" panose="02010609060101010101" charset="-122"/>
                <a:ea typeface="黑体" panose="02010609060101010101" charset="-122"/>
              </a:rPr>
              <a:t>L(</a:t>
            </a:r>
            <a:r>
              <a:rPr lang="en-US" altLang="zh-CN" i="1" dirty="0">
                <a:latin typeface="黑体" panose="02010609060101010101" charset="-122"/>
                <a:ea typeface="黑体" panose="02010609060101010101" charset="-122"/>
              </a:rPr>
              <a:t>n</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，而语音信号是</a:t>
            </a:r>
            <a:r>
              <a:rPr lang="zh-CN" altLang="en-US" dirty="0">
                <a:solidFill>
                  <a:srgbClr val="FF0000"/>
                </a:solidFill>
                <a:latin typeface="黑体" panose="02010609060101010101" charset="-122"/>
                <a:ea typeface="黑体" panose="02010609060101010101" charset="-122"/>
              </a:rPr>
              <a:t>声压波</a:t>
            </a:r>
            <a:r>
              <a:rPr lang="zh-CN" altLang="en-US" dirty="0">
                <a:latin typeface="黑体" panose="02010609060101010101" charset="-122"/>
                <a:ea typeface="黑体" panose="02010609060101010101" charset="-122"/>
              </a:rPr>
              <a:t>，二者之倒比称为辐射阻抗</a:t>
            </a:r>
            <a:r>
              <a:rPr lang="en-US" altLang="zh-CN" i="1" dirty="0">
                <a:latin typeface="黑体" panose="02010609060101010101" charset="-122"/>
                <a:ea typeface="黑体" panose="02010609060101010101" charset="-122"/>
              </a:rPr>
              <a:t>ZL</a:t>
            </a:r>
            <a:r>
              <a:rPr lang="zh-CN" altLang="en-US" i="1"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它表征口和唇的辐射效应。</a:t>
            </a:r>
            <a:endParaRPr lang="zh-CN" altLang="en-US" dirty="0">
              <a:solidFill>
                <a:srgbClr val="0000CC"/>
              </a:solidFill>
              <a:latin typeface="黑体" panose="02010609060101010101" charset="-122"/>
              <a:ea typeface="黑体" panose="02010609060101010101" charset="-122"/>
            </a:endParaRPr>
          </a:p>
        </p:txBody>
      </p:sp>
      <p:sp>
        <p:nvSpPr>
          <p:cNvPr id="55308" name="Rectangle 17"/>
          <p:cNvSpPr/>
          <p:nvPr/>
        </p:nvSpPr>
        <p:spPr>
          <a:xfrm>
            <a:off x="1883682" y="5501958"/>
            <a:ext cx="8642350" cy="645160"/>
          </a:xfrm>
          <a:prstGeom prst="rect">
            <a:avLst/>
          </a:prstGeom>
          <a:noFill/>
          <a:ln w="9525">
            <a:noFill/>
          </a:ln>
        </p:spPr>
        <p:txBody>
          <a:bodyPr anchor="ctr" anchorCtr="0">
            <a:spAutoFit/>
          </a:bodyPr>
          <a:lstStyle/>
          <a:p>
            <a:pPr eaLnBrk="0" hangingPunct="0"/>
            <a:r>
              <a:rPr lang="zh-CN" altLang="en-US" dirty="0">
                <a:latin typeface="黑体" panose="02010609060101010101" charset="-122"/>
                <a:ea typeface="黑体" panose="02010609060101010101" charset="-122"/>
              </a:rPr>
              <a:t>    研究表明，口唇端辐射在高频端较为显著，在低频端时影响较小，所以辐射模型</a:t>
            </a:r>
            <a:r>
              <a:rPr lang="en-US" altLang="zh-CN" i="1" dirty="0">
                <a:latin typeface="黑体" panose="02010609060101010101" charset="-122"/>
                <a:ea typeface="黑体" panose="02010609060101010101" charset="-122"/>
              </a:rPr>
              <a:t>R</a:t>
            </a:r>
            <a:r>
              <a:rPr lang="en-US" altLang="zh-CN" dirty="0">
                <a:latin typeface="黑体" panose="02010609060101010101" charset="-122"/>
                <a:ea typeface="黑体" panose="02010609060101010101" charset="-122"/>
              </a:rPr>
              <a:t>(z)</a:t>
            </a:r>
            <a:r>
              <a:rPr lang="zh-CN" altLang="en-US" dirty="0">
                <a:latin typeface="黑体" panose="02010609060101010101" charset="-122"/>
                <a:ea typeface="黑体" panose="02010609060101010101" charset="-122"/>
              </a:rPr>
              <a:t>主要与嘴型有关，应是一阶类高通滤波器的形式。 </a:t>
            </a:r>
          </a:p>
        </p:txBody>
      </p:sp>
      <p:sp>
        <p:nvSpPr>
          <p:cNvPr id="55309" name="Rectangle 18"/>
          <p:cNvSpPr/>
          <p:nvPr/>
        </p:nvSpPr>
        <p:spPr>
          <a:xfrm>
            <a:off x="7535863" y="3063875"/>
            <a:ext cx="3132137" cy="645160"/>
          </a:xfrm>
          <a:prstGeom prst="rect">
            <a:avLst/>
          </a:prstGeom>
          <a:noFill/>
          <a:ln w="9525">
            <a:noFill/>
          </a:ln>
        </p:spPr>
        <p:txBody>
          <a:bodyPr anchor="t" anchorCtr="0">
            <a:spAutoFit/>
          </a:bodyPr>
          <a:lstStyle/>
          <a:p>
            <a:pPr eaLnBrk="0" hangingPunct="0"/>
            <a:r>
              <a:rPr lang="zh-CN" altLang="en-US" dirty="0">
                <a:solidFill>
                  <a:srgbClr val="FF0000"/>
                </a:solidFill>
                <a:latin typeface="黑体" panose="02010609060101010101" charset="-122"/>
                <a:ea typeface="黑体" panose="02010609060101010101" charset="-122"/>
              </a:rPr>
              <a:t>    用数学方法描述口唇和鼻孔的辐射特性。</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a:xfrm>
            <a:off x="838200" y="365125"/>
            <a:ext cx="10515600" cy="9826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 name="Rectangle 4"/>
          <p:cNvSpPr>
            <a:spLocks noChangeArrowheads="1"/>
          </p:cNvSpPr>
          <p:nvPr/>
        </p:nvSpPr>
        <p:spPr bwMode="auto">
          <a:xfrm>
            <a:off x="1703388" y="1425575"/>
            <a:ext cx="6096000" cy="570865"/>
          </a:xfrm>
          <a:prstGeom prst="rect">
            <a:avLst/>
          </a:prstGeom>
          <a:noFill/>
          <a:ln>
            <a:noFill/>
          </a:ln>
          <a:effectLst/>
        </p:spPr>
        <p:txBody>
          <a:bodyPr>
            <a:spAutoFit/>
          </a:bodyPr>
          <a:lstStyle/>
          <a:p>
            <a:pPr marL="0" marR="0" lvl="0" indent="0" algn="l" defTabSz="914400" rtl="0" eaLnBrk="0" fontAlgn="base" latinLnBrk="0" hangingPunct="0">
              <a:lnSpc>
                <a:spcPct val="130000"/>
              </a:lnSpc>
              <a:spcBef>
                <a:spcPct val="50000"/>
              </a:spcBef>
              <a:spcAft>
                <a:spcPct val="0"/>
              </a:spcAft>
              <a:buClr>
                <a:srgbClr val="FF0000"/>
              </a:buClr>
              <a:buSzTx/>
              <a:buFont typeface="Wingdings" panose="05000000000000000000" pitchFamily="2" charset="2"/>
              <a:buChar char="Ø"/>
              <a:defRPr/>
            </a:pPr>
            <a:r>
              <a:rPr kumimoji="0" lang="zh-CN" altLang="en-US" sz="2400" b="0" i="0" u="none" strike="noStrike" kern="1200" cap="none" spc="0" normalizeH="0" baseline="0" noProof="0">
                <a:ln>
                  <a:noFill/>
                </a:ln>
                <a:solidFill>
                  <a:schemeClr val="tx1"/>
                </a:solidFill>
                <a:effectLst/>
                <a:uLnTx/>
                <a:uFillTx/>
                <a:latin typeface="黑体" panose="02010609060101010101" charset="-122"/>
                <a:ea typeface="黑体" panose="02010609060101010101" charset="-122"/>
                <a:cs typeface="+mn-cs"/>
              </a:rPr>
              <a:t> 完整的语音信号的数学模型</a:t>
            </a:r>
            <a:endParaRPr kumimoji="0"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黑体" panose="02010609060101010101" charset="-122"/>
              <a:ea typeface="黑体" panose="02010609060101010101" charset="-122"/>
              <a:cs typeface="+mn-cs"/>
            </a:endParaRPr>
          </a:p>
        </p:txBody>
      </p:sp>
      <p:sp>
        <p:nvSpPr>
          <p:cNvPr id="56324" name="Text Box 5"/>
          <p:cNvSpPr txBox="1"/>
          <p:nvPr/>
        </p:nvSpPr>
        <p:spPr>
          <a:xfrm>
            <a:off x="6232525" y="2292350"/>
            <a:ext cx="928688" cy="368300"/>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v</a:t>
            </a:r>
          </a:p>
        </p:txBody>
      </p:sp>
      <p:sp>
        <p:nvSpPr>
          <p:cNvPr id="56325" name="Rectangle 6"/>
          <p:cNvSpPr/>
          <p:nvPr/>
        </p:nvSpPr>
        <p:spPr>
          <a:xfrm>
            <a:off x="1993900" y="2368550"/>
            <a:ext cx="1258888" cy="852488"/>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冲激序列</a:t>
            </a:r>
          </a:p>
          <a:p>
            <a:pPr algn="ctr" eaLnBrk="0" hangingPunct="0"/>
            <a:r>
              <a:rPr lang="zh-CN" altLang="en-US" dirty="0">
                <a:solidFill>
                  <a:srgbClr val="050301"/>
                </a:solidFill>
                <a:latin typeface="黑体" panose="02010609060101010101" charset="-122"/>
                <a:ea typeface="黑体" panose="02010609060101010101" charset="-122"/>
              </a:rPr>
              <a:t>发生器</a:t>
            </a:r>
          </a:p>
        </p:txBody>
      </p:sp>
      <p:sp>
        <p:nvSpPr>
          <p:cNvPr id="56326" name="Line 7"/>
          <p:cNvSpPr/>
          <p:nvPr/>
        </p:nvSpPr>
        <p:spPr>
          <a:xfrm>
            <a:off x="3252788" y="2892425"/>
            <a:ext cx="661987" cy="0"/>
          </a:xfrm>
          <a:prstGeom prst="line">
            <a:avLst/>
          </a:prstGeom>
          <a:ln w="19050" cap="sq" cmpd="sng">
            <a:solidFill>
              <a:srgbClr val="03159B"/>
            </a:solidFill>
            <a:prstDash val="solid"/>
            <a:round/>
            <a:headEnd type="none" w="sm" len="sm"/>
            <a:tailEnd type="triangle" w="sm" len="sm"/>
          </a:ln>
        </p:spPr>
      </p:sp>
      <p:sp>
        <p:nvSpPr>
          <p:cNvPr id="56327" name="Rectangle 8"/>
          <p:cNvSpPr/>
          <p:nvPr/>
        </p:nvSpPr>
        <p:spPr>
          <a:xfrm>
            <a:off x="3914775" y="2368550"/>
            <a:ext cx="1457325" cy="917575"/>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声门脉冲</a:t>
            </a:r>
          </a:p>
          <a:p>
            <a:pPr algn="ctr" eaLnBrk="0" hangingPunct="0"/>
            <a:r>
              <a:rPr lang="zh-CN" altLang="en-US" dirty="0">
                <a:solidFill>
                  <a:srgbClr val="050301"/>
                </a:solidFill>
                <a:latin typeface="黑体" panose="02010609060101010101" charset="-122"/>
                <a:ea typeface="黑体" panose="02010609060101010101" charset="-122"/>
              </a:rPr>
              <a:t>模型</a:t>
            </a:r>
            <a:r>
              <a:rPr lang="en-US" altLang="zh-CN" i="1" dirty="0">
                <a:solidFill>
                  <a:srgbClr val="050301"/>
                </a:solidFill>
                <a:latin typeface="黑体" panose="02010609060101010101" charset="-122"/>
                <a:ea typeface="黑体" panose="02010609060101010101" charset="-122"/>
              </a:rPr>
              <a:t>G(z)</a:t>
            </a:r>
          </a:p>
        </p:txBody>
      </p:sp>
      <p:sp>
        <p:nvSpPr>
          <p:cNvPr id="56328" name="Line 9"/>
          <p:cNvSpPr/>
          <p:nvPr/>
        </p:nvSpPr>
        <p:spPr>
          <a:xfrm>
            <a:off x="5372100" y="2892425"/>
            <a:ext cx="595313" cy="0"/>
          </a:xfrm>
          <a:prstGeom prst="line">
            <a:avLst/>
          </a:prstGeom>
          <a:ln w="19050" cap="sq" cmpd="sng">
            <a:solidFill>
              <a:srgbClr val="03159B"/>
            </a:solidFill>
            <a:prstDash val="solid"/>
            <a:round/>
            <a:headEnd type="none" w="sm" len="sm"/>
            <a:tailEnd type="triangle" w="sm" len="sm"/>
          </a:ln>
        </p:spPr>
      </p:sp>
      <p:grpSp>
        <p:nvGrpSpPr>
          <p:cNvPr id="56329" name="Group 10"/>
          <p:cNvGrpSpPr/>
          <p:nvPr/>
        </p:nvGrpSpPr>
        <p:grpSpPr>
          <a:xfrm>
            <a:off x="5967413" y="2697163"/>
            <a:ext cx="396875" cy="392112"/>
            <a:chOff x="3120" y="1440"/>
            <a:chExt cx="288" cy="288"/>
          </a:xfrm>
        </p:grpSpPr>
        <p:sp>
          <p:nvSpPr>
            <p:cNvPr id="56330" name="Oval 11"/>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6331" name="Line 12"/>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56332" name="Line 13"/>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56333" name="Line 14"/>
          <p:cNvSpPr/>
          <p:nvPr/>
        </p:nvSpPr>
        <p:spPr>
          <a:xfrm>
            <a:off x="6364288" y="2892425"/>
            <a:ext cx="331787" cy="0"/>
          </a:xfrm>
          <a:prstGeom prst="line">
            <a:avLst/>
          </a:prstGeom>
          <a:ln w="19050" cap="sq" cmpd="sng">
            <a:solidFill>
              <a:srgbClr val="03159B"/>
            </a:solidFill>
            <a:prstDash val="solid"/>
            <a:round/>
            <a:headEnd type="none" w="sm" len="sm"/>
            <a:tailEnd type="none" w="sm" len="sm"/>
          </a:ln>
        </p:spPr>
      </p:sp>
      <p:sp>
        <p:nvSpPr>
          <p:cNvPr id="56334" name="Line 15"/>
          <p:cNvSpPr/>
          <p:nvPr/>
        </p:nvSpPr>
        <p:spPr>
          <a:xfrm>
            <a:off x="6696075" y="2892425"/>
            <a:ext cx="0" cy="722313"/>
          </a:xfrm>
          <a:prstGeom prst="line">
            <a:avLst/>
          </a:prstGeom>
          <a:ln w="19050" cap="sq" cmpd="sng">
            <a:solidFill>
              <a:srgbClr val="03159B"/>
            </a:solidFill>
            <a:prstDash val="solid"/>
            <a:round/>
            <a:headEnd type="none" w="sm" len="sm"/>
            <a:tailEnd type="triangle" w="sm" len="sm"/>
          </a:ln>
        </p:spPr>
      </p:sp>
      <p:sp>
        <p:nvSpPr>
          <p:cNvPr id="56335" name="Rectangle 16"/>
          <p:cNvSpPr/>
          <p:nvPr/>
        </p:nvSpPr>
        <p:spPr>
          <a:xfrm>
            <a:off x="3981450" y="4205288"/>
            <a:ext cx="1457325" cy="852487"/>
          </a:xfrm>
          <a:prstGeom prst="rect">
            <a:avLst/>
          </a:prstGeom>
          <a:solidFill>
            <a:schemeClr val="bg1"/>
          </a:solidFill>
          <a:ln w="19050"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随机噪声</a:t>
            </a:r>
          </a:p>
          <a:p>
            <a:pPr algn="ctr" eaLnBrk="0" hangingPunct="0"/>
            <a:r>
              <a:rPr lang="zh-CN" altLang="en-US" dirty="0">
                <a:solidFill>
                  <a:srgbClr val="050301"/>
                </a:solidFill>
                <a:latin typeface="黑体" panose="02010609060101010101" charset="-122"/>
                <a:ea typeface="黑体" panose="02010609060101010101" charset="-122"/>
              </a:rPr>
              <a:t>发生器</a:t>
            </a:r>
          </a:p>
        </p:txBody>
      </p:sp>
      <p:grpSp>
        <p:nvGrpSpPr>
          <p:cNvPr id="56336" name="Group 17"/>
          <p:cNvGrpSpPr/>
          <p:nvPr/>
        </p:nvGrpSpPr>
        <p:grpSpPr>
          <a:xfrm>
            <a:off x="5902325" y="4402138"/>
            <a:ext cx="396875" cy="392112"/>
            <a:chOff x="3120" y="1440"/>
            <a:chExt cx="288" cy="288"/>
          </a:xfrm>
        </p:grpSpPr>
        <p:sp>
          <p:nvSpPr>
            <p:cNvPr id="56337" name="Oval 18"/>
            <p:cNvSpPr/>
            <p:nvPr/>
          </p:nvSpPr>
          <p:spPr>
            <a:xfrm>
              <a:off x="3120" y="1440"/>
              <a:ext cx="288" cy="288"/>
            </a:xfrm>
            <a:prstGeom prst="ellipse">
              <a:avLst/>
            </a:prstGeom>
            <a:solidFill>
              <a:schemeClr val="bg1"/>
            </a:solidFill>
            <a:ln w="19050" cap="sq" cmpd="sng">
              <a:solidFill>
                <a:srgbClr val="03159B"/>
              </a:solidFill>
              <a:prstDash val="solid"/>
              <a:round/>
              <a:headEnd type="none" w="sm" len="sm"/>
              <a:tailEnd type="none" w="sm" len="sm"/>
            </a:ln>
          </p:spPr>
          <p:txBody>
            <a:bodyPr wrap="none" anchor="ctr" anchorCtr="0"/>
            <a:lstStyle/>
            <a:p>
              <a:pPr eaLnBrk="0" hangingPunct="0"/>
              <a:endParaRPr lang="zh-CN" altLang="en-US" dirty="0">
                <a:latin typeface="黑体" panose="02010609060101010101" charset="-122"/>
                <a:ea typeface="黑体" panose="02010609060101010101" charset="-122"/>
              </a:endParaRPr>
            </a:p>
          </p:txBody>
        </p:sp>
        <p:sp>
          <p:nvSpPr>
            <p:cNvPr id="56338" name="Line 19"/>
            <p:cNvSpPr/>
            <p:nvPr/>
          </p:nvSpPr>
          <p:spPr>
            <a:xfrm>
              <a:off x="3147" y="1536"/>
              <a:ext cx="192" cy="96"/>
            </a:xfrm>
            <a:prstGeom prst="line">
              <a:avLst/>
            </a:prstGeom>
            <a:ln w="19050" cap="sq" cmpd="sng">
              <a:solidFill>
                <a:srgbClr val="03159B"/>
              </a:solidFill>
              <a:prstDash val="solid"/>
              <a:round/>
              <a:headEnd type="none" w="sm" len="sm"/>
              <a:tailEnd type="none" w="sm" len="sm"/>
            </a:ln>
          </p:spPr>
        </p:sp>
        <p:sp>
          <p:nvSpPr>
            <p:cNvPr id="56339" name="Line 20"/>
            <p:cNvSpPr/>
            <p:nvPr/>
          </p:nvSpPr>
          <p:spPr>
            <a:xfrm flipH="1">
              <a:off x="3216" y="1488"/>
              <a:ext cx="96" cy="192"/>
            </a:xfrm>
            <a:prstGeom prst="line">
              <a:avLst/>
            </a:prstGeom>
            <a:ln w="19050" cap="sq" cmpd="sng">
              <a:solidFill>
                <a:srgbClr val="03159B"/>
              </a:solidFill>
              <a:prstDash val="solid"/>
              <a:round/>
              <a:headEnd type="none" w="sm" len="sm"/>
              <a:tailEnd type="none" w="sm" len="sm"/>
            </a:ln>
          </p:spPr>
        </p:sp>
      </p:grpSp>
      <p:sp>
        <p:nvSpPr>
          <p:cNvPr id="56340" name="Line 21"/>
          <p:cNvSpPr/>
          <p:nvPr/>
        </p:nvSpPr>
        <p:spPr>
          <a:xfrm>
            <a:off x="5438775" y="4598988"/>
            <a:ext cx="463550" cy="0"/>
          </a:xfrm>
          <a:prstGeom prst="line">
            <a:avLst/>
          </a:prstGeom>
          <a:ln w="19050" cap="sq" cmpd="sng">
            <a:solidFill>
              <a:srgbClr val="03159B"/>
            </a:solidFill>
            <a:prstDash val="solid"/>
            <a:round/>
            <a:headEnd type="none" w="sm" len="sm"/>
            <a:tailEnd type="triangle" w="sm" len="sm"/>
          </a:ln>
        </p:spPr>
      </p:sp>
      <p:sp>
        <p:nvSpPr>
          <p:cNvPr id="56341" name="Line 22"/>
          <p:cNvSpPr/>
          <p:nvPr/>
        </p:nvSpPr>
        <p:spPr>
          <a:xfrm>
            <a:off x="6299200" y="4598988"/>
            <a:ext cx="396875" cy="0"/>
          </a:xfrm>
          <a:prstGeom prst="line">
            <a:avLst/>
          </a:prstGeom>
          <a:ln w="19050" cap="sq" cmpd="sng">
            <a:solidFill>
              <a:srgbClr val="03159B"/>
            </a:solidFill>
            <a:prstDash val="solid"/>
            <a:round/>
            <a:headEnd type="none" w="sm" len="sm"/>
            <a:tailEnd type="none" w="sm" len="sm"/>
          </a:ln>
        </p:spPr>
      </p:sp>
      <p:sp>
        <p:nvSpPr>
          <p:cNvPr id="56342" name="Line 23"/>
          <p:cNvSpPr/>
          <p:nvPr/>
        </p:nvSpPr>
        <p:spPr>
          <a:xfrm flipV="1">
            <a:off x="6696075" y="3811588"/>
            <a:ext cx="0" cy="787400"/>
          </a:xfrm>
          <a:prstGeom prst="line">
            <a:avLst/>
          </a:prstGeom>
          <a:ln w="19050" cap="sq" cmpd="sng">
            <a:solidFill>
              <a:srgbClr val="03159B"/>
            </a:solidFill>
            <a:prstDash val="solid"/>
            <a:round/>
            <a:headEnd type="none" w="sm" len="sm"/>
            <a:tailEnd type="triangle" w="sm" len="sm"/>
          </a:ln>
        </p:spPr>
      </p:sp>
      <p:sp>
        <p:nvSpPr>
          <p:cNvPr id="56343" name="Line 24"/>
          <p:cNvSpPr/>
          <p:nvPr/>
        </p:nvSpPr>
        <p:spPr>
          <a:xfrm flipV="1">
            <a:off x="6896100" y="3740150"/>
            <a:ext cx="133350" cy="4763"/>
          </a:xfrm>
          <a:prstGeom prst="line">
            <a:avLst/>
          </a:prstGeom>
          <a:ln w="19050" cap="sq" cmpd="sng">
            <a:solidFill>
              <a:srgbClr val="03159B"/>
            </a:solidFill>
            <a:prstDash val="solid"/>
            <a:round/>
            <a:headEnd type="none" w="sm" len="sm"/>
            <a:tailEnd type="triangle" w="sm" len="sm"/>
          </a:ln>
        </p:spPr>
      </p:sp>
      <p:sp>
        <p:nvSpPr>
          <p:cNvPr id="56344" name="Line 25"/>
          <p:cNvSpPr/>
          <p:nvPr/>
        </p:nvSpPr>
        <p:spPr>
          <a:xfrm flipH="1" flipV="1">
            <a:off x="6564313" y="3549650"/>
            <a:ext cx="331787" cy="195263"/>
          </a:xfrm>
          <a:prstGeom prst="line">
            <a:avLst/>
          </a:prstGeom>
          <a:ln w="19050" cap="sq" cmpd="sng">
            <a:solidFill>
              <a:srgbClr val="03159B"/>
            </a:solidFill>
            <a:prstDash val="solid"/>
            <a:round/>
            <a:headEnd type="none" w="sm" len="sm"/>
            <a:tailEnd type="none" w="sm" len="sm"/>
          </a:ln>
        </p:spPr>
      </p:sp>
      <p:sp>
        <p:nvSpPr>
          <p:cNvPr id="56345" name="Line 26"/>
          <p:cNvSpPr/>
          <p:nvPr/>
        </p:nvSpPr>
        <p:spPr>
          <a:xfrm flipV="1">
            <a:off x="2505075" y="3206750"/>
            <a:ext cx="0" cy="523875"/>
          </a:xfrm>
          <a:prstGeom prst="line">
            <a:avLst/>
          </a:prstGeom>
          <a:ln w="38100" cap="sq" cmpd="sng">
            <a:solidFill>
              <a:srgbClr val="03159B"/>
            </a:solidFill>
            <a:prstDash val="solid"/>
            <a:round/>
            <a:headEnd type="none" w="sm" len="sm"/>
            <a:tailEnd type="triangle" w="sm" len="sm"/>
          </a:ln>
        </p:spPr>
      </p:sp>
      <p:sp>
        <p:nvSpPr>
          <p:cNvPr id="56346" name="Text Box 27"/>
          <p:cNvSpPr txBox="1"/>
          <p:nvPr/>
        </p:nvSpPr>
        <p:spPr>
          <a:xfrm>
            <a:off x="1847850" y="3740150"/>
            <a:ext cx="1981200" cy="368300"/>
          </a:xfrm>
          <a:prstGeom prst="rect">
            <a:avLst/>
          </a:prstGeom>
          <a:solidFill>
            <a:schemeClr val="bg1"/>
          </a:solid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基音周期</a:t>
            </a:r>
            <a:r>
              <a:rPr lang="en-US" altLang="zh-CN" i="1" dirty="0">
                <a:latin typeface="黑体" panose="02010609060101010101" charset="-122"/>
                <a:ea typeface="黑体" panose="02010609060101010101" charset="-122"/>
              </a:rPr>
              <a:t>T</a:t>
            </a:r>
            <a:r>
              <a:rPr lang="en-US" altLang="zh-CN" i="1" baseline="-25000" dirty="0">
                <a:latin typeface="黑体" panose="02010609060101010101" charset="-122"/>
                <a:ea typeface="黑体" panose="02010609060101010101" charset="-122"/>
              </a:rPr>
              <a:t>P</a:t>
            </a:r>
          </a:p>
        </p:txBody>
      </p:sp>
      <p:sp>
        <p:nvSpPr>
          <p:cNvPr id="56347" name="Line 28"/>
          <p:cNvSpPr/>
          <p:nvPr/>
        </p:nvSpPr>
        <p:spPr>
          <a:xfrm>
            <a:off x="6167438" y="2368550"/>
            <a:ext cx="0" cy="328613"/>
          </a:xfrm>
          <a:prstGeom prst="line">
            <a:avLst/>
          </a:prstGeom>
          <a:ln w="12700" cap="sq" cmpd="sng">
            <a:solidFill>
              <a:srgbClr val="03159B"/>
            </a:solidFill>
            <a:prstDash val="solid"/>
            <a:round/>
            <a:headEnd type="none" w="sm" len="sm"/>
            <a:tailEnd type="triangle" w="sm" len="sm"/>
          </a:ln>
        </p:spPr>
      </p:sp>
      <p:sp>
        <p:nvSpPr>
          <p:cNvPr id="56348" name="Line 29"/>
          <p:cNvSpPr/>
          <p:nvPr/>
        </p:nvSpPr>
        <p:spPr>
          <a:xfrm flipV="1">
            <a:off x="6100763" y="4794250"/>
            <a:ext cx="0" cy="328613"/>
          </a:xfrm>
          <a:prstGeom prst="line">
            <a:avLst/>
          </a:prstGeom>
          <a:ln w="12700" cap="sq" cmpd="sng">
            <a:solidFill>
              <a:srgbClr val="03159B"/>
            </a:solidFill>
            <a:prstDash val="solid"/>
            <a:round/>
            <a:headEnd type="none" w="sm" len="sm"/>
            <a:tailEnd type="triangle" w="sm" len="sm"/>
          </a:ln>
        </p:spPr>
      </p:sp>
      <p:sp>
        <p:nvSpPr>
          <p:cNvPr id="56349" name="Text Box 30"/>
          <p:cNvSpPr txBox="1"/>
          <p:nvPr/>
        </p:nvSpPr>
        <p:spPr>
          <a:xfrm>
            <a:off x="6276975" y="4841875"/>
            <a:ext cx="928688" cy="368300"/>
          </a:xfrm>
          <a:prstGeom prst="rect">
            <a:avLst/>
          </a:prstGeom>
          <a:solidFill>
            <a:schemeClr val="bg1"/>
          </a:solidFill>
          <a:ln w="12700">
            <a:noFill/>
          </a:ln>
        </p:spPr>
        <p:txBody>
          <a:bodyPr anchor="t" anchorCtr="0">
            <a:spAutoFit/>
          </a:bodyPr>
          <a:lstStyle/>
          <a:p>
            <a:pPr eaLnBrk="0" hangingPunct="0">
              <a:spcBef>
                <a:spcPct val="50000"/>
              </a:spcBef>
            </a:pP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N</a:t>
            </a:r>
          </a:p>
        </p:txBody>
      </p:sp>
      <p:sp>
        <p:nvSpPr>
          <p:cNvPr id="56350" name="Rectangle 31"/>
          <p:cNvSpPr/>
          <p:nvPr/>
        </p:nvSpPr>
        <p:spPr>
          <a:xfrm>
            <a:off x="7029450" y="2978150"/>
            <a:ext cx="1460500" cy="1447800"/>
          </a:xfrm>
          <a:prstGeom prst="rect">
            <a:avLst/>
          </a:prstGeom>
          <a:solidFill>
            <a:schemeClr val="bg1"/>
          </a:solidFill>
          <a:ln w="28575"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线性系统</a:t>
            </a:r>
          </a:p>
          <a:p>
            <a:pPr algn="ctr" eaLnBrk="0" hangingPunct="0"/>
            <a:r>
              <a:rPr lang="zh-CN" altLang="en-US" dirty="0">
                <a:solidFill>
                  <a:srgbClr val="050301"/>
                </a:solidFill>
                <a:latin typeface="黑体" panose="02010609060101010101" charset="-122"/>
                <a:ea typeface="黑体" panose="02010609060101010101" charset="-122"/>
              </a:rPr>
              <a:t>声道</a:t>
            </a:r>
            <a:r>
              <a:rPr lang="en-US" altLang="zh-CN" i="1" dirty="0">
                <a:solidFill>
                  <a:srgbClr val="050301"/>
                </a:solidFill>
                <a:latin typeface="黑体" panose="02010609060101010101" charset="-122"/>
                <a:ea typeface="黑体" panose="02010609060101010101" charset="-122"/>
              </a:rPr>
              <a:t>V</a:t>
            </a:r>
            <a:r>
              <a:rPr lang="en-US" altLang="zh-CN" dirty="0">
                <a:solidFill>
                  <a:srgbClr val="050301"/>
                </a:solidFill>
                <a:latin typeface="黑体" panose="02010609060101010101" charset="-122"/>
                <a:ea typeface="黑体" panose="02010609060101010101" charset="-122"/>
              </a:rPr>
              <a:t>(</a:t>
            </a:r>
            <a:r>
              <a:rPr lang="en-US" altLang="zh-CN" i="1" dirty="0">
                <a:solidFill>
                  <a:srgbClr val="050301"/>
                </a:solidFill>
                <a:latin typeface="黑体" panose="02010609060101010101" charset="-122"/>
                <a:ea typeface="黑体" panose="02010609060101010101" charset="-122"/>
              </a:rPr>
              <a:t>z</a:t>
            </a:r>
            <a:r>
              <a:rPr lang="en-US" altLang="zh-CN" dirty="0">
                <a:solidFill>
                  <a:srgbClr val="050301"/>
                </a:solidFill>
                <a:latin typeface="黑体" panose="02010609060101010101" charset="-122"/>
                <a:ea typeface="黑体" panose="02010609060101010101" charset="-122"/>
              </a:rPr>
              <a:t>)</a:t>
            </a:r>
          </a:p>
        </p:txBody>
      </p:sp>
      <p:sp>
        <p:nvSpPr>
          <p:cNvPr id="56351" name="Line 32"/>
          <p:cNvSpPr/>
          <p:nvPr/>
        </p:nvSpPr>
        <p:spPr>
          <a:xfrm>
            <a:off x="8477250" y="3692525"/>
            <a:ext cx="457200" cy="0"/>
          </a:xfrm>
          <a:prstGeom prst="line">
            <a:avLst/>
          </a:prstGeom>
          <a:ln w="28575" cap="sq" cmpd="sng">
            <a:solidFill>
              <a:srgbClr val="03159B"/>
            </a:solidFill>
            <a:prstDash val="solid"/>
            <a:round/>
            <a:headEnd type="none" w="sm" len="sm"/>
            <a:tailEnd type="triangle" w="sm" len="sm"/>
          </a:ln>
        </p:spPr>
      </p:sp>
      <p:sp>
        <p:nvSpPr>
          <p:cNvPr id="56352" name="Rectangle 33"/>
          <p:cNvSpPr/>
          <p:nvPr/>
        </p:nvSpPr>
        <p:spPr>
          <a:xfrm>
            <a:off x="8934450" y="2971800"/>
            <a:ext cx="1295400" cy="1447800"/>
          </a:xfrm>
          <a:prstGeom prst="rect">
            <a:avLst/>
          </a:prstGeom>
          <a:solidFill>
            <a:schemeClr val="bg1"/>
          </a:solidFill>
          <a:ln w="28575" cap="sq" cmpd="sng">
            <a:solidFill>
              <a:srgbClr val="03159B"/>
            </a:solidFill>
            <a:prstDash val="solid"/>
            <a:miter/>
            <a:headEnd type="none" w="sm" len="sm"/>
            <a:tailEnd type="none" w="sm" len="sm"/>
          </a:ln>
        </p:spPr>
        <p:txBody>
          <a:bodyPr wrap="none" anchor="ctr" anchorCtr="0"/>
          <a:lstStyle/>
          <a:p>
            <a:pPr algn="ctr" eaLnBrk="0" hangingPunct="0"/>
            <a:r>
              <a:rPr lang="zh-CN" altLang="en-US" dirty="0">
                <a:solidFill>
                  <a:srgbClr val="050301"/>
                </a:solidFill>
                <a:latin typeface="黑体" panose="02010609060101010101" charset="-122"/>
                <a:ea typeface="黑体" panose="02010609060101010101" charset="-122"/>
              </a:rPr>
              <a:t>辐射模型</a:t>
            </a:r>
          </a:p>
          <a:p>
            <a:pPr algn="ctr" eaLnBrk="0" hangingPunct="0"/>
            <a:r>
              <a:rPr lang="en-US" altLang="zh-CN" i="1" dirty="0">
                <a:solidFill>
                  <a:srgbClr val="050301"/>
                </a:solidFill>
                <a:latin typeface="黑体" panose="02010609060101010101" charset="-122"/>
                <a:ea typeface="黑体" panose="02010609060101010101" charset="-122"/>
              </a:rPr>
              <a:t>R</a:t>
            </a:r>
            <a:r>
              <a:rPr lang="en-US" altLang="zh-CN" dirty="0">
                <a:solidFill>
                  <a:srgbClr val="050301"/>
                </a:solidFill>
                <a:latin typeface="黑体" panose="02010609060101010101" charset="-122"/>
                <a:ea typeface="黑体" panose="02010609060101010101" charset="-122"/>
              </a:rPr>
              <a:t>(</a:t>
            </a:r>
            <a:r>
              <a:rPr lang="en-US" altLang="zh-CN" i="1" dirty="0">
                <a:solidFill>
                  <a:srgbClr val="050301"/>
                </a:solidFill>
                <a:latin typeface="黑体" panose="02010609060101010101" charset="-122"/>
                <a:ea typeface="黑体" panose="02010609060101010101" charset="-122"/>
              </a:rPr>
              <a:t>z</a:t>
            </a:r>
            <a:r>
              <a:rPr lang="en-US" altLang="zh-CN" dirty="0">
                <a:solidFill>
                  <a:srgbClr val="050301"/>
                </a:solidFill>
                <a:latin typeface="黑体" panose="02010609060101010101" charset="-122"/>
                <a:ea typeface="黑体" panose="02010609060101010101" charset="-122"/>
              </a:rPr>
              <a:t>)</a:t>
            </a:r>
          </a:p>
        </p:txBody>
      </p:sp>
      <p:sp>
        <p:nvSpPr>
          <p:cNvPr id="56353" name="Line 34"/>
          <p:cNvSpPr/>
          <p:nvPr/>
        </p:nvSpPr>
        <p:spPr>
          <a:xfrm>
            <a:off x="10228263" y="3692525"/>
            <a:ext cx="381000" cy="0"/>
          </a:xfrm>
          <a:prstGeom prst="line">
            <a:avLst/>
          </a:prstGeom>
          <a:ln w="28575" cap="sq" cmpd="sng">
            <a:solidFill>
              <a:srgbClr val="03159B"/>
            </a:solidFill>
            <a:prstDash val="solid"/>
            <a:round/>
            <a:headEnd type="none" w="sm" len="sm"/>
            <a:tailEnd type="triangle" w="sm" len="sm"/>
          </a:ln>
        </p:spPr>
      </p:sp>
      <p:sp>
        <p:nvSpPr>
          <p:cNvPr id="56354" name="Text Box 35"/>
          <p:cNvSpPr txBox="1"/>
          <p:nvPr/>
        </p:nvSpPr>
        <p:spPr>
          <a:xfrm>
            <a:off x="5124450" y="3328988"/>
            <a:ext cx="1371600" cy="645160"/>
          </a:xfrm>
          <a:prstGeom prst="rect">
            <a:avLst/>
          </a:prstGeom>
          <a:solidFill>
            <a:schemeClr val="bg1"/>
          </a:solidFill>
          <a:ln w="12700">
            <a:noFill/>
          </a:ln>
        </p:spPr>
        <p:txBody>
          <a:bodyPr anchor="t" anchorCtr="0">
            <a:spAutoFit/>
          </a:bodyPr>
          <a:lstStyle/>
          <a:p>
            <a:pPr eaLnBrk="0" hangingPunct="0">
              <a:spcBef>
                <a:spcPct val="50000"/>
              </a:spcBef>
            </a:pPr>
            <a:r>
              <a:rPr lang="zh-CN" altLang="en-US" dirty="0">
                <a:latin typeface="黑体" panose="02010609060101010101" charset="-122"/>
                <a:ea typeface="黑体" panose="02010609060101010101" charset="-122"/>
              </a:rPr>
              <a:t>清</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浊音开关</a:t>
            </a:r>
          </a:p>
        </p:txBody>
      </p:sp>
      <p:sp>
        <p:nvSpPr>
          <p:cNvPr id="38" name="Rectangle 36"/>
          <p:cNvSpPr>
            <a:spLocks noChangeArrowheads="1"/>
          </p:cNvSpPr>
          <p:nvPr/>
        </p:nvSpPr>
        <p:spPr bwMode="auto">
          <a:xfrm>
            <a:off x="2085975" y="5419725"/>
            <a:ext cx="8153400" cy="1223963"/>
          </a:xfrm>
          <a:prstGeom prst="rect">
            <a:avLst/>
          </a:prstGeom>
          <a:solidFill>
            <a:schemeClr val="bg1"/>
          </a:solidFill>
          <a:ln>
            <a:noFill/>
          </a:ln>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050301"/>
                </a:solidFill>
                <a:effectLst>
                  <a:outerShdw blurRad="38100" dist="38100" dir="2700000" algn="tl">
                    <a:srgbClr val="C0C0C0"/>
                  </a:outerShdw>
                </a:effectLst>
                <a:uLnTx/>
                <a:uFillTx/>
                <a:latin typeface="黑体" panose="02010609060101010101" charset="-122"/>
                <a:ea typeface="黑体" panose="02010609060101010101" charset="-122"/>
                <a:cs typeface="+mn-cs"/>
              </a:rPr>
              <a:t>传输函数</a:t>
            </a:r>
          </a:p>
        </p:txBody>
      </p:sp>
      <p:graphicFrame>
        <p:nvGraphicFramePr>
          <p:cNvPr id="56356" name="Object 37"/>
          <p:cNvGraphicFramePr>
            <a:graphicFrameLocks noChangeAspect="1"/>
          </p:cNvGraphicFramePr>
          <p:nvPr/>
        </p:nvGraphicFramePr>
        <p:xfrm>
          <a:off x="3914775" y="5949950"/>
          <a:ext cx="4494213" cy="536575"/>
        </p:xfrm>
        <a:graphic>
          <a:graphicData uri="http://schemas.openxmlformats.org/presentationml/2006/ole">
            <mc:AlternateContent xmlns:mc="http://schemas.openxmlformats.org/markup-compatibility/2006">
              <mc:Choice xmlns:v="urn:schemas-microsoft-com:vml" Requires="v">
                <p:oleObj r:id="rId2" imgW="1396365" imgH="203200" progId="Equation.DSMT4">
                  <p:embed/>
                </p:oleObj>
              </mc:Choice>
              <mc:Fallback>
                <p:oleObj r:id="rId2" imgW="1396365" imgH="203200" progId="Equation.DSMT4">
                  <p:embed/>
                  <p:pic>
                    <p:nvPicPr>
                      <p:cNvPr id="0" name="图片 3083"/>
                      <p:cNvPicPr/>
                      <p:nvPr/>
                    </p:nvPicPr>
                    <p:blipFill>
                      <a:blip r:embed="rId3"/>
                      <a:stretch>
                        <a:fillRect/>
                      </a:stretch>
                    </p:blipFill>
                    <p:spPr>
                      <a:xfrm>
                        <a:off x="3914775" y="5949950"/>
                        <a:ext cx="4494213" cy="536575"/>
                      </a:xfrm>
                      <a:prstGeom prst="rect">
                        <a:avLst/>
                      </a:prstGeom>
                      <a:solidFill>
                        <a:schemeClr val="bg1"/>
                      </a:solidFill>
                      <a:ln w="38100">
                        <a:noFill/>
                        <a:miter/>
                      </a:ln>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8" name="Object 6"/>
          <p:cNvGraphicFramePr>
            <a:graphicFrameLocks noGrp="1" noChangeAspect="1"/>
          </p:cNvGraphicFramePr>
          <p:nvPr>
            <p:ph idx="1"/>
          </p:nvPr>
        </p:nvGraphicFramePr>
        <p:xfrm>
          <a:off x="2279650" y="2519363"/>
          <a:ext cx="3743325" cy="544512"/>
        </p:xfrm>
        <a:graphic>
          <a:graphicData uri="http://schemas.openxmlformats.org/presentationml/2006/ole">
            <mc:AlternateContent xmlns:mc="http://schemas.openxmlformats.org/markup-compatibility/2006">
              <mc:Choice xmlns:v="urn:schemas-microsoft-com:vml" Requires="v">
                <p:oleObj r:id="rId2" imgW="1396365" imgH="203200" progId="Equation.DSMT4">
                  <p:embed/>
                </p:oleObj>
              </mc:Choice>
              <mc:Fallback>
                <p:oleObj r:id="rId2" imgW="1396365" imgH="203200" progId="Equation.DSMT4">
                  <p:embed/>
                  <p:pic>
                    <p:nvPicPr>
                      <p:cNvPr id="0" name="图片 3085"/>
                      <p:cNvPicPr/>
                      <p:nvPr/>
                    </p:nvPicPr>
                    <p:blipFill>
                      <a:blip r:embed="rId3"/>
                      <a:stretch>
                        <a:fillRect/>
                      </a:stretch>
                    </p:blipFill>
                    <p:spPr>
                      <a:xfrm>
                        <a:off x="2279650" y="2519363"/>
                        <a:ext cx="3743325" cy="544512"/>
                      </a:xfrm>
                      <a:prstGeom prst="rect">
                        <a:avLst/>
                      </a:prstGeom>
                      <a:solidFill>
                        <a:schemeClr val="bg1"/>
                      </a:solidFill>
                      <a:ln w="38100">
                        <a:miter/>
                      </a:ln>
                    </p:spPr>
                  </p:pic>
                </p:oleObj>
              </mc:Fallback>
            </mc:AlternateContent>
          </a:graphicData>
        </a:graphic>
      </p:graphicFrame>
      <p:sp>
        <p:nvSpPr>
          <p:cNvPr id="57345" name="标题 1"/>
          <p:cNvSpPr>
            <a:spLocks noGrp="1"/>
          </p:cNvSpPr>
          <p:nvPr>
            <p:ph type="title"/>
          </p:nvPr>
        </p:nvSpPr>
        <p:spPr>
          <a:xfrm>
            <a:off x="838200" y="365126"/>
            <a:ext cx="10515600" cy="99060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7347" name="Rectangle 5"/>
          <p:cNvSpPr/>
          <p:nvPr/>
        </p:nvSpPr>
        <p:spPr>
          <a:xfrm>
            <a:off x="2062956" y="4291013"/>
            <a:ext cx="8497887" cy="1476375"/>
          </a:xfrm>
          <a:prstGeom prst="rect">
            <a:avLst/>
          </a:prstGeom>
          <a:noFill/>
          <a:ln w="9525">
            <a:noFill/>
          </a:ln>
        </p:spPr>
        <p:txBody>
          <a:bodyPr anchor="ctr" anchorCtr="0">
            <a:spAutoFit/>
          </a:bodyPr>
          <a:lstStyle/>
          <a:p>
            <a:pPr eaLnBrk="0" hangingPunct="0"/>
            <a:r>
              <a:rPr lang="zh-CN" altLang="en-US" dirty="0">
                <a:latin typeface="黑体" panose="02010609060101010101" charset="-122"/>
                <a:ea typeface="黑体" panose="02010609060101010101" charset="-122"/>
              </a:rPr>
              <a:t>    在语音信号模型中，如果不考虑冲激脉冲串模型</a:t>
            </a:r>
            <a:r>
              <a:rPr lang="en-US" altLang="zh-CN" i="1" dirty="0">
                <a:latin typeface="黑体" panose="02010609060101010101" charset="-122"/>
                <a:ea typeface="黑体" panose="02010609060101010101" charset="-122"/>
              </a:rPr>
              <a:t>E</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z</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，则斜三角波模型是二阶低通，而辐射模型是一阶高通，所以实际信号分析中常采用“</a:t>
            </a:r>
            <a:r>
              <a:rPr lang="zh-CN" altLang="en-US" dirty="0">
                <a:solidFill>
                  <a:schemeClr val="accent2"/>
                </a:solidFill>
                <a:latin typeface="黑体" panose="02010609060101010101" charset="-122"/>
                <a:ea typeface="黑体" panose="02010609060101010101" charset="-122"/>
              </a:rPr>
              <a:t>预加重技术</a:t>
            </a:r>
            <a:r>
              <a:rPr lang="zh-CN" altLang="en-US" dirty="0">
                <a:latin typeface="黑体" panose="02010609060101010101" charset="-122"/>
                <a:ea typeface="黑体" panose="02010609060101010101" charset="-122"/>
              </a:rPr>
              <a:t>”。即在对信号取样之后</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插入一个一阶的高通滤波器，这样，只剩下声道部分，就便于对声道参数进行分析了。在语音合成时再进行“</a:t>
            </a:r>
            <a:r>
              <a:rPr lang="zh-CN" altLang="en-US" dirty="0">
                <a:solidFill>
                  <a:schemeClr val="accent2"/>
                </a:solidFill>
                <a:latin typeface="黑体" panose="02010609060101010101" charset="-122"/>
                <a:ea typeface="黑体" panose="02010609060101010101" charset="-122"/>
              </a:rPr>
              <a:t>去加重</a:t>
            </a:r>
            <a:r>
              <a:rPr lang="zh-CN" altLang="en-US" dirty="0">
                <a:latin typeface="黑体" panose="02010609060101010101" charset="-122"/>
                <a:ea typeface="黑体" panose="02010609060101010101" charset="-122"/>
              </a:rPr>
              <a:t>”处理，就可以恢复原来的语音。 </a:t>
            </a:r>
          </a:p>
        </p:txBody>
      </p:sp>
      <p:graphicFrame>
        <p:nvGraphicFramePr>
          <p:cNvPr id="57349" name="Object 12"/>
          <p:cNvGraphicFramePr>
            <a:graphicFrameLocks noChangeAspect="1"/>
          </p:cNvGraphicFramePr>
          <p:nvPr/>
        </p:nvGraphicFramePr>
        <p:xfrm>
          <a:off x="6311900" y="2370138"/>
          <a:ext cx="4319588" cy="1127125"/>
        </p:xfrm>
        <a:graphic>
          <a:graphicData uri="http://schemas.openxmlformats.org/presentationml/2006/ole">
            <mc:AlternateContent xmlns:mc="http://schemas.openxmlformats.org/markup-compatibility/2006">
              <mc:Choice xmlns:v="urn:schemas-microsoft-com:vml" Requires="v">
                <p:oleObj r:id="rId4" imgW="5600700" imgH="1460500" progId="Photoshop.Image.9">
                  <p:embed/>
                </p:oleObj>
              </mc:Choice>
              <mc:Fallback>
                <p:oleObj r:id="rId4" imgW="5600700" imgH="1460500" progId="Photoshop.Image.9">
                  <p:embed/>
                  <p:pic>
                    <p:nvPicPr>
                      <p:cNvPr id="0" name="图片 3084"/>
                      <p:cNvPicPr/>
                      <p:nvPr/>
                    </p:nvPicPr>
                    <p:blipFill>
                      <a:blip r:embed="rId5"/>
                      <a:stretch>
                        <a:fillRect/>
                      </a:stretch>
                    </p:blipFill>
                    <p:spPr>
                      <a:xfrm>
                        <a:off x="6311900" y="2370138"/>
                        <a:ext cx="4319588" cy="1127125"/>
                      </a:xfrm>
                      <a:prstGeom prst="rect">
                        <a:avLst/>
                      </a:prstGeom>
                      <a:noFill/>
                      <a:ln w="38100">
                        <a:noFill/>
                        <a:miter/>
                      </a:ln>
                    </p:spPr>
                  </p:pic>
                </p:oleObj>
              </mc:Fallback>
            </mc:AlternateContent>
          </a:graphicData>
        </a:graphic>
      </p:graphicFrame>
      <p:sp>
        <p:nvSpPr>
          <p:cNvPr id="57350" name="Rectangle 15"/>
          <p:cNvSpPr/>
          <p:nvPr/>
        </p:nvSpPr>
        <p:spPr>
          <a:xfrm>
            <a:off x="6456363" y="3481388"/>
            <a:ext cx="1588770" cy="368300"/>
          </a:xfrm>
          <a:prstGeom prst="rect">
            <a:avLst/>
          </a:prstGeom>
          <a:noFill/>
          <a:ln w="9525">
            <a:noFill/>
          </a:ln>
        </p:spPr>
        <p:txBody>
          <a:bodyPr wrap="none" anchor="t" anchorCtr="0">
            <a:spAutoFit/>
          </a:bodyPr>
          <a:lstStyle/>
          <a:p>
            <a:pPr eaLnBrk="0" hangingPunct="0">
              <a:spcBef>
                <a:spcPct val="50000"/>
              </a:spcBef>
            </a:pPr>
            <a:r>
              <a:rPr lang="en-US" altLang="zh-CN" dirty="0">
                <a:latin typeface="楷体_GB2312" pitchFamily="49" charset="-122"/>
                <a:ea typeface="楷体_GB2312" pitchFamily="49" charset="-122"/>
              </a:rPr>
              <a:t>R(z)=(1-rz</a:t>
            </a:r>
            <a:r>
              <a:rPr lang="en-US" altLang="zh-CN" baseline="30000" dirty="0">
                <a:latin typeface="楷体_GB2312" pitchFamily="49" charset="-122"/>
                <a:ea typeface="楷体_GB2312" pitchFamily="49" charset="-122"/>
              </a:rPr>
              <a:t>-1</a:t>
            </a:r>
            <a:r>
              <a:rPr lang="en-US" altLang="zh-CN" dirty="0">
                <a:latin typeface="楷体_GB2312" pitchFamily="49" charset="-122"/>
                <a:ea typeface="楷体_GB2312" pitchFamily="49" charset="-122"/>
              </a:rPr>
              <a:t>)</a:t>
            </a:r>
          </a:p>
        </p:txBody>
      </p:sp>
      <p:pic>
        <p:nvPicPr>
          <p:cNvPr id="57351" name="Picture 8"/>
          <p:cNvPicPr>
            <a:picLocks noChangeAspect="1"/>
          </p:cNvPicPr>
          <p:nvPr/>
        </p:nvPicPr>
        <p:blipFill>
          <a:blip r:embed="rId6"/>
          <a:stretch>
            <a:fillRect/>
          </a:stretch>
        </p:blipFill>
        <p:spPr>
          <a:xfrm>
            <a:off x="6456363" y="1474788"/>
            <a:ext cx="2808287" cy="86995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p:cNvSpPr>
            <a:spLocks noGrp="1"/>
          </p:cNvSpPr>
          <p:nvPr>
            <p:ph type="title"/>
          </p:nvPr>
        </p:nvSpPr>
        <p:spPr>
          <a:xfrm>
            <a:off x="838200" y="365126"/>
            <a:ext cx="10515600" cy="994728"/>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 name="Text Box 4"/>
          <p:cNvSpPr txBox="1">
            <a:spLocks noChangeArrowheads="1"/>
          </p:cNvSpPr>
          <p:nvPr/>
        </p:nvSpPr>
        <p:spPr bwMode="auto">
          <a:xfrm>
            <a:off x="1846263" y="1497013"/>
            <a:ext cx="5257800" cy="583565"/>
          </a:xfrm>
          <a:prstGeom prst="rect">
            <a:avLst/>
          </a:prstGeom>
          <a:noFill/>
          <a:ln>
            <a:noFill/>
          </a:ln>
          <a:effectLst/>
        </p:spPr>
        <p:txBody>
          <a:bodyPr>
            <a:spAutoFit/>
          </a:bodyPr>
          <a:lstStyle/>
          <a:p>
            <a:pPr marR="0" defTabSz="914400" eaLnBrk="0" hangingPunct="0">
              <a:spcBef>
                <a:spcPct val="50000"/>
              </a:spcBef>
              <a:buClrTx/>
              <a:buSzTx/>
              <a:buFontTx/>
              <a:buNone/>
              <a:defRPr/>
            </a:pPr>
            <a:r>
              <a:rPr kumimoji="0" lang="zh-CN" altLang="en-US" sz="3200" kern="1200" cap="none" spc="0" normalizeH="0" baseline="0" noProof="0" dirty="0">
                <a:solidFill>
                  <a:srgbClr val="FF0000"/>
                </a:solidFill>
                <a:effectLst>
                  <a:outerShdw blurRad="38100" dist="38100" dir="2700000" algn="tl">
                    <a:srgbClr val="C0C0C0"/>
                  </a:outerShdw>
                </a:effectLst>
                <a:latin typeface="黑体" panose="02010609060101010101" charset="-122"/>
                <a:ea typeface="黑体" panose="02010609060101010101" charset="-122"/>
                <a:cs typeface="+mn-cs"/>
              </a:rPr>
              <a:t>数学模型的特点</a:t>
            </a:r>
          </a:p>
        </p:txBody>
      </p:sp>
      <p:sp>
        <p:nvSpPr>
          <p:cNvPr id="58372" name="Text Box 5"/>
          <p:cNvSpPr txBox="1"/>
          <p:nvPr/>
        </p:nvSpPr>
        <p:spPr>
          <a:xfrm>
            <a:off x="2038350" y="2217738"/>
            <a:ext cx="8305800" cy="1614805"/>
          </a:xfrm>
          <a:prstGeom prst="rect">
            <a:avLst/>
          </a:prstGeom>
          <a:noFill/>
          <a:ln w="28575" cap="sq" cmpd="sng">
            <a:solidFill>
              <a:schemeClr val="folHlink"/>
            </a:solidFill>
            <a:prstDash val="solid"/>
            <a:miter/>
            <a:headEnd type="none" w="sm" len="sm"/>
            <a:tailEnd type="none" w="sm" len="sm"/>
          </a:ln>
        </p:spPr>
        <p:txBody>
          <a:bodyPr anchor="t" anchorCtr="0">
            <a:spAutoFit/>
          </a:bodyPr>
          <a:lstStyle/>
          <a:p>
            <a:pPr eaLnBrk="0" hangingPunct="0">
              <a:lnSpc>
                <a:spcPct val="125000"/>
              </a:lnSpc>
              <a:spcBef>
                <a:spcPct val="50000"/>
              </a:spcBef>
            </a:pPr>
            <a:r>
              <a:rPr lang="zh-CN" altLang="en-US" dirty="0">
                <a:latin typeface="黑体" panose="02010609060101010101" charset="-122"/>
                <a:ea typeface="黑体" panose="02010609060101010101" charset="-122"/>
              </a:rPr>
              <a:t>    在这个模型中，</a:t>
            </a:r>
            <a:r>
              <a:rPr lang="en-US" altLang="zh-CN" i="1" dirty="0">
                <a:latin typeface="黑体" panose="02010609060101010101" charset="-122"/>
                <a:ea typeface="黑体" panose="02010609060101010101" charset="-122"/>
              </a:rPr>
              <a:t>T</a:t>
            </a:r>
            <a:r>
              <a:rPr lang="en-US" altLang="zh-CN" i="1" baseline="-25000" dirty="0">
                <a:latin typeface="黑体" panose="02010609060101010101" charset="-122"/>
                <a:ea typeface="黑体" panose="02010609060101010101" charset="-122"/>
              </a:rPr>
              <a:t>P</a:t>
            </a:r>
            <a:r>
              <a:rPr lang="zh-CN" altLang="en-US" baseline="-25000" dirty="0">
                <a:latin typeface="黑体" panose="02010609060101010101" charset="-122"/>
                <a:ea typeface="黑体" panose="02010609060101010101" charset="-122"/>
              </a:rPr>
              <a:t>、 </a:t>
            </a: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v</a:t>
            </a:r>
            <a:r>
              <a:rPr lang="zh-CN" altLang="en-US" i="1" baseline="-25000"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A</a:t>
            </a:r>
            <a:r>
              <a:rPr lang="en-US" altLang="zh-CN" i="1" baseline="-25000" dirty="0">
                <a:latin typeface="黑体" panose="02010609060101010101" charset="-122"/>
                <a:ea typeface="黑体" panose="02010609060101010101" charset="-122"/>
              </a:rPr>
              <a:t>N</a:t>
            </a:r>
            <a:r>
              <a:rPr lang="zh-CN" altLang="en-US" i="1" baseline="-25000"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清</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浊音开关的位置以及声道滤波器的参数都是随时间而变化，在</a:t>
            </a:r>
            <a:r>
              <a:rPr lang="en-US" altLang="zh-CN" dirty="0">
                <a:latin typeface="黑体" panose="02010609060101010101" charset="-122"/>
                <a:ea typeface="黑体" panose="02010609060101010101" charset="-122"/>
              </a:rPr>
              <a:t>10-30ms</a:t>
            </a:r>
            <a:r>
              <a:rPr lang="zh-CN" altLang="en-US" dirty="0">
                <a:latin typeface="黑体" panose="02010609060101010101" charset="-122"/>
                <a:ea typeface="黑体" panose="02010609060101010101" charset="-122"/>
              </a:rPr>
              <a:t>的时间间隔内是保持不变的。这种特性称为短时性。</a:t>
            </a:r>
          </a:p>
          <a:p>
            <a:pPr eaLnBrk="0" hangingPunct="0">
              <a:lnSpc>
                <a:spcPct val="125000"/>
              </a:lnSpc>
              <a:spcBef>
                <a:spcPct val="50000"/>
              </a:spcBef>
            </a:pPr>
            <a:r>
              <a:rPr lang="zh-CN" altLang="en-US" dirty="0">
                <a:latin typeface="黑体" panose="02010609060101010101" charset="-122"/>
                <a:ea typeface="黑体" panose="02010609060101010101" charset="-122"/>
              </a:rPr>
              <a:t>    对于激励信号而言，大部分情况下，这一结论也是正确的，但有些音变化速度特别快，爆破音，取</a:t>
            </a:r>
            <a:r>
              <a:rPr lang="en-US" altLang="zh-CN" dirty="0">
                <a:latin typeface="黑体" panose="02010609060101010101" charset="-122"/>
                <a:ea typeface="黑体" panose="02010609060101010101" charset="-122"/>
              </a:rPr>
              <a:t>5ms</a:t>
            </a:r>
            <a:r>
              <a:rPr lang="zh-CN" altLang="en-US" dirty="0">
                <a:latin typeface="黑体" panose="02010609060101010101" charset="-122"/>
                <a:ea typeface="黑体" panose="02010609060101010101" charset="-122"/>
              </a:rPr>
              <a:t>比较更为恰当。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a:xfrm>
            <a:off x="838200" y="47941"/>
            <a:ext cx="10515600" cy="132556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59395" name="Rectangle 6"/>
          <p:cNvSpPr/>
          <p:nvPr/>
        </p:nvSpPr>
        <p:spPr>
          <a:xfrm>
            <a:off x="2351088" y="1629887"/>
            <a:ext cx="3637280" cy="583565"/>
          </a:xfrm>
          <a:prstGeom prst="rect">
            <a:avLst/>
          </a:prstGeom>
          <a:noFill/>
          <a:ln w="9525">
            <a:noFill/>
          </a:ln>
        </p:spPr>
        <p:txBody>
          <a:bodyPr wrap="none" anchor="ctr" anchorCtr="0">
            <a:spAutoFit/>
          </a:bodyPr>
          <a:lstStyle/>
          <a:p>
            <a:pPr eaLnBrk="0" hangingPunct="0"/>
            <a:r>
              <a:rPr lang="zh-CN" altLang="en-US" sz="3200" dirty="0">
                <a:solidFill>
                  <a:schemeClr val="accent2"/>
                </a:solidFill>
                <a:latin typeface="黑体" panose="02010609060101010101" charset="-122"/>
                <a:ea typeface="黑体" panose="02010609060101010101" charset="-122"/>
              </a:rPr>
              <a:t>语音特性分析实例 </a:t>
            </a:r>
          </a:p>
        </p:txBody>
      </p:sp>
      <p:pic>
        <p:nvPicPr>
          <p:cNvPr id="59396" name="Picture 7"/>
          <p:cNvPicPr>
            <a:picLocks noChangeAspect="1"/>
          </p:cNvPicPr>
          <p:nvPr/>
        </p:nvPicPr>
        <p:blipFill>
          <a:blip r:embed="rId2"/>
          <a:stretch>
            <a:fillRect/>
          </a:stretch>
        </p:blipFill>
        <p:spPr>
          <a:xfrm>
            <a:off x="3216275" y="2495550"/>
            <a:ext cx="5327650" cy="550863"/>
          </a:xfrm>
          <a:prstGeom prst="rect">
            <a:avLst/>
          </a:prstGeom>
          <a:noFill/>
          <a:ln w="9525">
            <a:noFill/>
          </a:ln>
        </p:spPr>
      </p:pic>
      <p:sp>
        <p:nvSpPr>
          <p:cNvPr id="59397" name="Rectangle 8"/>
          <p:cNvSpPr/>
          <p:nvPr/>
        </p:nvSpPr>
        <p:spPr>
          <a:xfrm>
            <a:off x="4727575" y="3259138"/>
            <a:ext cx="1668780" cy="368300"/>
          </a:xfrm>
          <a:prstGeom prst="rect">
            <a:avLst/>
          </a:prstGeom>
          <a:noFill/>
          <a:ln w="9525">
            <a:noFill/>
          </a:ln>
        </p:spPr>
        <p:txBody>
          <a:bodyPr wrap="none" anchor="ctr" anchorCtr="0">
            <a:spAutoFit/>
          </a:bodyPr>
          <a:lstStyle/>
          <a:p>
            <a:pPr eaLnBrk="0" hangingPunct="0"/>
            <a:r>
              <a:rPr lang="zh-CN" altLang="en-US" dirty="0">
                <a:latin typeface="黑体" panose="02010609060101010101" charset="-122"/>
                <a:ea typeface="黑体" panose="02010609060101010101" charset="-122"/>
              </a:rPr>
              <a:t>声门脉冲序列 </a:t>
            </a:r>
          </a:p>
        </p:txBody>
      </p:sp>
      <p:pic>
        <p:nvPicPr>
          <p:cNvPr id="59398" name="Picture 9"/>
          <p:cNvPicPr>
            <a:picLocks noChangeAspect="1"/>
          </p:cNvPicPr>
          <p:nvPr/>
        </p:nvPicPr>
        <p:blipFill>
          <a:blip r:embed="rId3"/>
          <a:stretch>
            <a:fillRect/>
          </a:stretch>
        </p:blipFill>
        <p:spPr>
          <a:xfrm>
            <a:off x="3287713" y="3790950"/>
            <a:ext cx="5903912" cy="868363"/>
          </a:xfrm>
          <a:prstGeom prst="rect">
            <a:avLst/>
          </a:prstGeom>
          <a:noFill/>
          <a:ln w="9525">
            <a:noFill/>
          </a:ln>
        </p:spPr>
      </p:pic>
      <p:sp>
        <p:nvSpPr>
          <p:cNvPr id="59399" name="Rectangle 10"/>
          <p:cNvSpPr/>
          <p:nvPr/>
        </p:nvSpPr>
        <p:spPr>
          <a:xfrm>
            <a:off x="3863975" y="4873625"/>
            <a:ext cx="3154680" cy="368300"/>
          </a:xfrm>
          <a:prstGeom prst="rect">
            <a:avLst/>
          </a:prstGeom>
          <a:noFill/>
          <a:ln w="9525">
            <a:noFill/>
          </a:ln>
        </p:spPr>
        <p:txBody>
          <a:bodyPr wrap="none" anchor="ctr" anchorCtr="0">
            <a:spAutoFit/>
          </a:bodyPr>
          <a:lstStyle/>
          <a:p>
            <a:pPr eaLnBrk="0" hangingPunct="0"/>
            <a:r>
              <a:rPr lang="zh-CN" altLang="en-US" dirty="0">
                <a:latin typeface="黑体" panose="02010609060101010101" charset="-122"/>
                <a:ea typeface="黑体" panose="02010609060101010101" charset="-122"/>
              </a:rPr>
              <a:t> 声道对声门脉冲相应的输出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4"/>
          <p:cNvPicPr>
            <a:picLocks noChangeAspect="1"/>
          </p:cNvPicPr>
          <p:nvPr/>
        </p:nvPicPr>
        <p:blipFill>
          <a:blip r:embed="rId2"/>
          <a:stretch>
            <a:fillRect/>
          </a:stretch>
        </p:blipFill>
        <p:spPr>
          <a:xfrm>
            <a:off x="1776413" y="1354138"/>
            <a:ext cx="4392612" cy="1831975"/>
          </a:xfrm>
          <a:prstGeom prst="rect">
            <a:avLst/>
          </a:prstGeom>
          <a:noFill/>
          <a:ln w="9525">
            <a:noFill/>
          </a:ln>
        </p:spPr>
      </p:pic>
      <p:pic>
        <p:nvPicPr>
          <p:cNvPr id="60418" name="Picture 7"/>
          <p:cNvPicPr>
            <a:picLocks noChangeAspect="1"/>
          </p:cNvPicPr>
          <p:nvPr/>
        </p:nvPicPr>
        <p:blipFill>
          <a:blip r:embed="rId3"/>
          <a:stretch>
            <a:fillRect/>
          </a:stretch>
        </p:blipFill>
        <p:spPr>
          <a:xfrm>
            <a:off x="1558925" y="3236913"/>
            <a:ext cx="4465638" cy="1749425"/>
          </a:xfrm>
          <a:prstGeom prst="rect">
            <a:avLst/>
          </a:prstGeom>
          <a:noFill/>
          <a:ln w="9525">
            <a:noFill/>
          </a:ln>
        </p:spPr>
      </p:pic>
      <p:pic>
        <p:nvPicPr>
          <p:cNvPr id="60419" name="Picture 8"/>
          <p:cNvPicPr>
            <a:picLocks noChangeAspect="1"/>
          </p:cNvPicPr>
          <p:nvPr/>
        </p:nvPicPr>
        <p:blipFill>
          <a:blip r:embed="rId4"/>
          <a:stretch>
            <a:fillRect/>
          </a:stretch>
        </p:blipFill>
        <p:spPr>
          <a:xfrm>
            <a:off x="1778000" y="4822825"/>
            <a:ext cx="4679950" cy="1963738"/>
          </a:xfrm>
          <a:prstGeom prst="rect">
            <a:avLst/>
          </a:prstGeom>
          <a:noFill/>
          <a:ln w="9525">
            <a:noFill/>
          </a:ln>
        </p:spPr>
      </p:pic>
      <p:sp>
        <p:nvSpPr>
          <p:cNvPr id="60420" name="Rectangle 9"/>
          <p:cNvSpPr/>
          <p:nvPr/>
        </p:nvSpPr>
        <p:spPr>
          <a:xfrm>
            <a:off x="3937000" y="4985386"/>
            <a:ext cx="1833880" cy="398780"/>
          </a:xfrm>
          <a:prstGeom prst="rect">
            <a:avLst/>
          </a:prstGeom>
          <a:noFill/>
          <a:ln w="9525">
            <a:noFill/>
          </a:ln>
        </p:spPr>
        <p:txBody>
          <a:bodyPr wrap="none" anchor="ctr" anchorCtr="0">
            <a:spAutoFit/>
          </a:bodyPr>
          <a:lstStyle/>
          <a:p>
            <a:pPr eaLnBrk="0" hangingPunct="0"/>
            <a:r>
              <a:rPr lang="zh-CN" altLang="en-US" sz="2000" dirty="0">
                <a:solidFill>
                  <a:schemeClr val="accent2"/>
                </a:solidFill>
                <a:latin typeface="楷体_GB2312" pitchFamily="49" charset="-122"/>
                <a:ea typeface="楷体_GB2312" pitchFamily="49" charset="-122"/>
              </a:rPr>
              <a:t>输出语音频谱 </a:t>
            </a:r>
          </a:p>
        </p:txBody>
      </p:sp>
      <p:sp>
        <p:nvSpPr>
          <p:cNvPr id="60421" name="Rectangle 12"/>
          <p:cNvSpPr/>
          <p:nvPr/>
        </p:nvSpPr>
        <p:spPr>
          <a:xfrm>
            <a:off x="6600825" y="2747328"/>
            <a:ext cx="3852863" cy="2738120"/>
          </a:xfrm>
          <a:prstGeom prst="rect">
            <a:avLst/>
          </a:prstGeom>
          <a:noFill/>
          <a:ln w="9525">
            <a:noFill/>
          </a:ln>
        </p:spPr>
        <p:txBody>
          <a:bodyPr anchor="ctr" anchorCtr="0">
            <a:spAutoFit/>
          </a:bodyPr>
          <a:lstStyle/>
          <a:p>
            <a:pPr eaLnBrk="0" hangingPunct="0">
              <a:spcBef>
                <a:spcPts val="1200"/>
              </a:spcBef>
            </a:pPr>
            <a:r>
              <a:rPr lang="zh-CN" altLang="en-US" dirty="0">
                <a:latin typeface="黑体" panose="02010609060101010101" charset="-122"/>
                <a:ea typeface="黑体" panose="02010609060101010101" charset="-122"/>
              </a:rPr>
              <a:t>    虚线称为谱包络，其形状是由</a:t>
            </a:r>
            <a:r>
              <a:rPr lang="en-US" altLang="zh-CN" i="1" dirty="0">
                <a:latin typeface="黑体" panose="02010609060101010101" charset="-122"/>
                <a:ea typeface="黑体" panose="02010609060101010101" charset="-122"/>
              </a:rPr>
              <a:t>H</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f</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和</a:t>
            </a:r>
            <a:r>
              <a:rPr lang="en-US" altLang="zh-CN" i="1" dirty="0">
                <a:latin typeface="黑体" panose="02010609060101010101" charset="-122"/>
                <a:ea typeface="黑体" panose="02010609060101010101" charset="-122"/>
              </a:rPr>
              <a:t>G</a:t>
            </a:r>
            <a:r>
              <a:rPr lang="en-US" altLang="zh-CN" dirty="0">
                <a:latin typeface="黑体" panose="02010609060101010101" charset="-122"/>
                <a:ea typeface="黑体" panose="02010609060101010101" charset="-122"/>
              </a:rPr>
              <a:t>(</a:t>
            </a:r>
            <a:r>
              <a:rPr lang="en-US" altLang="zh-CN" i="1" dirty="0">
                <a:latin typeface="黑体" panose="02010609060101010101" charset="-122"/>
                <a:ea typeface="黑体" panose="02010609060101010101" charset="-122"/>
              </a:rPr>
              <a:t>f</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的包络乘积得到的。恢复这个谱包络是许多语音处理应用中的主要问题，因为正是谱包络携带了主要的发音信息。</a:t>
            </a:r>
          </a:p>
          <a:p>
            <a:pPr eaLnBrk="0" hangingPunct="0">
              <a:spcBef>
                <a:spcPts val="1200"/>
              </a:spcBef>
            </a:pPr>
            <a:r>
              <a:rPr lang="zh-CN" altLang="en-US" dirty="0">
                <a:latin typeface="黑体" panose="02010609060101010101" charset="-122"/>
                <a:ea typeface="黑体" panose="02010609060101010101" charset="-122"/>
              </a:rPr>
              <a:t>    线性预测技术之所以非常重要，正是由于它所提供的谱包络分析方法是快速、准确，并且在理论上完全得到证明的方法。 </a:t>
            </a:r>
          </a:p>
        </p:txBody>
      </p:sp>
      <p:sp>
        <p:nvSpPr>
          <p:cNvPr id="60422" name="Rectangle 6"/>
          <p:cNvSpPr/>
          <p:nvPr/>
        </p:nvSpPr>
        <p:spPr>
          <a:xfrm>
            <a:off x="3289300" y="3040698"/>
            <a:ext cx="3384550" cy="706755"/>
          </a:xfrm>
          <a:prstGeom prst="rect">
            <a:avLst/>
          </a:prstGeom>
          <a:noFill/>
          <a:ln w="9525">
            <a:noFill/>
          </a:ln>
        </p:spPr>
        <p:txBody>
          <a:bodyPr anchor="ctr" anchorCtr="0">
            <a:spAutoFit/>
          </a:bodyPr>
          <a:lstStyle/>
          <a:p>
            <a:pPr algn="ctr" eaLnBrk="0" hangingPunct="0"/>
            <a:r>
              <a:rPr lang="zh-CN" altLang="en-US" sz="2000" dirty="0">
                <a:solidFill>
                  <a:schemeClr val="accent2"/>
                </a:solidFill>
                <a:latin typeface="楷体_GB2312" pitchFamily="49" charset="-122"/>
                <a:ea typeface="楷体_GB2312" pitchFamily="49" charset="-122"/>
              </a:rPr>
              <a:t>声道频率响应，最大值与共振峰相对应 </a:t>
            </a:r>
          </a:p>
        </p:txBody>
      </p:sp>
      <p:sp>
        <p:nvSpPr>
          <p:cNvPr id="60423" name="标题 1"/>
          <p:cNvSpPr>
            <a:spLocks noGrp="1"/>
          </p:cNvSpPr>
          <p:nvPr>
            <p:ph type="title"/>
          </p:nvPr>
        </p:nvSpPr>
        <p:spPr>
          <a:xfrm>
            <a:off x="838200" y="365125"/>
            <a:ext cx="10515600" cy="989013"/>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1.3</a:t>
            </a:r>
            <a:r>
              <a:rPr lang="zh-CN" altLang="en-US" sz="4000" b="0" dirty="0">
                <a:solidFill>
                  <a:schemeClr val="accent2"/>
                </a:solidFill>
                <a:ea typeface="隶书" panose="02010509060101010101" pitchFamily="49" charset="-122"/>
              </a:rPr>
              <a:t> 语音信号的线性产生模型</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0425" name="Rectangle 5"/>
          <p:cNvSpPr/>
          <p:nvPr/>
        </p:nvSpPr>
        <p:spPr>
          <a:xfrm>
            <a:off x="3360738" y="1529398"/>
            <a:ext cx="3103880" cy="398780"/>
          </a:xfrm>
          <a:prstGeom prst="rect">
            <a:avLst/>
          </a:prstGeom>
          <a:noFill/>
          <a:ln w="9525">
            <a:noFill/>
          </a:ln>
        </p:spPr>
        <p:txBody>
          <a:bodyPr wrap="none" anchor="ctr" anchorCtr="0">
            <a:spAutoFit/>
          </a:bodyPr>
          <a:lstStyle/>
          <a:p>
            <a:pPr eaLnBrk="0" hangingPunct="0"/>
            <a:r>
              <a:rPr lang="zh-CN" altLang="en-US" sz="2000" dirty="0">
                <a:solidFill>
                  <a:schemeClr val="accent2"/>
                </a:solidFill>
                <a:latin typeface="楷体_GB2312" pitchFamily="49" charset="-122"/>
                <a:ea typeface="楷体_GB2312" pitchFamily="49" charset="-122"/>
              </a:rPr>
              <a:t>理想的声门脉冲序列频谱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p:cNvSpPr>
            <a:spLocks noGrp="1"/>
          </p:cNvSpPr>
          <p:nvPr>
            <p:ph type="title"/>
          </p:nvPr>
        </p:nvSpPr>
        <p:spPr>
          <a:xfrm>
            <a:off x="1164772" y="653823"/>
            <a:ext cx="10515600" cy="732745"/>
          </a:xfrm>
        </p:spPr>
        <p:txBody>
          <a:bodyPr vert="horz" wrap="square" lIns="91440" tIns="45720" rIns="91440" bIns="45720" anchor="b" anchorCtr="0"/>
          <a:lstStyle/>
          <a:p>
            <a:pPr>
              <a:buNone/>
            </a:pPr>
            <a:r>
              <a:rPr lang="en-US" altLang="zh-CN" sz="3200" b="0" dirty="0">
                <a:solidFill>
                  <a:schemeClr val="accent2"/>
                </a:solidFill>
                <a:latin typeface="Times New Roman" panose="02020603050405020304" pitchFamily="18" charset="0"/>
                <a:ea typeface="隶书" panose="02010509060101010101" pitchFamily="49" charset="-122"/>
              </a:rPr>
              <a:t>1.4</a:t>
            </a:r>
            <a:r>
              <a:rPr lang="zh-CN" altLang="en-US" sz="3200" b="0" dirty="0">
                <a:solidFill>
                  <a:schemeClr val="accent2"/>
                </a:solidFill>
                <a:ea typeface="隶书" panose="02010509060101010101" pitchFamily="49" charset="-122"/>
              </a:rPr>
              <a:t> 语音信号的非线性产生模型（了解）</a:t>
            </a:r>
          </a:p>
        </p:txBody>
      </p:sp>
      <p:sp>
        <p:nvSpPr>
          <p:cNvPr id="12" name="圆角矩形 11"/>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1443" name="Rectangle 5"/>
          <p:cNvSpPr/>
          <p:nvPr/>
        </p:nvSpPr>
        <p:spPr>
          <a:xfrm>
            <a:off x="2783681" y="2004695"/>
            <a:ext cx="6624637" cy="2848610"/>
          </a:xfrm>
          <a:prstGeom prst="rect">
            <a:avLst/>
          </a:prstGeom>
          <a:noFill/>
          <a:ln w="9525">
            <a:noFill/>
          </a:ln>
        </p:spPr>
        <p:txBody>
          <a:bodyPr anchor="t" anchorCtr="0">
            <a:spAutoFit/>
          </a:bodyPr>
          <a:lstStyle/>
          <a:p>
            <a:pPr eaLnBrk="0" hangingPunct="0">
              <a:lnSpc>
                <a:spcPct val="140000"/>
              </a:lnSpc>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 调频</a:t>
            </a:r>
            <a:r>
              <a:rPr lang="en-US" altLang="zh-CN" sz="3200" dirty="0">
                <a:latin typeface="黑体" panose="02010609060101010101" charset="-122"/>
                <a:ea typeface="黑体" panose="02010609060101010101" charset="-122"/>
              </a:rPr>
              <a:t>-</a:t>
            </a:r>
            <a:r>
              <a:rPr lang="zh-CN" altLang="en-US" sz="3200" dirty="0">
                <a:latin typeface="黑体" panose="02010609060101010101" charset="-122"/>
                <a:ea typeface="黑体" panose="02010609060101010101" charset="-122"/>
              </a:rPr>
              <a:t>调幅模型的基本原理   </a:t>
            </a:r>
          </a:p>
          <a:p>
            <a:pPr eaLnBrk="0" hangingPunct="0">
              <a:lnSpc>
                <a:spcPct val="140000"/>
              </a:lnSpc>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 </a:t>
            </a:r>
            <a:r>
              <a:rPr lang="en-US" altLang="zh-CN" sz="3200" dirty="0">
                <a:latin typeface="黑体" panose="02010609060101010101" charset="-122"/>
                <a:ea typeface="黑体" panose="02010609060101010101" charset="-122"/>
              </a:rPr>
              <a:t>Teager</a:t>
            </a:r>
            <a:r>
              <a:rPr lang="zh-CN" altLang="en-US" sz="3200" dirty="0">
                <a:latin typeface="黑体" panose="02010609060101010101" charset="-122"/>
                <a:ea typeface="黑体" panose="02010609060101010101" charset="-122"/>
              </a:rPr>
              <a:t>能量算子</a:t>
            </a:r>
          </a:p>
          <a:p>
            <a:pPr eaLnBrk="0" hangingPunct="0">
              <a:lnSpc>
                <a:spcPct val="140000"/>
              </a:lnSpc>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 能量分离法</a:t>
            </a:r>
          </a:p>
          <a:p>
            <a:pPr eaLnBrk="0" hangingPunct="0">
              <a:lnSpc>
                <a:spcPct val="140000"/>
              </a:lnSpc>
              <a:buClr>
                <a:srgbClr val="FF0000"/>
              </a:buClr>
              <a:buFont typeface="Wingdings" panose="05000000000000000000" pitchFamily="2" charset="2"/>
              <a:buChar char="Ø"/>
            </a:pPr>
            <a:r>
              <a:rPr lang="zh-CN" altLang="en-US" sz="3200" dirty="0">
                <a:latin typeface="黑体" panose="02010609060101010101" charset="-122"/>
                <a:ea typeface="黑体" panose="02010609060101010101" charset="-122"/>
              </a:rPr>
              <a:t>调频</a:t>
            </a:r>
            <a:r>
              <a:rPr lang="en-US" altLang="zh-CN" sz="3200" dirty="0">
                <a:latin typeface="黑体" panose="02010609060101010101" charset="-122"/>
                <a:ea typeface="黑体" panose="02010609060101010101" charset="-122"/>
              </a:rPr>
              <a:t>-</a:t>
            </a:r>
            <a:r>
              <a:rPr lang="zh-CN" altLang="en-US" sz="3200" dirty="0">
                <a:latin typeface="黑体" panose="02010609060101010101" charset="-122"/>
                <a:ea typeface="黑体" panose="02010609060101010101" charset="-122"/>
              </a:rPr>
              <a:t>调幅模型的应用</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ChangeArrowheads="1"/>
          </p:cNvSpPr>
          <p:nvPr/>
        </p:nvSpPr>
        <p:spPr bwMode="auto">
          <a:xfrm>
            <a:off x="2700338" y="495300"/>
            <a:ext cx="2362200" cy="381000"/>
          </a:xfrm>
          <a:prstGeom prst="roundRect">
            <a:avLst>
              <a:gd name="adj" fmla="val 50000"/>
            </a:avLst>
          </a:prstGeom>
          <a:gradFill rotWithShape="0">
            <a:gsLst>
              <a:gs pos="0">
                <a:srgbClr val="CC0000"/>
              </a:gs>
              <a:gs pos="100000">
                <a:schemeClr val="accent2"/>
              </a:gs>
            </a:gsLst>
            <a:lin ang="0" scaled="1"/>
          </a:gradFill>
          <a:ln w="9525">
            <a:solidFill>
              <a:schemeClr val="hlink"/>
            </a:solidFill>
            <a:round/>
          </a:ln>
          <a:effectLst/>
        </p:spPr>
        <p:txBody>
          <a:bodyPr wrap="none" lIns="0" tIns="0" rIns="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声音处理</a:t>
            </a:r>
          </a:p>
        </p:txBody>
      </p:sp>
      <p:sp>
        <p:nvSpPr>
          <p:cNvPr id="3077" name="AutoShape 5"/>
          <p:cNvSpPr>
            <a:spLocks noChangeArrowheads="1"/>
          </p:cNvSpPr>
          <p:nvPr/>
        </p:nvSpPr>
        <p:spPr bwMode="auto">
          <a:xfrm>
            <a:off x="2928938" y="1524000"/>
            <a:ext cx="2133600" cy="38100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8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0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声音的三要素</a:t>
            </a:r>
            <a:r>
              <a:rPr kumimoji="0" lang="zh-CN" altLang="en-US" sz="18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 </a:t>
            </a:r>
          </a:p>
        </p:txBody>
      </p:sp>
      <p:sp>
        <p:nvSpPr>
          <p:cNvPr id="3078" name="AutoShape 6"/>
          <p:cNvSpPr>
            <a:spLocks noChangeArrowheads="1"/>
          </p:cNvSpPr>
          <p:nvPr/>
        </p:nvSpPr>
        <p:spPr bwMode="auto">
          <a:xfrm>
            <a:off x="3081338" y="4313238"/>
            <a:ext cx="1143000" cy="38100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0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音质</a:t>
            </a:r>
            <a:endPar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endParaRPr>
          </a:p>
        </p:txBody>
      </p:sp>
      <p:sp>
        <p:nvSpPr>
          <p:cNvPr id="3079" name="Text Box 7"/>
          <p:cNvSpPr txBox="1">
            <a:spLocks noChangeArrowheads="1"/>
          </p:cNvSpPr>
          <p:nvPr/>
        </p:nvSpPr>
        <p:spPr bwMode="auto">
          <a:xfrm>
            <a:off x="3005138" y="2057400"/>
            <a:ext cx="3657600" cy="276860"/>
          </a:xfrm>
          <a:prstGeom prst="rect">
            <a:avLst/>
          </a:prstGeom>
          <a:noFill/>
          <a:ln w="28575">
            <a:noFill/>
            <a:miter lim="800000"/>
          </a:ln>
          <a:effectLst/>
        </p:spPr>
        <p:txBody>
          <a:bodyPr lIns="0" tIns="0" rIns="0" bIns="0">
            <a:spAutoFit/>
          </a:bodyPr>
          <a:lstStyle/>
          <a:p>
            <a:pPr marR="0" defTabSz="914400" eaLnBrk="0" hangingPunct="0">
              <a:spcBef>
                <a:spcPct val="50000"/>
              </a:spcBef>
              <a:buClrTx/>
              <a:buSzTx/>
              <a:buFontTx/>
              <a:buNone/>
              <a:defRPr/>
            </a:pP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声音的三要素是音调、音色和音强</a:t>
            </a:r>
            <a:r>
              <a:rPr kumimoji="0" lang="zh-CN" altLang="en-US" sz="1800" b="1" kern="1200" cap="none" spc="0" normalizeH="0" baseline="0" noProof="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p>
        </p:txBody>
      </p:sp>
      <p:sp>
        <p:nvSpPr>
          <p:cNvPr id="3080" name="Text Box 8"/>
          <p:cNvSpPr txBox="1">
            <a:spLocks noChangeArrowheads="1"/>
          </p:cNvSpPr>
          <p:nvPr/>
        </p:nvSpPr>
        <p:spPr bwMode="auto">
          <a:xfrm>
            <a:off x="2954338" y="2438400"/>
            <a:ext cx="7366000" cy="276860"/>
          </a:xfrm>
          <a:prstGeom prst="rect">
            <a:avLst/>
          </a:prstGeom>
          <a:noFill/>
          <a:ln w="28575">
            <a:noFill/>
            <a:miter lim="800000"/>
          </a:ln>
          <a:effectLst/>
        </p:spPr>
        <p:txBody>
          <a:bodyPr lIns="0" tIns="0" rIns="0" bIns="0">
            <a:spAutoFit/>
          </a:bodyPr>
          <a:lstStyle/>
          <a:p>
            <a:pPr marR="0" defTabSz="914400" eaLnBrk="0" hangingPunct="0">
              <a:spcBef>
                <a:spcPct val="50000"/>
              </a:spcBef>
              <a:buClr>
                <a:srgbClr val="FFFF00"/>
              </a:buClr>
              <a:buSzTx/>
              <a:buFont typeface="Wingdings" panose="05000000000000000000" pitchFamily="2" charset="2"/>
              <a:buChar char="v"/>
              <a:defRPr/>
            </a:pPr>
            <a:r>
              <a:rPr kumimoji="0" lang="zh-CN" altLang="en-US" sz="18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音调代表声音的高低，与频率有关。频率越高，音调越高，反之亦然。 </a:t>
            </a:r>
          </a:p>
        </p:txBody>
      </p:sp>
      <p:sp>
        <p:nvSpPr>
          <p:cNvPr id="3081" name="Text Box 9"/>
          <p:cNvSpPr txBox="1">
            <a:spLocks noChangeArrowheads="1"/>
          </p:cNvSpPr>
          <p:nvPr/>
        </p:nvSpPr>
        <p:spPr bwMode="auto">
          <a:xfrm>
            <a:off x="2992438" y="2808288"/>
            <a:ext cx="7747000" cy="664210"/>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zh-CN" altLang="en-US" sz="18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音色是声音的特色。影响声音特色的主要因素是复音，即具有不同频率和不同振幅的混合声音。 </a:t>
            </a:r>
          </a:p>
        </p:txBody>
      </p:sp>
      <p:sp>
        <p:nvSpPr>
          <p:cNvPr id="3082" name="Text Box 10"/>
          <p:cNvSpPr txBox="1">
            <a:spLocks noChangeArrowheads="1"/>
          </p:cNvSpPr>
          <p:nvPr/>
        </p:nvSpPr>
        <p:spPr bwMode="auto">
          <a:xfrm>
            <a:off x="2954338" y="3530600"/>
            <a:ext cx="7670800" cy="664210"/>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音强是声音的强度，也被称为声音的强度。音强与声波的振幅成正比，振幅越大，强度越大。 </a:t>
            </a:r>
          </a:p>
        </p:txBody>
      </p:sp>
      <p:sp>
        <p:nvSpPr>
          <p:cNvPr id="3083" name="Text Box 11"/>
          <p:cNvSpPr txBox="1">
            <a:spLocks noChangeArrowheads="1"/>
          </p:cNvSpPr>
          <p:nvPr/>
        </p:nvSpPr>
        <p:spPr bwMode="auto">
          <a:xfrm>
            <a:off x="2954338" y="4800600"/>
            <a:ext cx="6908800" cy="276860"/>
          </a:xfrm>
          <a:prstGeom prst="rect">
            <a:avLst/>
          </a:prstGeom>
          <a:noFill/>
          <a:ln w="28575">
            <a:noFill/>
            <a:miter lim="800000"/>
          </a:ln>
          <a:effectLst/>
        </p:spPr>
        <p:txBody>
          <a:bodyPr lIns="0" tIns="0" rIns="0" bIns="0">
            <a:spAutoFit/>
          </a:bodyPr>
          <a:lstStyle/>
          <a:p>
            <a:pPr marR="0" defTabSz="914400" eaLnBrk="0" hangingPunct="0">
              <a:spcBef>
                <a:spcPct val="50000"/>
              </a:spcBef>
              <a:buClr>
                <a:srgbClr val="FFFF00"/>
              </a:buClr>
              <a:buSzTx/>
              <a:buFont typeface="Wingdings" panose="05000000000000000000" pitchFamily="2" charset="2"/>
              <a:buChar char="v"/>
              <a:defRPr/>
            </a:pP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对于数字音频信号，音质的好坏与数据采样频率和数据位数有关。 </a:t>
            </a:r>
          </a:p>
        </p:txBody>
      </p:sp>
      <p:sp>
        <p:nvSpPr>
          <p:cNvPr id="3084" name="Text Box 12"/>
          <p:cNvSpPr txBox="1">
            <a:spLocks noChangeArrowheads="1"/>
          </p:cNvSpPr>
          <p:nvPr/>
        </p:nvSpPr>
        <p:spPr bwMode="auto">
          <a:xfrm>
            <a:off x="2954338" y="5156200"/>
            <a:ext cx="3429000" cy="332105"/>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音质与声音还原设备有关。 </a:t>
            </a:r>
          </a:p>
        </p:txBody>
      </p:sp>
      <p:sp>
        <p:nvSpPr>
          <p:cNvPr id="3085" name="Text Box 13"/>
          <p:cNvSpPr txBox="1">
            <a:spLocks noChangeArrowheads="1"/>
          </p:cNvSpPr>
          <p:nvPr/>
        </p:nvSpPr>
        <p:spPr bwMode="auto">
          <a:xfrm>
            <a:off x="2954338" y="5562600"/>
            <a:ext cx="3429000" cy="332105"/>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音质与信号噪声比</a:t>
            </a:r>
            <a:r>
              <a:rPr kumimoji="0" lang="en-US" altLang="zh-CN"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(SNR)</a:t>
            </a:r>
            <a:r>
              <a:rPr kumimoji="0" lang="zh-CN" altLang="en-US" sz="1800" b="1" kern="1200" cap="none" spc="0" normalizeH="0" baseline="0" noProof="0">
                <a:effectLst>
                  <a:outerShdw blurRad="38100" dist="38100" dir="2700000" algn="tl">
                    <a:srgbClr val="C0C0C0"/>
                  </a:outerShdw>
                </a:effectLst>
                <a:latin typeface="宋体" panose="02010600030101010101" pitchFamily="2" charset="-122"/>
                <a:ea typeface="MS PGothic" panose="020B0600070205080204" pitchFamily="34" charset="-128"/>
                <a:cs typeface="+mn-cs"/>
              </a:rPr>
              <a:t>有关</a:t>
            </a:r>
            <a:r>
              <a:rPr kumimoji="0" lang="zh-CN" altLang="en-US" sz="1800" b="1" kern="1200" cap="none" spc="0" normalizeH="0" baseline="0" noProof="0">
                <a:effectLst>
                  <a:outerShdw blurRad="38100" dist="38100" dir="2700000" algn="tl">
                    <a:srgbClr val="C0C0C0"/>
                  </a:outerShdw>
                </a:effectLst>
                <a:latin typeface="Arial" panose="020B0604020202020204" pitchFamily="34" charset="0"/>
                <a:ea typeface="MS PGothic" panose="020B0600070205080204" pitchFamily="34" charset="-128"/>
                <a:cs typeface="+mn-cs"/>
              </a:rPr>
              <a:t>。</a:t>
            </a:r>
          </a:p>
        </p:txBody>
      </p:sp>
      <p:sp>
        <p:nvSpPr>
          <p:cNvPr id="62475" name="Oval 14"/>
          <p:cNvSpPr/>
          <p:nvPr/>
        </p:nvSpPr>
        <p:spPr>
          <a:xfrm>
            <a:off x="7239000" y="6248400"/>
            <a:ext cx="3200400" cy="381000"/>
          </a:xfrm>
          <a:prstGeom prst="ellipse">
            <a:avLst/>
          </a:prstGeom>
          <a:gradFill rotWithShape="0">
            <a:gsLst>
              <a:gs pos="0">
                <a:srgbClr val="CC0099"/>
              </a:gs>
              <a:gs pos="100000">
                <a:srgbClr val="333399"/>
              </a:gs>
            </a:gsLst>
            <a:path path="shape">
              <a:fillToRect l="50000" t="50000" r="50000" b="50000"/>
            </a:path>
            <a:tileRect/>
          </a:gradFill>
          <a:ln w="9525">
            <a:noFill/>
          </a:ln>
        </p:spPr>
        <p:txBody>
          <a:bodyPr wrap="none" tIns="0" bIns="0" anchor="ctr" anchorCtr="0"/>
          <a:lstStyle/>
          <a:p>
            <a:pPr eaLnBrk="0" hangingPunct="0"/>
            <a:endParaRPr lang="zh-CN" altLang="en-US" dirty="0">
              <a:latin typeface="Arial" panose="020B0604020202020204" pitchFamily="34" charset="0"/>
            </a:endParaRPr>
          </a:p>
        </p:txBody>
      </p:sp>
      <p:pic>
        <p:nvPicPr>
          <p:cNvPr id="62476" name="Picture 15" descr="HUA_1"/>
          <p:cNvPicPr>
            <a:picLocks noChangeAspect="1"/>
          </p:cNvPicPr>
          <p:nvPr/>
        </p:nvPicPr>
        <p:blipFill>
          <a:blip r:embed="rId3"/>
          <a:stretch>
            <a:fillRect/>
          </a:stretch>
        </p:blipFill>
        <p:spPr>
          <a:xfrm>
            <a:off x="8591550" y="5368925"/>
            <a:ext cx="1238250" cy="1108075"/>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8195" name="Rectangle 3"/>
          <p:cNvSpPr>
            <a:spLocks noGrp="1"/>
          </p:cNvSpPr>
          <p:nvPr>
            <p:ph idx="1"/>
          </p:nvPr>
        </p:nvSpPr>
        <p:spPr>
          <a:xfrm>
            <a:off x="1981200" y="1754188"/>
            <a:ext cx="8229600" cy="4411662"/>
          </a:xfrm>
        </p:spPr>
        <p:txBody>
          <a:bodyPr vert="horz" wrap="square" lIns="91440" tIns="45720" rIns="91440" bIns="45720" anchor="t" anchorCtr="0"/>
          <a:lstStyle/>
          <a:p>
            <a:r>
              <a:rPr lang="zh-CN" altLang="en-US" sz="2800" b="1" dirty="0">
                <a:solidFill>
                  <a:schemeClr val="accent2"/>
                </a:solidFill>
                <a:latin typeface="黑体" panose="02010609060101010101" charset="-122"/>
                <a:ea typeface="黑体" panose="02010609060101010101" charset="-122"/>
              </a:rPr>
              <a:t> 语音</a:t>
            </a:r>
            <a:r>
              <a:rPr lang="zh-CN" altLang="en-US" sz="2800" b="1" dirty="0">
                <a:latin typeface="黑体" panose="02010609060101010101" charset="-122"/>
                <a:ea typeface="黑体" panose="02010609060101010101" charset="-122"/>
              </a:rPr>
              <a:t>：人们讲话时发出的话语叫语音。是一种人们进行信息交流的声音，是组成语言的声音</a:t>
            </a:r>
            <a:r>
              <a:rPr lang="en-US" altLang="zh-CN" sz="2800" b="1" dirty="0">
                <a:latin typeface="黑体" panose="02010609060101010101" charset="-122"/>
                <a:ea typeface="黑体" panose="02010609060101010101" charset="-122"/>
              </a:rPr>
              <a:t>/</a:t>
            </a:r>
            <a:r>
              <a:rPr lang="zh-CN" altLang="en-US" sz="2800" b="1" dirty="0">
                <a:latin typeface="黑体" panose="02010609060101010101" charset="-122"/>
                <a:ea typeface="黑体" panose="02010609060101010101" charset="-122"/>
              </a:rPr>
              <a:t>带有语言信息的声音。</a:t>
            </a:r>
          </a:p>
          <a:p>
            <a:endParaRPr lang="zh-CN" altLang="en-US" b="1" dirty="0">
              <a:latin typeface="黑体" panose="02010609060101010101" charset="-122"/>
              <a:ea typeface="黑体" panose="02010609060101010101" charset="-122"/>
            </a:endParaRPr>
          </a:p>
        </p:txBody>
      </p:sp>
      <p:sp>
        <p:nvSpPr>
          <p:cNvPr id="8194" name="Rectangle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latin typeface="楷体_GB2312" pitchFamily="49" charset="-122"/>
                <a:ea typeface="楷体_GB2312" pitchFamily="49" charset="-122"/>
              </a:rPr>
              <a:t>语音信号的基本概念</a:t>
            </a:r>
            <a:br>
              <a:rPr lang="zh-CN" altLang="en-US" sz="1800" dirty="0">
                <a:solidFill>
                  <a:schemeClr val="tx1"/>
                </a:solidFill>
                <a:latin typeface="楷体_GB2312" pitchFamily="49" charset="-122"/>
                <a:ea typeface="楷体_GB2312" pitchFamily="49" charset="-122"/>
              </a:rPr>
            </a:br>
            <a:endParaRPr lang="zh-CN" altLang="en-US" sz="1800" dirty="0">
              <a:ea typeface="宋体" panose="02010600030101010101" pitchFamily="2" charset="-122"/>
            </a:endParaRPr>
          </a:p>
        </p:txBody>
      </p:sp>
      <p:sp>
        <p:nvSpPr>
          <p:cNvPr id="4" name="Text Box 4"/>
          <p:cNvSpPr txBox="1"/>
          <p:nvPr/>
        </p:nvSpPr>
        <p:spPr>
          <a:xfrm>
            <a:off x="2279650" y="4057650"/>
            <a:ext cx="7848600" cy="1003935"/>
          </a:xfrm>
          <a:prstGeom prst="rect">
            <a:avLst/>
          </a:prstGeom>
          <a:noFill/>
          <a:ln w="28575" cap="sq" cmpd="sng">
            <a:solidFill>
              <a:schemeClr val="accent2"/>
            </a:solidFill>
            <a:prstDash val="solid"/>
            <a:miter/>
            <a:headEnd type="none" w="sm" len="sm"/>
            <a:tailEnd type="none" w="sm" len="sm"/>
          </a:ln>
        </p:spPr>
        <p:txBody>
          <a:bodyPr anchor="t" anchorCtr="0">
            <a:spAutoFit/>
          </a:bodyPr>
          <a:lstStyle/>
          <a:p>
            <a:pPr eaLnBrk="0" hangingPunct="0">
              <a:lnSpc>
                <a:spcPct val="140000"/>
              </a:lnSpc>
              <a:spcBef>
                <a:spcPct val="50000"/>
              </a:spcBef>
            </a:pPr>
            <a:r>
              <a:rPr lang="zh-CN" altLang="en-US" b="1" dirty="0">
                <a:solidFill>
                  <a:schemeClr val="tx2"/>
                </a:solidFill>
                <a:latin typeface="楷体_GB2312" pitchFamily="49" charset="-122"/>
                <a:ea typeface="楷体_GB2312" pitchFamily="49" charset="-122"/>
              </a:rPr>
              <a:t> </a:t>
            </a:r>
            <a:r>
              <a:rPr lang="zh-CN" altLang="en-US" b="1" dirty="0">
                <a:latin typeface="楷体_GB2312" pitchFamily="49" charset="-122"/>
                <a:ea typeface="楷体_GB2312" pitchFamily="49" charset="-122"/>
              </a:rPr>
              <a:t>语音</a:t>
            </a:r>
            <a:r>
              <a:rPr lang="en-US" altLang="zh-CN" b="1" dirty="0">
                <a:latin typeface="楷体_GB2312" pitchFamily="49" charset="-122"/>
                <a:ea typeface="楷体_GB2312" pitchFamily="49" charset="-122"/>
              </a:rPr>
              <a:t>(Speech)=</a:t>
            </a:r>
            <a:r>
              <a:rPr lang="zh-CN" altLang="en-US" b="1" dirty="0">
                <a:latin typeface="楷体_GB2312" pitchFamily="49" charset="-122"/>
                <a:ea typeface="楷体_GB2312" pitchFamily="49" charset="-122"/>
              </a:rPr>
              <a:t>声音</a:t>
            </a:r>
            <a:r>
              <a:rPr lang="en-US" altLang="zh-CN" b="1" dirty="0">
                <a:latin typeface="楷体_GB2312" pitchFamily="49" charset="-122"/>
                <a:ea typeface="楷体_GB2312" pitchFamily="49" charset="-122"/>
              </a:rPr>
              <a:t>(Acoustic)+</a:t>
            </a:r>
            <a:r>
              <a:rPr lang="zh-CN" altLang="en-US" b="1" dirty="0">
                <a:latin typeface="楷体_GB2312" pitchFamily="49" charset="-122"/>
                <a:ea typeface="楷体_GB2312" pitchFamily="49" charset="-122"/>
              </a:rPr>
              <a:t>语言</a:t>
            </a:r>
            <a:r>
              <a:rPr lang="en-US" altLang="zh-CN" b="1" dirty="0">
                <a:latin typeface="楷体_GB2312" pitchFamily="49" charset="-122"/>
                <a:ea typeface="楷体_GB2312" pitchFamily="49" charset="-122"/>
              </a:rPr>
              <a:t>(Language)</a:t>
            </a:r>
          </a:p>
          <a:p>
            <a:pPr eaLnBrk="0" hangingPunct="0">
              <a:lnSpc>
                <a:spcPct val="140000"/>
              </a:lnSpc>
              <a:spcBef>
                <a:spcPct val="50000"/>
              </a:spcBef>
            </a:pPr>
            <a:r>
              <a:rPr lang="en-US" altLang="zh-CN" b="1" dirty="0">
                <a:latin typeface="楷体_GB2312" pitchFamily="49" charset="-122"/>
                <a:ea typeface="楷体_GB2312" pitchFamily="49" charset="-122"/>
              </a:rPr>
              <a:t> </a:t>
            </a:r>
            <a:r>
              <a:rPr lang="zh-CN" altLang="en-US" b="1" dirty="0">
                <a:latin typeface="楷体_GB2312" pitchFamily="49" charset="-122"/>
                <a:ea typeface="楷体_GB2312" pitchFamily="49" charset="-122"/>
              </a:rPr>
              <a:t>语音是由一连串的音素组成语言的声音</a:t>
            </a:r>
            <a:r>
              <a:rPr lang="zh-CN" altLang="en-US" b="1" dirty="0">
                <a:solidFill>
                  <a:schemeClr val="tx2"/>
                </a:solidFill>
                <a:latin typeface="楷体_GB2312" pitchFamily="49" charset="-122"/>
                <a:ea typeface="楷体_GB2312" pitchFamily="49" charset="-122"/>
              </a:rPr>
              <a:t>。</a:t>
            </a:r>
            <a:endParaRPr lang="zh-CN" altLang="en-US" b="1" dirty="0">
              <a:solidFill>
                <a:schemeClr val="tx2"/>
              </a:solidFill>
              <a:latin typeface="仿宋_GB2312" pitchFamily="49" charset="-122"/>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AutoShape 5"/>
          <p:cNvSpPr>
            <a:spLocks noChangeArrowheads="1"/>
          </p:cNvSpPr>
          <p:nvPr/>
        </p:nvSpPr>
        <p:spPr bwMode="auto">
          <a:xfrm>
            <a:off x="2667000" y="1071563"/>
            <a:ext cx="1500188" cy="66675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文件</a:t>
            </a:r>
          </a:p>
        </p:txBody>
      </p:sp>
      <p:sp>
        <p:nvSpPr>
          <p:cNvPr id="6150" name="Text Box 6"/>
          <p:cNvSpPr txBox="1">
            <a:spLocks noChangeArrowheads="1"/>
          </p:cNvSpPr>
          <p:nvPr/>
        </p:nvSpPr>
        <p:spPr bwMode="auto">
          <a:xfrm>
            <a:off x="2743200" y="1890713"/>
            <a:ext cx="5353050" cy="276860"/>
          </a:xfrm>
          <a:prstGeom prst="rect">
            <a:avLst/>
          </a:prstGeom>
          <a:noFill/>
          <a:ln w="28575">
            <a:noFill/>
            <a:miter lim="800000"/>
          </a:ln>
          <a:effectLst/>
        </p:spPr>
        <p:txBody>
          <a:bodyPr lIns="0" tIns="0" rIns="0" bIns="0">
            <a:spAutoFit/>
          </a:bodyPr>
          <a:lstStyle/>
          <a:p>
            <a:pPr marR="0" defTabSz="914400" eaLnBrk="0" hangingPunct="0">
              <a:spcBef>
                <a:spcPct val="50000"/>
              </a:spcBef>
              <a:buClrTx/>
              <a:buSzTx/>
              <a:buFontTx/>
              <a:buNone/>
              <a:defRPr/>
            </a:pP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数字化的音频文件主要分为</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4</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类：</a:t>
            </a:r>
            <a:r>
              <a:rPr kumimoji="0" lang="zh-CN" altLang="en-US"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p>
        </p:txBody>
      </p:sp>
      <p:sp>
        <p:nvSpPr>
          <p:cNvPr id="6151" name="Text Box 7"/>
          <p:cNvSpPr txBox="1">
            <a:spLocks noChangeArrowheads="1"/>
          </p:cNvSpPr>
          <p:nvPr/>
        </p:nvSpPr>
        <p:spPr bwMode="auto">
          <a:xfrm>
            <a:off x="2692400" y="2357438"/>
            <a:ext cx="7899400" cy="276860"/>
          </a:xfrm>
          <a:prstGeom prst="rect">
            <a:avLst/>
          </a:prstGeom>
          <a:noFill/>
          <a:ln w="28575">
            <a:noFill/>
            <a:miter lim="800000"/>
          </a:ln>
          <a:effectLst/>
        </p:spPr>
        <p:txBody>
          <a:bodyPr lIns="0" tIns="0" rIns="0" bIns="0">
            <a:spAutoFit/>
          </a:bodyPr>
          <a:lstStyle/>
          <a:p>
            <a:pPr marR="0" defTabSz="914400" eaLnBrk="0" hangingPunct="0">
              <a:spcBef>
                <a:spcPct val="50000"/>
              </a:spcBef>
              <a:buClr>
                <a:srgbClr val="FFFF00"/>
              </a:buClr>
              <a:buSzTx/>
              <a:buFont typeface="Wingdings" panose="05000000000000000000" pitchFamily="2" charset="2"/>
              <a:buChar char="v"/>
              <a:defRPr/>
            </a:pP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波形音频文件。一种最直接的表达声波的数字形式，文件扩展名是</a:t>
            </a:r>
            <a:r>
              <a:rPr kumimoji="0" lang="zh-CN" altLang="en-US"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en-US" altLang="zh-CN"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wav</a:t>
            </a:r>
            <a:r>
              <a:rPr kumimoji="0" lang="en-US" altLang="zh-CN"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 </a:t>
            </a:r>
          </a:p>
        </p:txBody>
      </p:sp>
      <p:sp>
        <p:nvSpPr>
          <p:cNvPr id="6152" name="Text Box 8"/>
          <p:cNvSpPr txBox="1">
            <a:spLocks noChangeArrowheads="1"/>
          </p:cNvSpPr>
          <p:nvPr/>
        </p:nvSpPr>
        <p:spPr bwMode="auto">
          <a:xfrm>
            <a:off x="2738438" y="3214688"/>
            <a:ext cx="7899400" cy="664210"/>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MIDI</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音频文件。一种计算机数字音乐接口生成的数字描述音频文件，扩展名是</a:t>
            </a:r>
            <a:r>
              <a:rPr kumimoji="0" lang="zh-CN" altLang="en-US"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en-US" altLang="zh-CN"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mid</a:t>
            </a:r>
            <a:r>
              <a:rPr kumimoji="0" lang="en-US" altLang="zh-CN"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 </a:t>
            </a:r>
          </a:p>
        </p:txBody>
      </p:sp>
      <p:sp>
        <p:nvSpPr>
          <p:cNvPr id="6162" name="AutoShape 18"/>
          <p:cNvSpPr>
            <a:spLocks noChangeArrowheads="1"/>
          </p:cNvSpPr>
          <p:nvPr/>
        </p:nvSpPr>
        <p:spPr bwMode="auto">
          <a:xfrm>
            <a:off x="2700338" y="214313"/>
            <a:ext cx="2466975" cy="633413"/>
          </a:xfrm>
          <a:prstGeom prst="roundRect">
            <a:avLst>
              <a:gd name="adj" fmla="val 50000"/>
            </a:avLst>
          </a:prstGeom>
          <a:gradFill rotWithShape="0">
            <a:gsLst>
              <a:gs pos="0">
                <a:srgbClr val="CC0000"/>
              </a:gs>
              <a:gs pos="100000">
                <a:schemeClr val="accent2"/>
              </a:gs>
            </a:gsLst>
            <a:lin ang="0" scaled="1"/>
          </a:gradFill>
          <a:ln w="9525">
            <a:solidFill>
              <a:schemeClr val="hlink"/>
            </a:solidFill>
            <a:round/>
          </a:ln>
          <a:effectLst/>
        </p:spPr>
        <p:txBody>
          <a:bodyPr wrap="none" lIns="0" tIns="0" rIns="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1" i="0" u="none" strike="noStrike" kern="1200" cap="none" spc="0" normalizeH="0" baseline="0" noProof="0" dirty="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声音处理</a:t>
            </a:r>
          </a:p>
        </p:txBody>
      </p:sp>
      <p:sp>
        <p:nvSpPr>
          <p:cNvPr id="6153" name="Text Box 9"/>
          <p:cNvSpPr txBox="1">
            <a:spLocks noChangeArrowheads="1"/>
          </p:cNvSpPr>
          <p:nvPr/>
        </p:nvSpPr>
        <p:spPr bwMode="auto">
          <a:xfrm>
            <a:off x="2738438" y="4071938"/>
            <a:ext cx="5842000" cy="332105"/>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CD-DA</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音频文件。标准激光盘文件，扩展名是</a:t>
            </a:r>
            <a:r>
              <a:rPr kumimoji="0" lang="zh-CN" altLang="en-US"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a:t>
            </a:r>
            <a:r>
              <a:rPr kumimoji="0" lang="en-US" altLang="zh-CN" b="1" kern="1200" cap="none" spc="0" normalizeH="0" baseline="0" noProof="0" dirty="0" err="1">
                <a:effectLst>
                  <a:outerShdw blurRad="38100" dist="38100" dir="2700000" algn="tl">
                    <a:srgbClr val="C0C0C0"/>
                  </a:outerShdw>
                </a:effectLst>
                <a:latin typeface="Arial" panose="020B0604020202020204" pitchFamily="34" charset="0"/>
                <a:ea typeface="MS PGothic" panose="020B0600070205080204" pitchFamily="34" charset="-128"/>
                <a:cs typeface="+mn-cs"/>
              </a:rPr>
              <a:t>cda</a:t>
            </a:r>
            <a:r>
              <a:rPr kumimoji="0" lang="en-US" altLang="zh-CN"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a:t>
            </a:r>
            <a:r>
              <a:rPr kumimoji="0" lang="zh-CN" altLang="en-US"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p>
        </p:txBody>
      </p:sp>
      <p:sp>
        <p:nvSpPr>
          <p:cNvPr id="6154" name="Text Box 10"/>
          <p:cNvSpPr txBox="1">
            <a:spLocks noChangeArrowheads="1"/>
          </p:cNvSpPr>
          <p:nvPr/>
        </p:nvSpPr>
        <p:spPr bwMode="auto">
          <a:xfrm>
            <a:off x="2768600" y="5000625"/>
            <a:ext cx="7899400" cy="664210"/>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
                <a:srgbClr val="FFFF00"/>
              </a:buClr>
              <a:buSzTx/>
              <a:buFont typeface="Wingdings" panose="05000000000000000000" pitchFamily="2" charset="2"/>
              <a:buChar char="v"/>
              <a:defRPr/>
            </a:pP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压缩音频文件。在数字音频领域，一种</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MP3</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格式的压缩音频文件很流行，该格式的文件简称</a:t>
            </a:r>
            <a:r>
              <a:rPr kumimoji="0" lang="en-US" altLang="zh-CN"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MP3</a:t>
            </a:r>
            <a:r>
              <a:rPr kumimoji="0" lang="zh-CN" altLang="en-US"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文件。</a:t>
            </a:r>
            <a:r>
              <a:rPr kumimoji="0" lang="zh-CN" altLang="en-US"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p>
        </p:txBody>
      </p:sp>
      <p:sp>
        <p:nvSpPr>
          <p:cNvPr id="64520" name="Oval 11"/>
          <p:cNvSpPr/>
          <p:nvPr/>
        </p:nvSpPr>
        <p:spPr>
          <a:xfrm>
            <a:off x="7427913" y="6181725"/>
            <a:ext cx="2590800" cy="381000"/>
          </a:xfrm>
          <a:prstGeom prst="ellipse">
            <a:avLst/>
          </a:prstGeom>
          <a:gradFill rotWithShape="0">
            <a:gsLst>
              <a:gs pos="0">
                <a:srgbClr val="6699FF"/>
              </a:gs>
              <a:gs pos="100000">
                <a:srgbClr val="333399"/>
              </a:gs>
            </a:gsLst>
            <a:path path="shape">
              <a:fillToRect l="50000" t="50000" r="50000" b="50000"/>
            </a:path>
            <a:tileRect/>
          </a:gradFill>
          <a:ln w="9525">
            <a:noFill/>
          </a:ln>
        </p:spPr>
        <p:txBody>
          <a:bodyPr wrap="none" anchor="ctr" anchorCtr="0"/>
          <a:lstStyle/>
          <a:p>
            <a:pPr eaLnBrk="0" hangingPunct="0"/>
            <a:endParaRPr lang="zh-CN" altLang="en-US" dirty="0">
              <a:latin typeface="Arial" panose="020B0604020202020204" pitchFamily="34" charset="0"/>
            </a:endParaRPr>
          </a:p>
        </p:txBody>
      </p:sp>
      <p:pic>
        <p:nvPicPr>
          <p:cNvPr id="64521" name="Picture 12" descr="Ammotiva"/>
          <p:cNvPicPr>
            <a:picLocks noChangeAspect="1"/>
          </p:cNvPicPr>
          <p:nvPr/>
        </p:nvPicPr>
        <p:blipFill>
          <a:blip r:embed="rId3">
            <a:clrChange>
              <a:clrFrom>
                <a:srgbClr val="000000"/>
              </a:clrFrom>
              <a:clrTo>
                <a:srgbClr val="7E9CE8"/>
              </a:clrTo>
            </a:clrChange>
          </a:blip>
          <a:stretch>
            <a:fillRect/>
          </a:stretch>
        </p:blipFill>
        <p:spPr>
          <a:xfrm>
            <a:off x="8493125" y="5172075"/>
            <a:ext cx="1220788" cy="1238250"/>
          </a:xfrm>
          <a:prstGeom prst="rect">
            <a:avLst/>
          </a:prstGeom>
          <a:noFill/>
          <a:ln w="9525">
            <a:noFill/>
          </a:ln>
        </p:spPr>
      </p:pic>
      <p:pic>
        <p:nvPicPr>
          <p:cNvPr id="64522" name="Picture 15" descr="Parade"/>
          <p:cNvPicPr>
            <a:picLocks noChangeAspect="1"/>
          </p:cNvPicPr>
          <p:nvPr/>
        </p:nvPicPr>
        <p:blipFill>
          <a:blip r:embed="rId4">
            <a:clrChange>
              <a:clrFrom>
                <a:srgbClr val="996633"/>
              </a:clrFrom>
              <a:clrTo>
                <a:srgbClr val="E8BF58"/>
              </a:clrTo>
            </a:clrChange>
            <a:clrChange>
              <a:clrFrom>
                <a:srgbClr val="CC9900"/>
              </a:clrFrom>
              <a:clrTo>
                <a:srgbClr val="E8BF58"/>
              </a:clrTo>
            </a:clrChange>
            <a:clrChange>
              <a:clrFrom>
                <a:srgbClr val="800000"/>
              </a:clrFrom>
              <a:clrTo>
                <a:srgbClr val="FF3300"/>
              </a:clrTo>
            </a:clrChange>
            <a:clrChange>
              <a:clrFrom>
                <a:srgbClr val="5F5F5F"/>
              </a:clrFrom>
              <a:clrTo>
                <a:srgbClr val="FFFFFF"/>
              </a:clrTo>
            </a:clrChange>
            <a:clrChange>
              <a:clrFrom>
                <a:srgbClr val="000000"/>
              </a:clrFrom>
              <a:clrTo>
                <a:srgbClr val="7E9CE8"/>
              </a:clrTo>
            </a:clrChange>
          </a:blip>
          <a:stretch>
            <a:fillRect/>
          </a:stretch>
        </p:blipFill>
        <p:spPr>
          <a:xfrm>
            <a:off x="2700338" y="5343525"/>
            <a:ext cx="2057400" cy="1066800"/>
          </a:xfrm>
          <a:prstGeom prst="rect">
            <a:avLst/>
          </a:prstGeom>
          <a:noFill/>
          <a:ln w="9525">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ChangeArrowheads="1"/>
          </p:cNvSpPr>
          <p:nvPr/>
        </p:nvSpPr>
        <p:spPr bwMode="auto">
          <a:xfrm>
            <a:off x="2595563" y="450850"/>
            <a:ext cx="2362200" cy="381000"/>
          </a:xfrm>
          <a:prstGeom prst="roundRect">
            <a:avLst>
              <a:gd name="adj" fmla="val 50000"/>
            </a:avLst>
          </a:prstGeom>
          <a:gradFill rotWithShape="0">
            <a:gsLst>
              <a:gs pos="0">
                <a:srgbClr val="CC0000"/>
              </a:gs>
              <a:gs pos="100000">
                <a:schemeClr val="accent2"/>
              </a:gs>
            </a:gsLst>
            <a:lin ang="0" scaled="1"/>
          </a:gradFill>
          <a:ln w="9525">
            <a:solidFill>
              <a:schemeClr val="hlink"/>
            </a:solidFill>
            <a:round/>
          </a:ln>
          <a:effectLst/>
        </p:spPr>
        <p:txBody>
          <a:bodyPr wrap="none" lIns="0" tIns="0" rIns="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声音处理</a:t>
            </a:r>
          </a:p>
        </p:txBody>
      </p:sp>
      <p:sp>
        <p:nvSpPr>
          <p:cNvPr id="66562" name="Line 3"/>
          <p:cNvSpPr/>
          <p:nvPr/>
        </p:nvSpPr>
        <p:spPr>
          <a:xfrm flipV="1">
            <a:off x="2595563" y="1441450"/>
            <a:ext cx="1439862" cy="0"/>
          </a:xfrm>
          <a:prstGeom prst="line">
            <a:avLst/>
          </a:prstGeom>
          <a:ln w="28575" cap="flat" cmpd="sng">
            <a:solidFill>
              <a:srgbClr val="FF9900"/>
            </a:solidFill>
            <a:prstDash val="solid"/>
            <a:round/>
            <a:headEnd type="none" w="med" len="med"/>
            <a:tailEnd type="none" w="med" len="med"/>
          </a:ln>
        </p:spPr>
      </p:sp>
      <p:sp>
        <p:nvSpPr>
          <p:cNvPr id="8196" name="Text Box 4"/>
          <p:cNvSpPr txBox="1">
            <a:spLocks noChangeArrowheads="1"/>
          </p:cNvSpPr>
          <p:nvPr/>
        </p:nvSpPr>
        <p:spPr bwMode="auto">
          <a:xfrm>
            <a:off x="2738438" y="1054100"/>
            <a:ext cx="1982788" cy="398780"/>
          </a:xfrm>
          <a:prstGeom prst="rect">
            <a:avLst/>
          </a:prstGeom>
          <a:noFill/>
          <a:ln w="9525">
            <a:noFill/>
            <a:miter lim="800000"/>
          </a:ln>
          <a:effectLst/>
        </p:spPr>
        <p:txBody>
          <a:bodyPr>
            <a:spAutoFit/>
          </a:bodyPr>
          <a:lstStyle/>
          <a:p>
            <a:pPr marR="0" defTabSz="914400" eaLnBrk="0" hangingPunct="0">
              <a:spcBef>
                <a:spcPct val="50000"/>
              </a:spcBef>
              <a:buClrTx/>
              <a:buSzTx/>
              <a:buFontTx/>
              <a:buNone/>
              <a:defRPr/>
            </a:pPr>
            <a:r>
              <a:rPr kumimoji="0" lang="zh-CN" altLang="en-US" sz="2000" b="1" kern="1200" cap="none" spc="0" normalizeH="0" baseline="0" noProof="0">
                <a:effectLst>
                  <a:outerShdw blurRad="38100" dist="38100" dir="2700000" algn="tl">
                    <a:srgbClr val="C0C0C0"/>
                  </a:outerShdw>
                </a:effectLst>
                <a:latin typeface="Arial" panose="020B0604020202020204" pitchFamily="34" charset="0"/>
                <a:ea typeface="MS PGothic" panose="020B0600070205080204" pitchFamily="34" charset="-128"/>
                <a:cs typeface="+mn-cs"/>
              </a:rPr>
              <a:t>获取声音</a:t>
            </a:r>
          </a:p>
        </p:txBody>
      </p:sp>
      <p:sp>
        <p:nvSpPr>
          <p:cNvPr id="8197" name="AutoShape 5"/>
          <p:cNvSpPr>
            <a:spLocks noChangeArrowheads="1"/>
          </p:cNvSpPr>
          <p:nvPr/>
        </p:nvSpPr>
        <p:spPr bwMode="auto">
          <a:xfrm>
            <a:off x="2597150" y="1670050"/>
            <a:ext cx="2514600" cy="38100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0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获得</a:t>
            </a:r>
            <a:r>
              <a:rPr kumimoji="0" lang="en-US" altLang="zh-CN" sz="2000" b="1"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CD</a:t>
            </a:r>
            <a:r>
              <a:rPr kumimoji="0" lang="zh-CN" altLang="en-US" sz="20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中的声音 </a:t>
            </a:r>
          </a:p>
        </p:txBody>
      </p:sp>
      <p:sp>
        <p:nvSpPr>
          <p:cNvPr id="8198" name="AutoShape 6"/>
          <p:cNvSpPr>
            <a:spLocks noChangeArrowheads="1"/>
          </p:cNvSpPr>
          <p:nvPr/>
        </p:nvSpPr>
        <p:spPr bwMode="auto">
          <a:xfrm>
            <a:off x="2597150" y="3417888"/>
            <a:ext cx="1143000" cy="38100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0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录音</a:t>
            </a:r>
            <a:endPar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endParaRPr>
          </a:p>
        </p:txBody>
      </p:sp>
      <p:sp>
        <p:nvSpPr>
          <p:cNvPr id="8199" name="AutoShape 7"/>
          <p:cNvSpPr>
            <a:spLocks noChangeArrowheads="1"/>
          </p:cNvSpPr>
          <p:nvPr/>
        </p:nvSpPr>
        <p:spPr bwMode="auto">
          <a:xfrm>
            <a:off x="2597150" y="4683125"/>
            <a:ext cx="1600200" cy="381000"/>
          </a:xfrm>
          <a:prstGeom prst="roundRect">
            <a:avLst>
              <a:gd name="adj" fmla="val 50000"/>
            </a:avLst>
          </a:prstGeom>
          <a:gradFill rotWithShape="0">
            <a:gsLst>
              <a:gs pos="0">
                <a:srgbClr val="CC3300">
                  <a:gamma/>
                  <a:shade val="46275"/>
                  <a:invGamma/>
                </a:srgbClr>
              </a:gs>
              <a:gs pos="100000">
                <a:srgbClr val="CC3300"/>
              </a:gs>
            </a:gsLst>
            <a:lin ang="0" scaled="1"/>
          </a:gradFill>
          <a:ln w="9525">
            <a:solidFill>
              <a:schemeClr val="hlink"/>
            </a:solidFill>
            <a:round/>
          </a:ln>
          <a:effectLst/>
        </p:spPr>
        <p:txBody>
          <a:bodyPr lIns="36000" tIns="0" rIns="36000" bIns="0" anchor="ct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MS PGothic" panose="020B0600070205080204" pitchFamily="34" charset="-128"/>
                <a:cs typeface="+mn-cs"/>
              </a:rPr>
              <a:t>● </a:t>
            </a:r>
            <a:r>
              <a:rPr kumimoji="0" lang="zh-CN" altLang="en-US" sz="20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rPr>
              <a:t>声音转换</a:t>
            </a:r>
            <a:endParaRPr kumimoji="0" lang="zh-CN" altLang="en-US" sz="1800" b="1" i="0" u="none" strike="noStrike" kern="1200" cap="none" spc="0" normalizeH="0" baseline="0" noProof="0">
              <a:ln>
                <a:noFill/>
              </a:ln>
              <a:solidFill>
                <a:schemeClr val="tx1"/>
              </a:solidFill>
              <a:effectLst>
                <a:outerShdw blurRad="38100" dist="38100" dir="2700000" algn="tl">
                  <a:srgbClr val="000000"/>
                </a:outerShdw>
              </a:effectLst>
              <a:uLnTx/>
              <a:uFillTx/>
              <a:latin typeface="宋体" panose="02010600030101010101" pitchFamily="2" charset="-122"/>
              <a:ea typeface="MS PGothic" panose="020B0600070205080204" pitchFamily="34" charset="-128"/>
              <a:cs typeface="+mn-cs"/>
            </a:endParaRPr>
          </a:p>
        </p:txBody>
      </p:sp>
      <p:sp>
        <p:nvSpPr>
          <p:cNvPr id="8200" name="Text Box 8"/>
          <p:cNvSpPr txBox="1">
            <a:spLocks noChangeArrowheads="1"/>
          </p:cNvSpPr>
          <p:nvPr/>
        </p:nvSpPr>
        <p:spPr bwMode="auto">
          <a:xfrm>
            <a:off x="2597150" y="2139950"/>
            <a:ext cx="8070850" cy="1107440"/>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Tx/>
              <a:buSzTx/>
              <a:buFontTx/>
              <a:buNone/>
              <a:defRPr/>
            </a:pPr>
            <a:r>
              <a:rPr kumimoji="0" lang="en-US" altLang="zh-CN"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  </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如果希望把音乐</a:t>
            </a:r>
            <a:r>
              <a:rPr kumimoji="0" lang="en-US" altLang="zh-CN"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CD</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中的歌曲或乐曲作为素材，需要把这些歌曲或乐曲转换成计算机能够处理的数字化声音，这就是</a:t>
            </a:r>
            <a:r>
              <a:rPr kumimoji="0" lang="zh-CN" altLang="en-US" sz="2000"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采样</a:t>
            </a:r>
            <a:r>
              <a:rPr kumimoji="0" lang="zh-CN" altLang="en-US" sz="2000"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。可以使用</a:t>
            </a:r>
            <a:r>
              <a:rPr kumimoji="0" lang="en-US" altLang="zh-CN"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Easy CD-DA Extractor</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a:t>
            </a:r>
            <a:r>
              <a:rPr kumimoji="0" lang="en-US" altLang="zh-CN" sz="2000" b="1" kern="1200" cap="none" spc="0" normalizeH="0" baseline="0" noProof="0" dirty="0" err="1">
                <a:effectLst>
                  <a:outerShdw blurRad="38100" dist="38100" dir="2700000" algn="tl">
                    <a:srgbClr val="C0C0C0"/>
                  </a:outerShdw>
                </a:effectLst>
                <a:latin typeface="Arial" panose="020B0604020202020204" pitchFamily="34" charset="0"/>
                <a:ea typeface="MS PGothic" panose="020B0600070205080204" pitchFamily="34" charset="-128"/>
                <a:cs typeface="+mn-cs"/>
              </a:rPr>
              <a:t>CoolEdit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等音频处理软件对音频进行编辑和处理。</a:t>
            </a:r>
            <a:endParaRPr kumimoji="0" lang="zh-CN" altLang="en-US"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endParaRPr>
          </a:p>
        </p:txBody>
      </p:sp>
      <p:sp>
        <p:nvSpPr>
          <p:cNvPr id="8201" name="Text Box 9"/>
          <p:cNvSpPr txBox="1">
            <a:spLocks noChangeArrowheads="1"/>
          </p:cNvSpPr>
          <p:nvPr/>
        </p:nvSpPr>
        <p:spPr bwMode="auto">
          <a:xfrm>
            <a:off x="2597150" y="3875088"/>
            <a:ext cx="7696200" cy="738505"/>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Tx/>
              <a:buSzTx/>
              <a:buFontTx/>
              <a:buNone/>
              <a:defRPr/>
            </a:pPr>
            <a:r>
              <a:rPr kumimoji="0" lang="en-US" altLang="zh-CN"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要录制音质好的声音，有两个途径：使用性能优良的录音设备；采用较高的采样频率。可以使用</a:t>
            </a:r>
            <a:r>
              <a:rPr kumimoji="0" lang="en-US" altLang="zh-CN"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Windows</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系统自带的</a:t>
            </a:r>
            <a:r>
              <a:rPr kumimoji="0" lang="zh-CN" altLang="en-US" sz="2000"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录音机</a:t>
            </a:r>
            <a:r>
              <a:rPr kumimoji="0" lang="zh-CN" altLang="en-US" sz="2000" b="1" kern="1200" cap="none" spc="0" normalizeH="0" baseline="0" noProof="0" dirty="0">
                <a:effectLst>
                  <a:outerShdw blurRad="38100" dist="38100" dir="2700000" algn="tl">
                    <a:srgbClr val="C0C0C0"/>
                  </a:outerShdw>
                </a:effectLst>
                <a:latin typeface="Times New Roman" panose="02020603050405020304"/>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进行录音。</a:t>
            </a:r>
            <a:r>
              <a:rPr kumimoji="0" lang="zh-CN" altLang="en-US"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 </a:t>
            </a:r>
          </a:p>
        </p:txBody>
      </p:sp>
      <p:sp>
        <p:nvSpPr>
          <p:cNvPr id="8202" name="Text Box 10"/>
          <p:cNvSpPr txBox="1">
            <a:spLocks noChangeArrowheads="1"/>
          </p:cNvSpPr>
          <p:nvPr/>
        </p:nvSpPr>
        <p:spPr bwMode="auto">
          <a:xfrm>
            <a:off x="2597150" y="5157788"/>
            <a:ext cx="8070850" cy="1261745"/>
          </a:xfrm>
          <a:prstGeom prst="rect">
            <a:avLst/>
          </a:prstGeom>
          <a:noFill/>
          <a:ln w="28575">
            <a:noFill/>
            <a:miter lim="800000"/>
          </a:ln>
          <a:effectLst/>
        </p:spPr>
        <p:txBody>
          <a:bodyPr lIns="0" tIns="0" rIns="0" bIns="0">
            <a:spAutoFit/>
          </a:bodyPr>
          <a:lstStyle/>
          <a:p>
            <a:pPr marR="0" defTabSz="914400" eaLnBrk="0" hangingPunct="0">
              <a:lnSpc>
                <a:spcPct val="120000"/>
              </a:lnSpc>
              <a:spcBef>
                <a:spcPct val="50000"/>
              </a:spcBef>
              <a:buClrTx/>
              <a:buSzTx/>
              <a:buFontTx/>
              <a:buNone/>
              <a:defRPr/>
            </a:pPr>
            <a:r>
              <a:rPr kumimoji="0" lang="en-US" altLang="zh-CN"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  </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声音的转换只能从高质量向低质量进行，声音的转换不需要专门的软件，使用</a:t>
            </a:r>
            <a:r>
              <a:rPr kumimoji="0" lang="en-US" altLang="zh-CN"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Windows</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的</a:t>
            </a:r>
            <a:r>
              <a:rPr kumimoji="0" lang="zh-CN" altLang="en-US"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录音机</a:t>
            </a:r>
            <a:r>
              <a:rPr kumimoji="0" lang="zh-CN" altLang="en-US"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rPr>
              <a:t>”</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转换即可，并且转换功能很强。</a:t>
            </a:r>
          </a:p>
          <a:p>
            <a:pPr marR="0" defTabSz="914400" eaLnBrk="0" hangingPunct="0">
              <a:lnSpc>
                <a:spcPct val="120000"/>
              </a:lnSpc>
              <a:spcBef>
                <a:spcPct val="50000"/>
              </a:spcBef>
              <a:buClrTx/>
              <a:buSzTx/>
              <a:buFontTx/>
              <a:buNone/>
              <a:defRPr/>
            </a:pP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  如果要进一步处理，可采用</a:t>
            </a:r>
            <a:r>
              <a:rPr kumimoji="0" lang="en-US" altLang="zh-CN" sz="2000" b="1" kern="1200" cap="none" spc="0" normalizeH="0" baseline="0" noProof="0" dirty="0" err="1">
                <a:effectLst>
                  <a:outerShdw blurRad="38100" dist="38100" dir="2700000" algn="tl">
                    <a:srgbClr val="C0C0C0"/>
                  </a:outerShdw>
                </a:effectLst>
                <a:latin typeface="宋体" panose="02010600030101010101" pitchFamily="2" charset="-122"/>
                <a:ea typeface="MS PGothic" panose="020B0600070205080204" pitchFamily="34" charset="-128"/>
                <a:cs typeface="+mn-cs"/>
              </a:rPr>
              <a:t>CoolEdit</a:t>
            </a:r>
            <a:r>
              <a:rPr kumimoji="0" lang="en-US" altLang="zh-CN"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(Adobe Audition</a:t>
            </a:r>
            <a:r>
              <a:rPr kumimoji="0" lang="zh-CN" altLang="en-US" sz="2000" b="1" kern="1200" cap="none" spc="0" normalizeH="0" baseline="0" noProof="0" dirty="0">
                <a:effectLst>
                  <a:outerShdw blurRad="38100" dist="38100" dir="2700000" algn="tl">
                    <a:srgbClr val="C0C0C0"/>
                  </a:outerShdw>
                </a:effectLst>
                <a:latin typeface="宋体" panose="02010600030101010101" pitchFamily="2" charset="-122"/>
                <a:ea typeface="MS PGothic" panose="020B0600070205080204" pitchFamily="34" charset="-128"/>
                <a:cs typeface="+mn-cs"/>
              </a:rPr>
              <a:t>）工具软件。</a:t>
            </a:r>
            <a:endParaRPr kumimoji="0" lang="zh-CN" altLang="en-US" sz="2000" b="1" kern="1200" cap="none" spc="0" normalizeH="0" baseline="0" noProof="0" dirty="0">
              <a:effectLst>
                <a:outerShdw blurRad="38100" dist="38100" dir="2700000" algn="tl">
                  <a:srgbClr val="C0C0C0"/>
                </a:outerShdw>
              </a:effectLst>
              <a:latin typeface="Arial" panose="020B0604020202020204" pitchFamily="34" charset="0"/>
              <a:ea typeface="MS PGothic" panose="020B0600070205080204" pitchFamily="34" charset="-128"/>
              <a:cs typeface="+mn-cs"/>
            </a:endParaRPr>
          </a:p>
        </p:txBody>
      </p:sp>
      <p:pic>
        <p:nvPicPr>
          <p:cNvPr id="66570" name="Picture 11" descr="小鸭"/>
          <p:cNvPicPr>
            <a:picLocks noChangeAspect="1"/>
          </p:cNvPicPr>
          <p:nvPr/>
        </p:nvPicPr>
        <p:blipFill>
          <a:blip r:embed="rId3"/>
          <a:stretch>
            <a:fillRect/>
          </a:stretch>
        </p:blipFill>
        <p:spPr>
          <a:xfrm>
            <a:off x="8737600" y="1063625"/>
            <a:ext cx="892175" cy="755650"/>
          </a:xfrm>
          <a:prstGeom prst="rect">
            <a:avLst/>
          </a:prstGeom>
          <a:noFill/>
          <a:ln w="9525">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p:nvPr>
        </p:nvSpPr>
        <p:spPr/>
        <p:txBody>
          <a:bodyPr vert="horz" wrap="square" lIns="91440" tIns="45720" rIns="91440" bIns="45720" anchor="b" anchorCtr="0"/>
          <a:lstStyle/>
          <a:p>
            <a:r>
              <a:rPr lang="zh-CN" altLang="en-US" dirty="0">
                <a:ea typeface="宋体" panose="02010600030101010101" pitchFamily="2" charset="-122"/>
              </a:rPr>
              <a:t>短时能量和过零率</a:t>
            </a:r>
          </a:p>
        </p:txBody>
      </p:sp>
      <p:sp>
        <p:nvSpPr>
          <p:cNvPr id="68610" name="Rectangle 3"/>
          <p:cNvSpPr>
            <a:spLocks noGrp="1"/>
          </p:cNvSpPr>
          <p:nvPr>
            <p:ph idx="4294967295"/>
          </p:nvPr>
        </p:nvSpPr>
        <p:spPr>
          <a:xfrm>
            <a:off x="1113281" y="1329531"/>
            <a:ext cx="10515600" cy="4351338"/>
          </a:xfrm>
        </p:spPr>
        <p:txBody>
          <a:bodyPr vert="horz" wrap="square" lIns="91440" tIns="45720" rIns="91440" bIns="45720" anchor="t" anchorCtr="0"/>
          <a:lstStyle/>
          <a:p>
            <a:r>
              <a:rPr lang="zh-CN" altLang="en-US" dirty="0">
                <a:ea typeface="宋体" panose="02010600030101010101" pitchFamily="2" charset="-122"/>
              </a:rPr>
              <a:t>语音分帧</a:t>
            </a:r>
          </a:p>
          <a:p>
            <a:pPr lvl="1" indent="-347345">
              <a:buNone/>
            </a:pPr>
            <a:r>
              <a:rPr lang="zh-CN" altLang="en-US" dirty="0">
                <a:ea typeface="宋体" panose="02010600030101010101" pitchFamily="2" charset="-122"/>
              </a:rPr>
              <a:t>每帧</a:t>
            </a:r>
            <a:r>
              <a:rPr lang="en-US" altLang="zh-CN" dirty="0">
                <a:ea typeface="宋体" panose="02010600030101010101" pitchFamily="2" charset="-122"/>
              </a:rPr>
              <a:t>10-30ms, </a:t>
            </a:r>
            <a:r>
              <a:rPr lang="zh-CN" altLang="en-US" dirty="0">
                <a:ea typeface="宋体" panose="02010600030101010101" pitchFamily="2" charset="-122"/>
              </a:rPr>
              <a:t>帧间隔10</a:t>
            </a:r>
            <a:r>
              <a:rPr lang="en-US" altLang="zh-CN" dirty="0">
                <a:ea typeface="宋体" panose="02010600030101010101" pitchFamily="2" charset="-122"/>
              </a:rPr>
              <a:t>ms</a:t>
            </a:r>
          </a:p>
          <a:p>
            <a:r>
              <a:rPr lang="zh-CN" altLang="en-US" dirty="0">
                <a:ea typeface="宋体" panose="02010600030101010101" pitchFamily="2" charset="-122"/>
              </a:rPr>
              <a:t>短时能量</a:t>
            </a:r>
          </a:p>
          <a:p>
            <a:pPr lvl="1" indent="-347345"/>
            <a:r>
              <a:rPr lang="zh-CN" altLang="en-US" dirty="0">
                <a:ea typeface="宋体" panose="02010600030101010101" pitchFamily="2" charset="-122"/>
              </a:rPr>
              <a:t>对数</a:t>
            </a:r>
          </a:p>
          <a:p>
            <a:pPr lvl="1" indent="-347345"/>
            <a:r>
              <a:rPr lang="zh-CN" altLang="en-US" dirty="0">
                <a:ea typeface="宋体" panose="02010600030101010101" pitchFamily="2" charset="-122"/>
              </a:rPr>
              <a:t>平方和</a:t>
            </a:r>
          </a:p>
          <a:p>
            <a:pPr lvl="1" indent="-347345"/>
            <a:r>
              <a:rPr lang="zh-CN" altLang="en-US" dirty="0">
                <a:ea typeface="宋体" panose="02010600030101010101" pitchFamily="2" charset="-122"/>
              </a:rPr>
              <a:t>绝对值</a:t>
            </a:r>
          </a:p>
          <a:p>
            <a:r>
              <a:rPr lang="zh-CN" altLang="en-US" dirty="0">
                <a:ea typeface="宋体" panose="02010600030101010101" pitchFamily="2" charset="-122"/>
              </a:rPr>
              <a:t>过零率</a:t>
            </a:r>
            <a:r>
              <a:rPr lang="en-US" altLang="zh-CN" dirty="0">
                <a:ea typeface="宋体" panose="02010600030101010101" pitchFamily="2" charset="-122"/>
              </a:rPr>
              <a:t>(ZCR)</a:t>
            </a:r>
          </a:p>
        </p:txBody>
      </p:sp>
      <p:sp>
        <p:nvSpPr>
          <p:cNvPr id="68611"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62</a:t>
            </a:fld>
            <a:endParaRPr lang="en-US" altLang="en-US" sz="1200" dirty="0">
              <a:latin typeface="Arial" panose="020B0604020202020204" pitchFamily="34" charset="0"/>
            </a:endParaRPr>
          </a:p>
        </p:txBody>
      </p:sp>
      <p:graphicFrame>
        <p:nvGraphicFramePr>
          <p:cNvPr id="68612" name="Object 4"/>
          <p:cNvGraphicFramePr/>
          <p:nvPr>
            <p:extLst>
              <p:ext uri="{D42A27DB-BD31-4B8C-83A1-F6EECF244321}">
                <p14:modId xmlns:p14="http://schemas.microsoft.com/office/powerpoint/2010/main" val="4125893515"/>
              </p:ext>
            </p:extLst>
          </p:nvPr>
        </p:nvGraphicFramePr>
        <p:xfrm>
          <a:off x="5100638" y="2314868"/>
          <a:ext cx="1500187" cy="644525"/>
        </p:xfrm>
        <a:graphic>
          <a:graphicData uri="http://schemas.openxmlformats.org/presentationml/2006/ole">
            <mc:AlternateContent xmlns:mc="http://schemas.openxmlformats.org/markup-compatibility/2006">
              <mc:Choice xmlns:v="urn:schemas-microsoft-com:vml" Requires="v">
                <p:oleObj r:id="rId2" imgW="1002665" imgH="431800" progId="Equation.3">
                  <p:embed/>
                </p:oleObj>
              </mc:Choice>
              <mc:Fallback>
                <p:oleObj r:id="rId2" imgW="1002665" imgH="431800" progId="Equation.3">
                  <p:embed/>
                  <p:pic>
                    <p:nvPicPr>
                      <p:cNvPr id="0" name="图片 3088"/>
                      <p:cNvPicPr/>
                      <p:nvPr/>
                    </p:nvPicPr>
                    <p:blipFill>
                      <a:blip r:embed="rId3"/>
                      <a:stretch>
                        <a:fillRect/>
                      </a:stretch>
                    </p:blipFill>
                    <p:spPr>
                      <a:xfrm>
                        <a:off x="5100638" y="2314868"/>
                        <a:ext cx="1500187" cy="644525"/>
                      </a:xfrm>
                      <a:prstGeom prst="rect">
                        <a:avLst/>
                      </a:prstGeom>
                      <a:noFill/>
                      <a:ln w="38100">
                        <a:noFill/>
                        <a:miter/>
                      </a:ln>
                    </p:spPr>
                  </p:pic>
                </p:oleObj>
              </mc:Fallback>
            </mc:AlternateContent>
          </a:graphicData>
        </a:graphic>
      </p:graphicFrame>
      <p:graphicFrame>
        <p:nvGraphicFramePr>
          <p:cNvPr id="68613" name="Object 5"/>
          <p:cNvGraphicFramePr/>
          <p:nvPr>
            <p:extLst>
              <p:ext uri="{D42A27DB-BD31-4B8C-83A1-F6EECF244321}">
                <p14:modId xmlns:p14="http://schemas.microsoft.com/office/powerpoint/2010/main" val="1409665124"/>
              </p:ext>
            </p:extLst>
          </p:nvPr>
        </p:nvGraphicFramePr>
        <p:xfrm>
          <a:off x="5064125" y="2922881"/>
          <a:ext cx="1184275" cy="646112"/>
        </p:xfrm>
        <a:graphic>
          <a:graphicData uri="http://schemas.openxmlformats.org/presentationml/2006/ole">
            <mc:AlternateContent xmlns:mc="http://schemas.openxmlformats.org/markup-compatibility/2006">
              <mc:Choice xmlns:v="urn:schemas-microsoft-com:vml" Requires="v">
                <p:oleObj r:id="rId4" imgW="786765" imgH="431800" progId="Equation.3">
                  <p:embed/>
                </p:oleObj>
              </mc:Choice>
              <mc:Fallback>
                <p:oleObj r:id="rId4" imgW="786765" imgH="431800" progId="Equation.3">
                  <p:embed/>
                  <p:pic>
                    <p:nvPicPr>
                      <p:cNvPr id="0" name="图片 3087"/>
                      <p:cNvPicPr/>
                      <p:nvPr/>
                    </p:nvPicPr>
                    <p:blipFill>
                      <a:blip r:embed="rId5"/>
                      <a:stretch>
                        <a:fillRect/>
                      </a:stretch>
                    </p:blipFill>
                    <p:spPr>
                      <a:xfrm>
                        <a:off x="5064125" y="2922881"/>
                        <a:ext cx="1184275" cy="646112"/>
                      </a:xfrm>
                      <a:prstGeom prst="rect">
                        <a:avLst/>
                      </a:prstGeom>
                      <a:noFill/>
                      <a:ln w="38100">
                        <a:noFill/>
                        <a:miter/>
                      </a:ln>
                    </p:spPr>
                  </p:pic>
                </p:oleObj>
              </mc:Fallback>
            </mc:AlternateContent>
          </a:graphicData>
        </a:graphic>
      </p:graphicFrame>
      <p:graphicFrame>
        <p:nvGraphicFramePr>
          <p:cNvPr id="68614" name="Object 6"/>
          <p:cNvGraphicFramePr/>
          <p:nvPr>
            <p:extLst>
              <p:ext uri="{D42A27DB-BD31-4B8C-83A1-F6EECF244321}">
                <p14:modId xmlns:p14="http://schemas.microsoft.com/office/powerpoint/2010/main" val="558584362"/>
              </p:ext>
            </p:extLst>
          </p:nvPr>
        </p:nvGraphicFramePr>
        <p:xfrm>
          <a:off x="5087938" y="3532481"/>
          <a:ext cx="1144587" cy="646112"/>
        </p:xfrm>
        <a:graphic>
          <a:graphicData uri="http://schemas.openxmlformats.org/presentationml/2006/ole">
            <mc:AlternateContent xmlns:mc="http://schemas.openxmlformats.org/markup-compatibility/2006">
              <mc:Choice xmlns:v="urn:schemas-microsoft-com:vml" Requires="v">
                <p:oleObj r:id="rId6" imgW="761365" imgH="431800" progId="Equation.3">
                  <p:embed/>
                </p:oleObj>
              </mc:Choice>
              <mc:Fallback>
                <p:oleObj r:id="rId6" imgW="761365" imgH="431800" progId="Equation.3">
                  <p:embed/>
                  <p:pic>
                    <p:nvPicPr>
                      <p:cNvPr id="0" name="图片 3089"/>
                      <p:cNvPicPr/>
                      <p:nvPr/>
                    </p:nvPicPr>
                    <p:blipFill>
                      <a:blip r:embed="rId7"/>
                      <a:stretch>
                        <a:fillRect/>
                      </a:stretch>
                    </p:blipFill>
                    <p:spPr>
                      <a:xfrm>
                        <a:off x="5087938" y="3532481"/>
                        <a:ext cx="1144587" cy="646112"/>
                      </a:xfrm>
                      <a:prstGeom prst="rect">
                        <a:avLst/>
                      </a:prstGeom>
                      <a:noFill/>
                      <a:ln w="38100">
                        <a:noFill/>
                        <a:miter/>
                      </a:ln>
                    </p:spPr>
                  </p:pic>
                </p:oleObj>
              </mc:Fallback>
            </mc:AlternateContent>
          </a:graphicData>
        </a:graphic>
      </p:graphicFrame>
      <p:graphicFrame>
        <p:nvGraphicFramePr>
          <p:cNvPr id="68615" name="Object 7"/>
          <p:cNvGraphicFramePr/>
          <p:nvPr>
            <p:extLst>
              <p:ext uri="{D42A27DB-BD31-4B8C-83A1-F6EECF244321}">
                <p14:modId xmlns:p14="http://schemas.microsoft.com/office/powerpoint/2010/main" val="1003293996"/>
              </p:ext>
            </p:extLst>
          </p:nvPr>
        </p:nvGraphicFramePr>
        <p:xfrm>
          <a:off x="4031106" y="4619522"/>
          <a:ext cx="4679950" cy="909637"/>
        </p:xfrm>
        <a:graphic>
          <a:graphicData uri="http://schemas.openxmlformats.org/presentationml/2006/ole">
            <mc:AlternateContent xmlns:mc="http://schemas.openxmlformats.org/markup-compatibility/2006">
              <mc:Choice xmlns:v="urn:schemas-microsoft-com:vml" Requires="v">
                <p:oleObj r:id="rId8" imgW="2349500" imgH="457200" progId="Equation.3">
                  <p:embed/>
                </p:oleObj>
              </mc:Choice>
              <mc:Fallback>
                <p:oleObj r:id="rId8" imgW="2349500" imgH="457200" progId="Equation.3">
                  <p:embed/>
                  <p:pic>
                    <p:nvPicPr>
                      <p:cNvPr id="0" name="图片 3086"/>
                      <p:cNvPicPr/>
                      <p:nvPr/>
                    </p:nvPicPr>
                    <p:blipFill>
                      <a:blip r:embed="rId9"/>
                      <a:stretch>
                        <a:fillRect/>
                      </a:stretch>
                    </p:blipFill>
                    <p:spPr>
                      <a:xfrm>
                        <a:off x="4031106" y="4619522"/>
                        <a:ext cx="4679950" cy="909637"/>
                      </a:xfrm>
                      <a:prstGeom prst="rect">
                        <a:avLst/>
                      </a:prstGeom>
                      <a:noFill/>
                      <a:ln w="38100">
                        <a:noFill/>
                        <a:miter/>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p:cNvSpPr>
          <p:nvPr>
            <p:ph type="title"/>
          </p:nvPr>
        </p:nvSpPr>
        <p:spPr/>
        <p:txBody>
          <a:bodyPr vert="horz" wrap="square" lIns="91440" tIns="45720" rIns="91440" bIns="45720" anchor="b" anchorCtr="0"/>
          <a:lstStyle/>
          <a:p>
            <a:r>
              <a:rPr lang="zh-CN" altLang="en-US" dirty="0">
                <a:ea typeface="宋体" panose="02010600030101010101" pitchFamily="2" charset="-122"/>
              </a:rPr>
              <a:t>参数提取的预处理</a:t>
            </a:r>
          </a:p>
        </p:txBody>
      </p:sp>
      <p:sp>
        <p:nvSpPr>
          <p:cNvPr id="69634" name="Rectangle 3"/>
          <p:cNvSpPr>
            <a:spLocks noGrp="1"/>
          </p:cNvSpPr>
          <p:nvPr>
            <p:ph idx="4294967295"/>
          </p:nvPr>
        </p:nvSpPr>
        <p:spPr>
          <a:xfrm>
            <a:off x="1073888" y="1525459"/>
            <a:ext cx="10515600" cy="4351338"/>
          </a:xfrm>
        </p:spPr>
        <p:txBody>
          <a:bodyPr vert="horz" wrap="square" lIns="91440" tIns="45720" rIns="91440" bIns="45720" anchor="t" anchorCtr="0"/>
          <a:lstStyle/>
          <a:p>
            <a:r>
              <a:rPr lang="zh-CN" altLang="en-US" dirty="0">
                <a:ea typeface="宋体" panose="02010600030101010101" pitchFamily="2" charset="-122"/>
              </a:rPr>
              <a:t>预加重：</a:t>
            </a:r>
          </a:p>
          <a:p>
            <a:pPr>
              <a:buNone/>
            </a:pPr>
            <a:endParaRPr lang="en-US" altLang="zh-CN"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减少尖锐噪声影响，提升高频部分</a:t>
            </a:r>
            <a:endParaRPr lang="en-US" altLang="zh-CN" sz="2400" dirty="0">
              <a:ea typeface="宋体" panose="02010600030101010101" pitchFamily="2" charset="-122"/>
            </a:endParaRPr>
          </a:p>
          <a:p>
            <a:endParaRPr lang="zh-CN" altLang="en-US" dirty="0">
              <a:ea typeface="宋体" panose="02010600030101010101" pitchFamily="2" charset="-122"/>
            </a:endParaRPr>
          </a:p>
          <a:p>
            <a:r>
              <a:rPr lang="zh-CN" altLang="en-US" dirty="0">
                <a:ea typeface="宋体" panose="02010600030101010101" pitchFamily="2" charset="-122"/>
              </a:rPr>
              <a:t>加窗：</a:t>
            </a:r>
            <a:r>
              <a:rPr lang="en-US" altLang="zh-CN" dirty="0">
                <a:ea typeface="宋体" panose="02010600030101010101" pitchFamily="2" charset="-122"/>
              </a:rPr>
              <a:t>Hamming </a:t>
            </a:r>
          </a:p>
          <a:p>
            <a:endParaRPr lang="en-US" altLang="zh-CN" dirty="0">
              <a:ea typeface="宋体" panose="02010600030101010101" pitchFamily="2" charset="-122"/>
            </a:endParaRPr>
          </a:p>
          <a:p>
            <a:pPr>
              <a:buNone/>
            </a:pPr>
            <a:r>
              <a:rPr lang="en-US" altLang="zh-CN" sz="2400" dirty="0">
                <a:ea typeface="宋体" panose="02010600030101010101" pitchFamily="2" charset="-122"/>
              </a:rPr>
              <a:t>     —</a:t>
            </a:r>
            <a:r>
              <a:rPr lang="zh-CN" altLang="en-US" sz="2400" dirty="0">
                <a:ea typeface="宋体" panose="02010600030101010101" pitchFamily="2" charset="-122"/>
              </a:rPr>
              <a:t>减少</a:t>
            </a:r>
            <a:r>
              <a:rPr lang="en-US" altLang="zh-CN" sz="2400" dirty="0">
                <a:ea typeface="宋体" panose="02010600030101010101" pitchFamily="2" charset="-122"/>
              </a:rPr>
              <a:t>Gibbs</a:t>
            </a:r>
            <a:r>
              <a:rPr lang="zh-CN" altLang="en-US" sz="2400" dirty="0">
                <a:ea typeface="宋体" panose="02010600030101010101" pitchFamily="2" charset="-122"/>
              </a:rPr>
              <a:t>效应</a:t>
            </a:r>
          </a:p>
        </p:txBody>
      </p:sp>
      <p:sp>
        <p:nvSpPr>
          <p:cNvPr id="69635"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63</a:t>
            </a:fld>
            <a:endParaRPr lang="en-US" altLang="en-US" sz="1200" dirty="0">
              <a:latin typeface="Arial" panose="020B0604020202020204" pitchFamily="34" charset="0"/>
            </a:endParaRPr>
          </a:p>
        </p:txBody>
      </p:sp>
      <p:graphicFrame>
        <p:nvGraphicFramePr>
          <p:cNvPr id="69636" name="Object 4"/>
          <p:cNvGraphicFramePr/>
          <p:nvPr/>
        </p:nvGraphicFramePr>
        <p:xfrm>
          <a:off x="3863975" y="1773238"/>
          <a:ext cx="5607050" cy="457200"/>
        </p:xfrm>
        <a:graphic>
          <a:graphicData uri="http://schemas.openxmlformats.org/presentationml/2006/ole">
            <mc:AlternateContent xmlns:mc="http://schemas.openxmlformats.org/markup-compatibility/2006">
              <mc:Choice xmlns:v="urn:schemas-microsoft-com:vml" Requires="v">
                <p:oleObj r:id="rId2" imgW="5915660" imgH="482600" progId="Equation.DSMT4">
                  <p:embed/>
                </p:oleObj>
              </mc:Choice>
              <mc:Fallback>
                <p:oleObj r:id="rId2" imgW="5915660" imgH="482600" progId="Equation.DSMT4">
                  <p:embed/>
                  <p:pic>
                    <p:nvPicPr>
                      <p:cNvPr id="0" name="图片 3090"/>
                      <p:cNvPicPr/>
                      <p:nvPr/>
                    </p:nvPicPr>
                    <p:blipFill>
                      <a:blip r:embed="rId3"/>
                      <a:stretch>
                        <a:fillRect/>
                      </a:stretch>
                    </p:blipFill>
                    <p:spPr>
                      <a:xfrm>
                        <a:off x="3863975" y="1773238"/>
                        <a:ext cx="5607050" cy="457200"/>
                      </a:xfrm>
                      <a:prstGeom prst="rect">
                        <a:avLst/>
                      </a:prstGeom>
                      <a:noFill/>
                      <a:ln w="38100">
                        <a:noFill/>
                        <a:miter/>
                      </a:ln>
                    </p:spPr>
                  </p:pic>
                </p:oleObj>
              </mc:Fallback>
            </mc:AlternateContent>
          </a:graphicData>
        </a:graphic>
      </p:graphicFrame>
      <p:graphicFrame>
        <p:nvGraphicFramePr>
          <p:cNvPr id="69637" name="Object 5"/>
          <p:cNvGraphicFramePr/>
          <p:nvPr>
            <p:extLst>
              <p:ext uri="{D42A27DB-BD31-4B8C-83A1-F6EECF244321}">
                <p14:modId xmlns:p14="http://schemas.microsoft.com/office/powerpoint/2010/main" val="1950966214"/>
              </p:ext>
            </p:extLst>
          </p:nvPr>
        </p:nvGraphicFramePr>
        <p:xfrm>
          <a:off x="5102225" y="3701128"/>
          <a:ext cx="4368800" cy="812800"/>
        </p:xfrm>
        <a:graphic>
          <a:graphicData uri="http://schemas.openxmlformats.org/presentationml/2006/ole">
            <mc:AlternateContent xmlns:mc="http://schemas.openxmlformats.org/markup-compatibility/2006">
              <mc:Choice xmlns:v="urn:schemas-microsoft-com:vml" Requires="v">
                <p:oleObj r:id="rId4" imgW="5433060" imgH="812165" progId="Equation.DSMT4">
                  <p:embed/>
                </p:oleObj>
              </mc:Choice>
              <mc:Fallback>
                <p:oleObj r:id="rId4" imgW="5433060" imgH="812165" progId="Equation.DSMT4">
                  <p:embed/>
                  <p:pic>
                    <p:nvPicPr>
                      <p:cNvPr id="0" name="图片 3091"/>
                      <p:cNvPicPr/>
                      <p:nvPr/>
                    </p:nvPicPr>
                    <p:blipFill>
                      <a:blip r:embed="rId5"/>
                      <a:stretch>
                        <a:fillRect/>
                      </a:stretch>
                    </p:blipFill>
                    <p:spPr>
                      <a:xfrm>
                        <a:off x="5102225" y="3701128"/>
                        <a:ext cx="4368800" cy="812800"/>
                      </a:xfrm>
                      <a:prstGeom prst="rect">
                        <a:avLst/>
                      </a:prstGeom>
                      <a:noFill/>
                      <a:ln w="38100">
                        <a:noFill/>
                        <a:miter/>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vert="horz" wrap="square" lIns="91440" tIns="45720" rIns="91440" bIns="45720" anchor="b" anchorCtr="0"/>
          <a:lstStyle/>
          <a:p>
            <a:r>
              <a:rPr lang="zh-CN" altLang="en-US" dirty="0">
                <a:ea typeface="宋体" panose="02010600030101010101" pitchFamily="2" charset="-122"/>
              </a:rPr>
              <a:t>各种参数的比较</a:t>
            </a:r>
          </a:p>
        </p:txBody>
      </p:sp>
      <p:sp>
        <p:nvSpPr>
          <p:cNvPr id="70658" name="Rectangle 3"/>
          <p:cNvSpPr>
            <a:spLocks noGrp="1"/>
          </p:cNvSpPr>
          <p:nvPr>
            <p:ph idx="4294967295"/>
          </p:nvPr>
        </p:nvSpPr>
        <p:spPr>
          <a:xfrm>
            <a:off x="1838990" y="1200816"/>
            <a:ext cx="7958137" cy="5000625"/>
          </a:xfrm>
        </p:spPr>
        <p:txBody>
          <a:bodyPr vert="horz" wrap="square" lIns="91440" tIns="45720" rIns="91440" bIns="45720" anchor="t" anchorCtr="0"/>
          <a:lstStyle/>
          <a:p>
            <a:pPr>
              <a:lnSpc>
                <a:spcPct val="90000"/>
              </a:lnSpc>
            </a:pPr>
            <a:r>
              <a:rPr lang="en-US" altLang="zh-CN" sz="2400" dirty="0">
                <a:ea typeface="宋体" panose="02010600030101010101" pitchFamily="2" charset="-122"/>
              </a:rPr>
              <a:t>Linear Prediction Cepstrum Coefficients (LPCC)</a:t>
            </a:r>
          </a:p>
          <a:p>
            <a:pPr lvl="1" indent="-347345">
              <a:lnSpc>
                <a:spcPct val="90000"/>
              </a:lnSpc>
            </a:pPr>
            <a:r>
              <a:rPr lang="zh-CN" altLang="en-US" sz="2400" dirty="0">
                <a:ea typeface="宋体" panose="02010600030101010101" pitchFamily="2" charset="-122"/>
              </a:rPr>
              <a:t>假定所处理信号为自回归信号（不适用辅音）；</a:t>
            </a:r>
          </a:p>
          <a:p>
            <a:pPr lvl="1" indent="-347345">
              <a:lnSpc>
                <a:spcPct val="90000"/>
              </a:lnSpc>
            </a:pPr>
            <a:r>
              <a:rPr lang="zh-CN" altLang="en-US" sz="2400" dirty="0">
                <a:ea typeface="宋体" panose="02010600030101010101" pitchFamily="2" charset="-122"/>
              </a:rPr>
              <a:t>计算简单，但抗噪性差。</a:t>
            </a:r>
          </a:p>
          <a:p>
            <a:pPr>
              <a:lnSpc>
                <a:spcPct val="90000"/>
              </a:lnSpc>
            </a:pPr>
            <a:r>
              <a:rPr lang="en-US" altLang="zh-CN" sz="2400" dirty="0">
                <a:ea typeface="宋体" panose="02010600030101010101" pitchFamily="2" charset="-122"/>
              </a:rPr>
              <a:t>Mel-Frequency Cepstrum Coefficients (MFCC)</a:t>
            </a:r>
          </a:p>
          <a:p>
            <a:pPr lvl="1" indent="-347345">
              <a:lnSpc>
                <a:spcPct val="90000"/>
              </a:lnSpc>
            </a:pPr>
            <a:r>
              <a:rPr lang="zh-CN" altLang="en-US" sz="2400" dirty="0">
                <a:ea typeface="宋体" panose="02010600030101010101" pitchFamily="2" charset="-122"/>
              </a:rPr>
              <a:t>模拟人的听觉模型；</a:t>
            </a:r>
          </a:p>
          <a:p>
            <a:pPr lvl="1" indent="-347345">
              <a:lnSpc>
                <a:spcPct val="90000"/>
              </a:lnSpc>
            </a:pPr>
            <a:r>
              <a:rPr lang="zh-CN" altLang="en-US" sz="2400" dirty="0">
                <a:ea typeface="宋体" panose="02010600030101010101" pitchFamily="2" charset="-122"/>
              </a:rPr>
              <a:t>强调低频部分，屏蔽噪声影响；</a:t>
            </a:r>
          </a:p>
          <a:p>
            <a:pPr lvl="1" indent="-347345">
              <a:lnSpc>
                <a:spcPct val="90000"/>
              </a:lnSpc>
            </a:pPr>
            <a:r>
              <a:rPr lang="zh-CN" altLang="en-US" sz="2400" dirty="0">
                <a:ea typeface="宋体" panose="02010600030101010101" pitchFamily="2" charset="-122"/>
              </a:rPr>
              <a:t>识别率高，但计算量大。</a:t>
            </a:r>
          </a:p>
          <a:p>
            <a:pPr>
              <a:lnSpc>
                <a:spcPct val="90000"/>
              </a:lnSpc>
            </a:pPr>
            <a:r>
              <a:rPr lang="zh-CN" altLang="en-US" sz="2400" dirty="0">
                <a:ea typeface="宋体" panose="02010600030101010101" pitchFamily="2" charset="-122"/>
              </a:rPr>
              <a:t>能量</a:t>
            </a:r>
          </a:p>
          <a:p>
            <a:pPr lvl="1" indent="-347345">
              <a:lnSpc>
                <a:spcPct val="90000"/>
              </a:lnSpc>
            </a:pPr>
            <a:r>
              <a:rPr lang="zh-CN" altLang="en-US" sz="2400" dirty="0">
                <a:ea typeface="宋体" panose="02010600030101010101" pitchFamily="2" charset="-122"/>
              </a:rPr>
              <a:t>辅助作用，需归一化。</a:t>
            </a:r>
          </a:p>
          <a:p>
            <a:pPr>
              <a:lnSpc>
                <a:spcPct val="90000"/>
              </a:lnSpc>
            </a:pPr>
            <a:r>
              <a:rPr lang="zh-CN" altLang="en-US" sz="2400" dirty="0">
                <a:ea typeface="宋体" panose="02010600030101010101" pitchFamily="2" charset="-122"/>
              </a:rPr>
              <a:t>音调</a:t>
            </a:r>
          </a:p>
          <a:p>
            <a:pPr lvl="1" indent="-347345">
              <a:lnSpc>
                <a:spcPct val="90000"/>
              </a:lnSpc>
            </a:pPr>
            <a:r>
              <a:rPr lang="zh-CN" altLang="en-US" sz="2400" dirty="0">
                <a:ea typeface="宋体" panose="02010600030101010101" pitchFamily="2" charset="-122"/>
              </a:rPr>
              <a:t>对算法要求高，适于二次判别。</a:t>
            </a:r>
          </a:p>
        </p:txBody>
      </p:sp>
      <p:sp>
        <p:nvSpPr>
          <p:cNvPr id="70659"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64</a:t>
            </a:fld>
            <a:endParaRPr lang="en-US" altLang="en-US" sz="1200" dirty="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vert="horz" wrap="square" lIns="91440" tIns="45720" rIns="91440" bIns="45720" anchor="b" anchorCtr="0"/>
          <a:lstStyle/>
          <a:p>
            <a:r>
              <a:rPr lang="en-US" altLang="zh-CN" dirty="0">
                <a:ea typeface="宋体" panose="02010600030101010101" pitchFamily="2" charset="-122"/>
              </a:rPr>
              <a:t>Mel-</a:t>
            </a:r>
            <a:r>
              <a:rPr lang="zh-CN" altLang="en-US" dirty="0">
                <a:ea typeface="宋体" panose="02010600030101010101" pitchFamily="2" charset="-122"/>
              </a:rPr>
              <a:t>频率</a:t>
            </a:r>
          </a:p>
        </p:txBody>
      </p:sp>
      <p:sp>
        <p:nvSpPr>
          <p:cNvPr id="71682" name="Rectangle 3"/>
          <p:cNvSpPr>
            <a:spLocks noGrp="1"/>
          </p:cNvSpPr>
          <p:nvPr>
            <p:ph type="body" sz="half" idx="4294967295"/>
          </p:nvPr>
        </p:nvSpPr>
        <p:spPr>
          <a:xfrm>
            <a:off x="1496681" y="1363625"/>
            <a:ext cx="7994650" cy="4411663"/>
          </a:xfrm>
        </p:spPr>
        <p:txBody>
          <a:bodyPr vert="horz" wrap="square" lIns="91440" tIns="45720" rIns="91440" bIns="45720" anchor="t" anchorCtr="0"/>
          <a:lstStyle>
            <a:lvl1pPr lvl="0">
              <a:buClr>
                <a:schemeClr val="tx2"/>
              </a:buClr>
              <a:buSzPct val="70000"/>
              <a:buFont typeface="Wingdings" panose="05000000000000000000" pitchFamily="2" charset="2"/>
              <a:defRPr sz="2800"/>
            </a:lvl1pPr>
            <a:lvl2pPr lvl="1">
              <a:buClr>
                <a:schemeClr val="accent2"/>
              </a:buClr>
              <a:buSzPct val="70000"/>
              <a:buFont typeface="Wingdings" panose="05000000000000000000" pitchFamily="2" charset="2"/>
              <a:defRPr sz="2400"/>
            </a:lvl2pPr>
            <a:lvl3pPr lvl="2">
              <a:buClr>
                <a:schemeClr val="accent1"/>
              </a:buClr>
              <a:buSzPct val="70000"/>
              <a:buFont typeface="Wingdings" panose="05000000000000000000" pitchFamily="2" charset="2"/>
              <a:defRPr sz="2000"/>
            </a:lvl3pPr>
            <a:lvl4pPr lvl="3">
              <a:buClr>
                <a:schemeClr val="tx2"/>
              </a:buClr>
              <a:buSzPct val="75000"/>
              <a:buFont typeface="Wingdings" panose="05000000000000000000" pitchFamily="2" charset="2"/>
              <a:defRPr sz="1800"/>
            </a:lvl4pPr>
            <a:lvl5pPr lvl="4">
              <a:buClr>
                <a:schemeClr val="folHlink"/>
              </a:buClr>
              <a:buSzPct val="80000"/>
              <a:buFont typeface="Wingdings" panose="05000000000000000000" pitchFamily="2" charset="2"/>
              <a:defRPr sz="1800"/>
            </a:lvl5pPr>
          </a:lstStyle>
          <a:p>
            <a:pPr lvl="0">
              <a:lnSpc>
                <a:spcPct val="90000"/>
              </a:lnSpc>
            </a:pPr>
            <a:r>
              <a:rPr lang="zh-CN" altLang="en-US" sz="3000" dirty="0">
                <a:ea typeface="宋体" panose="02010600030101010101" pitchFamily="2" charset="-122"/>
              </a:rPr>
              <a:t>目的：模拟人耳对不同频率语音的感知</a:t>
            </a:r>
          </a:p>
          <a:p>
            <a:pPr lvl="0">
              <a:lnSpc>
                <a:spcPct val="90000"/>
              </a:lnSpc>
            </a:pPr>
            <a:endParaRPr lang="zh-CN" altLang="en-US" sz="3000" dirty="0">
              <a:ea typeface="宋体" panose="02010600030101010101" pitchFamily="2" charset="-122"/>
            </a:endParaRPr>
          </a:p>
          <a:p>
            <a:pPr lvl="0">
              <a:lnSpc>
                <a:spcPct val="90000"/>
              </a:lnSpc>
            </a:pPr>
            <a:r>
              <a:rPr lang="zh-CN" altLang="en-US" sz="3000" dirty="0">
                <a:ea typeface="宋体" panose="02010600030101010101" pitchFamily="2" charset="-122"/>
              </a:rPr>
              <a:t>人类对不同频率语音有不同的感知能力</a:t>
            </a:r>
          </a:p>
          <a:p>
            <a:pPr lvl="1" indent="-347345">
              <a:lnSpc>
                <a:spcPct val="90000"/>
              </a:lnSpc>
              <a:buClr>
                <a:schemeClr val="tx2"/>
              </a:buClr>
              <a:buSzPct val="70000"/>
              <a:buFont typeface="Wingdings" panose="05000000000000000000" pitchFamily="2" charset="2"/>
              <a:buChar char="l"/>
            </a:pPr>
            <a:r>
              <a:rPr lang="en-US" altLang="zh-CN" sz="2600" dirty="0">
                <a:ea typeface="宋体" panose="02010600030101010101" pitchFamily="2" charset="-122"/>
              </a:rPr>
              <a:t>1kHz</a:t>
            </a:r>
            <a:r>
              <a:rPr lang="zh-CN" altLang="en-US" sz="2600" dirty="0">
                <a:ea typeface="宋体" panose="02010600030101010101" pitchFamily="2" charset="-122"/>
              </a:rPr>
              <a:t>以下，与频率成线性关系</a:t>
            </a:r>
          </a:p>
          <a:p>
            <a:pPr lvl="1" indent="-347345">
              <a:lnSpc>
                <a:spcPct val="90000"/>
              </a:lnSpc>
              <a:buClr>
                <a:schemeClr val="tx2"/>
              </a:buClr>
              <a:buSzPct val="70000"/>
              <a:buFont typeface="Wingdings" panose="05000000000000000000" pitchFamily="2" charset="2"/>
              <a:buChar char="l"/>
            </a:pPr>
            <a:r>
              <a:rPr lang="en-US" altLang="zh-CN" sz="2600" dirty="0">
                <a:ea typeface="宋体" panose="02010600030101010101" pitchFamily="2" charset="-122"/>
              </a:rPr>
              <a:t>1kHz</a:t>
            </a:r>
            <a:r>
              <a:rPr lang="zh-CN" altLang="en-US" sz="2600" dirty="0">
                <a:ea typeface="宋体" panose="02010600030101010101" pitchFamily="2" charset="-122"/>
              </a:rPr>
              <a:t>以上，与频率成对数关系</a:t>
            </a:r>
          </a:p>
          <a:p>
            <a:pPr lvl="0">
              <a:lnSpc>
                <a:spcPct val="90000"/>
              </a:lnSpc>
            </a:pPr>
            <a:endParaRPr lang="zh-CN" altLang="en-US" sz="2600" dirty="0">
              <a:ea typeface="宋体" panose="02010600030101010101" pitchFamily="2" charset="-122"/>
            </a:endParaRPr>
          </a:p>
          <a:p>
            <a:pPr lvl="0">
              <a:lnSpc>
                <a:spcPct val="90000"/>
              </a:lnSpc>
            </a:pPr>
            <a:r>
              <a:rPr lang="en-US" altLang="zh-CN" sz="3000" dirty="0">
                <a:ea typeface="宋体" panose="02010600030101010101" pitchFamily="2" charset="-122"/>
              </a:rPr>
              <a:t>Mel</a:t>
            </a:r>
            <a:r>
              <a:rPr lang="zh-CN" altLang="en-US" sz="3000" dirty="0">
                <a:ea typeface="宋体" panose="02010600030101010101" pitchFamily="2" charset="-122"/>
              </a:rPr>
              <a:t>频率定义</a:t>
            </a:r>
          </a:p>
          <a:p>
            <a:pPr lvl="1" indent="-347345">
              <a:lnSpc>
                <a:spcPct val="90000"/>
              </a:lnSpc>
              <a:buClr>
                <a:schemeClr val="tx2"/>
              </a:buClr>
              <a:buSzPct val="70000"/>
              <a:buFont typeface="Wingdings" panose="05000000000000000000" pitchFamily="2" charset="2"/>
              <a:buChar char="l"/>
            </a:pPr>
            <a:r>
              <a:rPr lang="en-US" altLang="zh-CN" sz="2600" dirty="0">
                <a:ea typeface="宋体" panose="02010600030101010101" pitchFamily="2" charset="-122"/>
              </a:rPr>
              <a:t>1Mel—1kHz</a:t>
            </a:r>
            <a:r>
              <a:rPr lang="zh-CN" altLang="en-US" sz="2600" dirty="0">
                <a:ea typeface="宋体" panose="02010600030101010101" pitchFamily="2" charset="-122"/>
              </a:rPr>
              <a:t>音调感知程度的</a:t>
            </a:r>
            <a:r>
              <a:rPr lang="en-US" altLang="zh-CN" sz="2600" dirty="0">
                <a:ea typeface="宋体" panose="02010600030101010101" pitchFamily="2" charset="-122"/>
              </a:rPr>
              <a:t>1/1000</a:t>
            </a:r>
          </a:p>
        </p:txBody>
      </p:sp>
      <p:sp>
        <p:nvSpPr>
          <p:cNvPr id="71683"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65</a:t>
            </a:fld>
            <a:endParaRPr lang="en-US" altLang="en-US" sz="1200" dirty="0">
              <a:latin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vert="horz" wrap="square" lIns="91440" tIns="45720" rIns="91440" bIns="45720" anchor="b" anchorCtr="0"/>
          <a:lstStyle/>
          <a:p>
            <a:r>
              <a:rPr lang="en-US" altLang="zh-CN" dirty="0">
                <a:ea typeface="宋体" panose="02010600030101010101" pitchFamily="2" charset="-122"/>
              </a:rPr>
              <a:t>Mel-</a:t>
            </a:r>
            <a:r>
              <a:rPr lang="zh-CN" altLang="en-US" dirty="0">
                <a:ea typeface="宋体" panose="02010600030101010101" pitchFamily="2" charset="-122"/>
              </a:rPr>
              <a:t>频率</a:t>
            </a:r>
          </a:p>
        </p:txBody>
      </p:sp>
      <p:sp>
        <p:nvSpPr>
          <p:cNvPr id="72706" name="Rectangle 3"/>
          <p:cNvSpPr>
            <a:spLocks noGrp="1"/>
          </p:cNvSpPr>
          <p:nvPr>
            <p:ph type="body" sz="half" idx="4294967295"/>
          </p:nvPr>
        </p:nvSpPr>
        <p:spPr>
          <a:xfrm>
            <a:off x="1076325" y="964331"/>
            <a:ext cx="7334250" cy="3979324"/>
          </a:xfrm>
        </p:spPr>
        <p:txBody>
          <a:bodyPr vert="horz" wrap="square" lIns="91440" tIns="45720" rIns="91440" bIns="45720" anchor="t" anchorCtr="0"/>
          <a:lstStyle>
            <a:lvl1pPr lvl="0">
              <a:buClr>
                <a:schemeClr val="tx2"/>
              </a:buClr>
              <a:buSzPct val="70000"/>
              <a:buFont typeface="Wingdings" panose="05000000000000000000" pitchFamily="2" charset="2"/>
              <a:defRPr sz="2800"/>
            </a:lvl1pPr>
            <a:lvl2pPr lvl="1">
              <a:buClr>
                <a:schemeClr val="accent2"/>
              </a:buClr>
              <a:buSzPct val="70000"/>
              <a:buFont typeface="Wingdings" panose="05000000000000000000" pitchFamily="2" charset="2"/>
              <a:defRPr sz="2400"/>
            </a:lvl2pPr>
            <a:lvl3pPr lvl="2">
              <a:buClr>
                <a:schemeClr val="accent1"/>
              </a:buClr>
              <a:buSzPct val="70000"/>
              <a:buFont typeface="Wingdings" panose="05000000000000000000" pitchFamily="2" charset="2"/>
              <a:defRPr sz="2000"/>
            </a:lvl3pPr>
            <a:lvl4pPr lvl="3">
              <a:buClr>
                <a:schemeClr val="tx2"/>
              </a:buClr>
              <a:buSzPct val="75000"/>
              <a:buFont typeface="Wingdings" panose="05000000000000000000" pitchFamily="2" charset="2"/>
              <a:defRPr sz="1800"/>
            </a:lvl4pPr>
            <a:lvl5pPr lvl="4">
              <a:buClr>
                <a:schemeClr val="folHlink"/>
              </a:buClr>
              <a:buSzPct val="80000"/>
              <a:buFont typeface="Wingdings" panose="05000000000000000000" pitchFamily="2" charset="2"/>
              <a:defRPr sz="1800"/>
            </a:lvl5pPr>
          </a:lstStyle>
          <a:p>
            <a:pPr lvl="0"/>
            <a:r>
              <a:rPr lang="zh-CN" altLang="en-US" sz="3000" dirty="0">
                <a:ea typeface="宋体" panose="02010600030101010101" pitchFamily="2" charset="-122"/>
              </a:rPr>
              <a:t>公式：</a:t>
            </a:r>
          </a:p>
          <a:p>
            <a:pPr lvl="0"/>
            <a:endParaRPr lang="zh-CN" altLang="en-US" sz="2600" dirty="0">
              <a:ea typeface="宋体" panose="02010600030101010101" pitchFamily="2" charset="-122"/>
            </a:endParaRPr>
          </a:p>
          <a:p>
            <a:pPr lvl="0"/>
            <a:endParaRPr lang="zh-CN" altLang="en-US" sz="2600" dirty="0">
              <a:ea typeface="宋体" panose="02010600030101010101" pitchFamily="2" charset="-122"/>
            </a:endParaRPr>
          </a:p>
          <a:p>
            <a:pPr lvl="0"/>
            <a:r>
              <a:rPr lang="zh-CN" altLang="en-US" sz="3000" dirty="0">
                <a:ea typeface="宋体" panose="02010600030101010101" pitchFamily="2" charset="-122"/>
              </a:rPr>
              <a:t>频率－</a:t>
            </a:r>
            <a:r>
              <a:rPr lang="en-US" altLang="zh-CN" sz="3000" dirty="0">
                <a:ea typeface="宋体" panose="02010600030101010101" pitchFamily="2" charset="-122"/>
              </a:rPr>
              <a:t>Mel-</a:t>
            </a:r>
            <a:r>
              <a:rPr lang="zh-CN" altLang="en-US" sz="3000" dirty="0">
                <a:ea typeface="宋体" panose="02010600030101010101" pitchFamily="2" charset="-122"/>
              </a:rPr>
              <a:t>频率：</a:t>
            </a:r>
          </a:p>
        </p:txBody>
      </p:sp>
      <p:graphicFrame>
        <p:nvGraphicFramePr>
          <p:cNvPr id="72707" name="Object 4"/>
          <p:cNvGraphicFramePr>
            <a:graphicFrameLocks noGrp="1"/>
          </p:cNvGraphicFramePr>
          <p:nvPr>
            <p:ph sz="quarter" idx="4294967295"/>
            <p:extLst>
              <p:ext uri="{D42A27DB-BD31-4B8C-83A1-F6EECF244321}">
                <p14:modId xmlns:p14="http://schemas.microsoft.com/office/powerpoint/2010/main" val="1052572466"/>
              </p:ext>
            </p:extLst>
          </p:nvPr>
        </p:nvGraphicFramePr>
        <p:xfrm>
          <a:off x="3352800" y="1615281"/>
          <a:ext cx="3340100" cy="431800"/>
        </p:xfrm>
        <a:graphic>
          <a:graphicData uri="http://schemas.openxmlformats.org/presentationml/2006/ole">
            <mc:AlternateContent xmlns:mc="http://schemas.openxmlformats.org/markup-compatibility/2006">
              <mc:Choice xmlns:v="urn:schemas-microsoft-com:vml" Requires="v">
                <p:oleObj r:id="rId2" imgW="3338830" imgH="431800" progId="Equation.DSMT4">
                  <p:embed/>
                </p:oleObj>
              </mc:Choice>
              <mc:Fallback>
                <p:oleObj r:id="rId2" imgW="3338830" imgH="431800" progId="Equation.DSMT4">
                  <p:embed/>
                  <p:pic>
                    <p:nvPicPr>
                      <p:cNvPr id="0" name="图片 3092"/>
                      <p:cNvPicPr/>
                      <p:nvPr/>
                    </p:nvPicPr>
                    <p:blipFill>
                      <a:blip r:embed="rId3"/>
                      <a:stretch>
                        <a:fillRect/>
                      </a:stretch>
                    </p:blipFill>
                    <p:spPr>
                      <a:xfrm>
                        <a:off x="3352800" y="1615281"/>
                        <a:ext cx="3340100" cy="431800"/>
                      </a:xfrm>
                      <a:prstGeom prst="rect">
                        <a:avLst/>
                      </a:prstGeom>
                      <a:noFill/>
                      <a:ln w="38100">
                        <a:miter/>
                      </a:ln>
                    </p:spPr>
                  </p:pic>
                </p:oleObj>
              </mc:Fallback>
            </mc:AlternateContent>
          </a:graphicData>
        </a:graphic>
      </p:graphicFrame>
      <p:graphicFrame>
        <p:nvGraphicFramePr>
          <p:cNvPr id="72708" name="Object 5"/>
          <p:cNvGraphicFramePr/>
          <p:nvPr>
            <p:extLst>
              <p:ext uri="{D42A27DB-BD31-4B8C-83A1-F6EECF244321}">
                <p14:modId xmlns:p14="http://schemas.microsoft.com/office/powerpoint/2010/main" val="3488526877"/>
              </p:ext>
            </p:extLst>
          </p:nvPr>
        </p:nvGraphicFramePr>
        <p:xfrm>
          <a:off x="4743450" y="2444750"/>
          <a:ext cx="279400" cy="431800"/>
        </p:xfrm>
        <a:graphic>
          <a:graphicData uri="http://schemas.openxmlformats.org/presentationml/2006/ole">
            <mc:AlternateContent xmlns:mc="http://schemas.openxmlformats.org/markup-compatibility/2006">
              <mc:Choice xmlns:v="urn:schemas-microsoft-com:vml" Requires="v">
                <p:oleObj r:id="rId4" imgW="279400" imgH="393700" progId="Equation.DSMT4">
                  <p:embed/>
                </p:oleObj>
              </mc:Choice>
              <mc:Fallback>
                <p:oleObj r:id="rId4" imgW="279400" imgH="393700" progId="Equation.DSMT4">
                  <p:embed/>
                  <p:pic>
                    <p:nvPicPr>
                      <p:cNvPr id="0" name="图片 3093"/>
                      <p:cNvPicPr/>
                      <p:nvPr/>
                    </p:nvPicPr>
                    <p:blipFill>
                      <a:blip r:embed="rId5"/>
                      <a:stretch>
                        <a:fillRect/>
                      </a:stretch>
                    </p:blipFill>
                    <p:spPr>
                      <a:xfrm>
                        <a:off x="4743450" y="2444750"/>
                        <a:ext cx="279400" cy="431800"/>
                      </a:xfrm>
                      <a:prstGeom prst="rect">
                        <a:avLst/>
                      </a:prstGeom>
                      <a:noFill/>
                      <a:ln w="38100">
                        <a:noFill/>
                        <a:miter/>
                      </a:ln>
                    </p:spPr>
                  </p:pic>
                </p:oleObj>
              </mc:Fallback>
            </mc:AlternateContent>
          </a:graphicData>
        </a:graphic>
      </p:graphicFrame>
      <p:sp>
        <p:nvSpPr>
          <p:cNvPr id="72709" name="Text Box 6"/>
          <p:cNvSpPr txBox="1"/>
          <p:nvPr/>
        </p:nvSpPr>
        <p:spPr>
          <a:xfrm>
            <a:off x="5089303" y="2460625"/>
            <a:ext cx="878205" cy="368300"/>
          </a:xfrm>
          <a:prstGeom prst="rect">
            <a:avLst/>
          </a:prstGeom>
          <a:noFill/>
          <a:ln w="9525">
            <a:noFill/>
          </a:ln>
        </p:spPr>
        <p:txBody>
          <a:bodyPr wrap="none" anchor="t" anchorCtr="0">
            <a:spAutoFit/>
          </a:bodyPr>
          <a:lstStyle/>
          <a:p>
            <a:r>
              <a:rPr lang="en-US" altLang="zh-CN" dirty="0">
                <a:latin typeface="Tahoma" panose="020B0604030504040204" pitchFamily="34" charset="0"/>
              </a:rPr>
              <a:t>-- </a:t>
            </a:r>
            <a:r>
              <a:rPr lang="zh-CN" altLang="en-US" dirty="0">
                <a:latin typeface="Tahoma" panose="020B0604030504040204" pitchFamily="34" charset="0"/>
              </a:rPr>
              <a:t>频率</a:t>
            </a:r>
          </a:p>
        </p:txBody>
      </p:sp>
      <p:graphicFrame>
        <p:nvGraphicFramePr>
          <p:cNvPr id="72710" name="Object 7"/>
          <p:cNvGraphicFramePr/>
          <p:nvPr/>
        </p:nvGraphicFramePr>
        <p:xfrm>
          <a:off x="6781800" y="2460625"/>
          <a:ext cx="279400" cy="292100"/>
        </p:xfrm>
        <a:graphic>
          <a:graphicData uri="http://schemas.openxmlformats.org/presentationml/2006/ole">
            <mc:AlternateContent xmlns:mc="http://schemas.openxmlformats.org/markup-compatibility/2006">
              <mc:Choice xmlns:v="urn:schemas-microsoft-com:vml" Requires="v">
                <p:oleObj r:id="rId6" imgW="279400" imgH="292100" progId="Equation.DSMT4">
                  <p:embed/>
                </p:oleObj>
              </mc:Choice>
              <mc:Fallback>
                <p:oleObj r:id="rId6" imgW="279400" imgH="292100" progId="Equation.DSMT4">
                  <p:embed/>
                  <p:pic>
                    <p:nvPicPr>
                      <p:cNvPr id="0" name="图片 3094"/>
                      <p:cNvPicPr/>
                      <p:nvPr/>
                    </p:nvPicPr>
                    <p:blipFill>
                      <a:blip r:embed="rId7"/>
                      <a:stretch>
                        <a:fillRect/>
                      </a:stretch>
                    </p:blipFill>
                    <p:spPr>
                      <a:xfrm>
                        <a:off x="6781800" y="2460625"/>
                        <a:ext cx="279400" cy="292100"/>
                      </a:xfrm>
                      <a:prstGeom prst="rect">
                        <a:avLst/>
                      </a:prstGeom>
                      <a:noFill/>
                      <a:ln w="38100">
                        <a:noFill/>
                        <a:miter/>
                      </a:ln>
                    </p:spPr>
                  </p:pic>
                </p:oleObj>
              </mc:Fallback>
            </mc:AlternateContent>
          </a:graphicData>
        </a:graphic>
      </p:graphicFrame>
      <p:sp>
        <p:nvSpPr>
          <p:cNvPr id="72711" name="Text Box 8"/>
          <p:cNvSpPr txBox="1"/>
          <p:nvPr/>
        </p:nvSpPr>
        <p:spPr>
          <a:xfrm>
            <a:off x="7086711" y="2444750"/>
            <a:ext cx="1309370" cy="368300"/>
          </a:xfrm>
          <a:prstGeom prst="rect">
            <a:avLst/>
          </a:prstGeom>
          <a:noFill/>
          <a:ln w="9525">
            <a:noFill/>
          </a:ln>
        </p:spPr>
        <p:txBody>
          <a:bodyPr wrap="none" anchor="t" anchorCtr="0">
            <a:spAutoFit/>
          </a:bodyPr>
          <a:lstStyle/>
          <a:p>
            <a:r>
              <a:rPr lang="en-US" altLang="zh-CN" dirty="0">
                <a:latin typeface="Tahoma" panose="020B0604030504040204" pitchFamily="34" charset="0"/>
              </a:rPr>
              <a:t>-- Mel-</a:t>
            </a:r>
            <a:r>
              <a:rPr lang="zh-CN" altLang="en-US" dirty="0">
                <a:latin typeface="Tahoma" panose="020B0604030504040204" pitchFamily="34" charset="0"/>
              </a:rPr>
              <a:t>频率</a:t>
            </a:r>
          </a:p>
        </p:txBody>
      </p:sp>
      <p:sp>
        <p:nvSpPr>
          <p:cNvPr id="72712" name="Text Box 9"/>
          <p:cNvSpPr txBox="1"/>
          <p:nvPr/>
        </p:nvSpPr>
        <p:spPr>
          <a:xfrm>
            <a:off x="3188335" y="4464050"/>
            <a:ext cx="459740" cy="979805"/>
          </a:xfrm>
          <a:prstGeom prst="rect">
            <a:avLst/>
          </a:prstGeom>
          <a:noFill/>
          <a:ln w="9525">
            <a:noFill/>
          </a:ln>
        </p:spPr>
        <p:txBody>
          <a:bodyPr vert="eaVert" wrap="none" anchor="t" anchorCtr="0">
            <a:spAutoFit/>
          </a:bodyPr>
          <a:lstStyle/>
          <a:p>
            <a:r>
              <a:rPr lang="en-US" altLang="zh-CN" sz="1800" dirty="0">
                <a:latin typeface="Tahoma" panose="020B0604030504040204" pitchFamily="34" charset="0"/>
              </a:rPr>
              <a:t>Mel-</a:t>
            </a:r>
            <a:r>
              <a:rPr lang="zh-CN" altLang="en-US" sz="1800" dirty="0">
                <a:latin typeface="Tahoma" panose="020B0604030504040204" pitchFamily="34" charset="0"/>
              </a:rPr>
              <a:t>频率</a:t>
            </a:r>
          </a:p>
        </p:txBody>
      </p:sp>
      <p:grpSp>
        <p:nvGrpSpPr>
          <p:cNvPr id="72713" name="Group 10"/>
          <p:cNvGrpSpPr/>
          <p:nvPr/>
        </p:nvGrpSpPr>
        <p:grpSpPr>
          <a:xfrm>
            <a:off x="3594100" y="3271838"/>
            <a:ext cx="5384800" cy="2887663"/>
            <a:chOff x="1304" y="2061"/>
            <a:chExt cx="3392" cy="1819"/>
          </a:xfrm>
        </p:grpSpPr>
        <p:pic>
          <p:nvPicPr>
            <p:cNvPr id="72714" name="Picture 11" descr="mel"/>
            <p:cNvPicPr>
              <a:picLocks noChangeAspect="1"/>
            </p:cNvPicPr>
            <p:nvPr/>
          </p:nvPicPr>
          <p:blipFill>
            <a:blip r:embed="rId8"/>
            <a:stretch>
              <a:fillRect/>
            </a:stretch>
          </p:blipFill>
          <p:spPr>
            <a:xfrm>
              <a:off x="1304" y="2061"/>
              <a:ext cx="3392" cy="1558"/>
            </a:xfrm>
            <a:prstGeom prst="rect">
              <a:avLst/>
            </a:prstGeom>
            <a:noFill/>
            <a:ln w="9525">
              <a:noFill/>
            </a:ln>
          </p:spPr>
        </p:pic>
        <p:sp>
          <p:nvSpPr>
            <p:cNvPr id="72715" name="Text Box 12"/>
            <p:cNvSpPr txBox="1"/>
            <p:nvPr/>
          </p:nvSpPr>
          <p:spPr>
            <a:xfrm>
              <a:off x="2640" y="3648"/>
              <a:ext cx="675" cy="232"/>
            </a:xfrm>
            <a:prstGeom prst="rect">
              <a:avLst/>
            </a:prstGeom>
            <a:noFill/>
            <a:ln w="9525">
              <a:noFill/>
            </a:ln>
          </p:spPr>
          <p:txBody>
            <a:bodyPr wrap="none" anchor="t" anchorCtr="0">
              <a:spAutoFit/>
            </a:bodyPr>
            <a:lstStyle/>
            <a:p>
              <a:r>
                <a:rPr lang="zh-CN" altLang="en-US" sz="1800" dirty="0">
                  <a:latin typeface="Tahoma" panose="020B0604030504040204" pitchFamily="34" charset="0"/>
                </a:rPr>
                <a:t>频率</a:t>
              </a:r>
              <a:r>
                <a:rPr lang="en-US" altLang="zh-CN" sz="1800" dirty="0">
                  <a:latin typeface="Tahoma" panose="020B0604030504040204" pitchFamily="34" charset="0"/>
                </a:rPr>
                <a:t>(Hz)</a:t>
              </a:r>
            </a:p>
          </p:txBody>
        </p:sp>
      </p:grpSp>
      <p:sp>
        <p:nvSpPr>
          <p:cNvPr id="72716"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66</a:t>
            </a:fld>
            <a:endParaRPr lang="en-US" altLang="en-US" sz="1200" dirty="0">
              <a:latin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p:txBody>
          <a:bodyPr vert="horz" wrap="square" lIns="91440" tIns="45720" rIns="91440" bIns="45720" anchor="b" anchorCtr="0"/>
          <a:lstStyle/>
          <a:p>
            <a:r>
              <a:rPr lang="en-US" altLang="zh-CN" dirty="0">
                <a:ea typeface="宋体" panose="02010600030101010101" pitchFamily="2" charset="-122"/>
              </a:rPr>
              <a:t>MFCC</a:t>
            </a:r>
          </a:p>
        </p:txBody>
      </p:sp>
      <p:sp>
        <p:nvSpPr>
          <p:cNvPr id="73730" name="Rectangle 3"/>
          <p:cNvSpPr>
            <a:spLocks noGrp="1"/>
          </p:cNvSpPr>
          <p:nvPr>
            <p:ph idx="4294967295"/>
          </p:nvPr>
        </p:nvSpPr>
        <p:spPr>
          <a:xfrm>
            <a:off x="701749" y="1381125"/>
            <a:ext cx="10515600" cy="863600"/>
          </a:xfrm>
        </p:spPr>
        <p:txBody>
          <a:bodyPr vert="horz" wrap="square" lIns="91440" tIns="45720" rIns="91440" bIns="45720" anchor="t" anchorCtr="0"/>
          <a:lstStyle/>
          <a:p>
            <a:r>
              <a:rPr lang="zh-CN" altLang="en-US" dirty="0">
                <a:ea typeface="宋体" panose="02010600030101010101" pitchFamily="2" charset="-122"/>
              </a:rPr>
              <a:t>计算流程：</a:t>
            </a:r>
          </a:p>
        </p:txBody>
      </p:sp>
      <p:sp>
        <p:nvSpPr>
          <p:cNvPr id="73731" name="灯片编号占位符 5"/>
          <p:cNvSpPr txBox="1">
            <a:spLocks noGrp="1"/>
          </p:cNvSpPr>
          <p:nvPr/>
        </p:nvSpPr>
        <p:spPr>
          <a:xfrm>
            <a:off x="9882188" y="6616700"/>
            <a:ext cx="661987" cy="241300"/>
          </a:xfrm>
          <a:prstGeom prst="rect">
            <a:avLst/>
          </a:prstGeom>
          <a:noFill/>
          <a:ln w="9525">
            <a:noFill/>
          </a:ln>
        </p:spPr>
        <p:txBody>
          <a:bodyPr anchor="t" anchorCtr="0"/>
          <a:lstStyle/>
          <a:p>
            <a:pPr algn="r" eaLnBrk="0" hangingPunct="0"/>
            <a:fld id="{9A0DB2DC-4C9A-4742-B13C-FB6460FD3503}" type="slidenum">
              <a:rPr lang="en-US" altLang="en-US" sz="1200" dirty="0">
                <a:latin typeface="Arial" panose="020B0604020202020204" pitchFamily="34" charset="0"/>
              </a:rPr>
              <a:t>67</a:t>
            </a:fld>
            <a:endParaRPr lang="en-US" altLang="en-US" sz="1200" dirty="0">
              <a:latin typeface="Arial" panose="020B0604020202020204" pitchFamily="34" charset="0"/>
            </a:endParaRPr>
          </a:p>
        </p:txBody>
      </p:sp>
      <p:sp>
        <p:nvSpPr>
          <p:cNvPr id="73732" name="Rectangle 4"/>
          <p:cNvSpPr/>
          <p:nvPr/>
        </p:nvSpPr>
        <p:spPr>
          <a:xfrm>
            <a:off x="4551215" y="2408493"/>
            <a:ext cx="1225550" cy="863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r>
              <a:rPr lang="en-US" altLang="zh-CN" dirty="0">
                <a:latin typeface="Tahoma" panose="020B0604030504040204" pitchFamily="34" charset="0"/>
              </a:rPr>
              <a:t>DFT</a:t>
            </a:r>
          </a:p>
        </p:txBody>
      </p:sp>
      <p:sp>
        <p:nvSpPr>
          <p:cNvPr id="73733" name="AutoShape 5"/>
          <p:cNvSpPr/>
          <p:nvPr/>
        </p:nvSpPr>
        <p:spPr>
          <a:xfrm>
            <a:off x="3614590" y="2768856"/>
            <a:ext cx="936625" cy="144462"/>
          </a:xfrm>
          <a:prstGeom prst="rightArrow">
            <a:avLst>
              <a:gd name="adj1" fmla="val 50000"/>
              <a:gd name="adj2" fmla="val 162058"/>
            </a:avLst>
          </a:prstGeom>
          <a:solidFill>
            <a:schemeClr val="tx1"/>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73734" name="Rectangle 6"/>
          <p:cNvSpPr/>
          <p:nvPr/>
        </p:nvSpPr>
        <p:spPr>
          <a:xfrm>
            <a:off x="3039915" y="2335468"/>
            <a:ext cx="863600" cy="360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p>
            <a:r>
              <a:rPr lang="zh-CN" altLang="en-US" sz="1800" dirty="0">
                <a:latin typeface="Tahoma" panose="020B0604030504040204" pitchFamily="34" charset="0"/>
              </a:rPr>
              <a:t>时域信号</a:t>
            </a:r>
          </a:p>
        </p:txBody>
      </p:sp>
      <p:sp>
        <p:nvSpPr>
          <p:cNvPr id="73735" name="AutoShape 7"/>
          <p:cNvSpPr/>
          <p:nvPr/>
        </p:nvSpPr>
        <p:spPr>
          <a:xfrm>
            <a:off x="5775177" y="2768856"/>
            <a:ext cx="1512888" cy="144462"/>
          </a:xfrm>
          <a:prstGeom prst="rightArrow">
            <a:avLst>
              <a:gd name="adj1" fmla="val 50000"/>
              <a:gd name="adj2" fmla="val 261765"/>
            </a:avLst>
          </a:prstGeom>
          <a:solidFill>
            <a:schemeClr val="tx1"/>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73736" name="Rectangle 8"/>
          <p:cNvSpPr/>
          <p:nvPr/>
        </p:nvSpPr>
        <p:spPr>
          <a:xfrm>
            <a:off x="6064102" y="2335468"/>
            <a:ext cx="863600" cy="360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p>
            <a:r>
              <a:rPr lang="zh-CN" altLang="en-US" sz="1800" dirty="0">
                <a:latin typeface="Tahoma" panose="020B0604030504040204" pitchFamily="34" charset="0"/>
              </a:rPr>
              <a:t>线性谱域</a:t>
            </a:r>
          </a:p>
        </p:txBody>
      </p:sp>
      <p:sp>
        <p:nvSpPr>
          <p:cNvPr id="73737" name="Rectangle 9"/>
          <p:cNvSpPr/>
          <p:nvPr/>
        </p:nvSpPr>
        <p:spPr>
          <a:xfrm>
            <a:off x="7288065" y="2408493"/>
            <a:ext cx="1223962" cy="863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r>
              <a:rPr lang="en-US" altLang="zh-CN" dirty="0">
                <a:latin typeface="Tahoma" panose="020B0604030504040204" pitchFamily="34" charset="0"/>
              </a:rPr>
              <a:t>Mel</a:t>
            </a:r>
          </a:p>
          <a:p>
            <a:r>
              <a:rPr lang="zh-CN" altLang="en-US" dirty="0">
                <a:latin typeface="Tahoma" panose="020B0604030504040204" pitchFamily="34" charset="0"/>
              </a:rPr>
              <a:t>滤波器组</a:t>
            </a:r>
          </a:p>
        </p:txBody>
      </p:sp>
      <p:sp>
        <p:nvSpPr>
          <p:cNvPr id="73738" name="Rectangle 10"/>
          <p:cNvSpPr/>
          <p:nvPr/>
        </p:nvSpPr>
        <p:spPr>
          <a:xfrm>
            <a:off x="7288065" y="4496056"/>
            <a:ext cx="1079500" cy="863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r>
              <a:rPr lang="en-US" altLang="zh-CN" dirty="0">
                <a:latin typeface="Tahoma" panose="020B0604030504040204" pitchFamily="34" charset="0"/>
              </a:rPr>
              <a:t>Log</a:t>
            </a:r>
          </a:p>
        </p:txBody>
      </p:sp>
      <p:sp>
        <p:nvSpPr>
          <p:cNvPr id="73739" name="AutoShape 11"/>
          <p:cNvSpPr/>
          <p:nvPr/>
        </p:nvSpPr>
        <p:spPr>
          <a:xfrm>
            <a:off x="7865915" y="3272093"/>
            <a:ext cx="142875" cy="1225550"/>
          </a:xfrm>
          <a:prstGeom prst="downArrow">
            <a:avLst>
              <a:gd name="adj1" fmla="val 50000"/>
              <a:gd name="adj2" fmla="val 214404"/>
            </a:avLst>
          </a:prstGeom>
          <a:solidFill>
            <a:schemeClr val="tx1"/>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73740" name="Rectangle 12"/>
          <p:cNvSpPr/>
          <p:nvPr/>
        </p:nvSpPr>
        <p:spPr>
          <a:xfrm>
            <a:off x="4551215" y="4496056"/>
            <a:ext cx="1225550" cy="8636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p>
            <a:r>
              <a:rPr lang="en-US" altLang="zh-CN" dirty="0">
                <a:latin typeface="Tahoma" panose="020B0604030504040204" pitchFamily="34" charset="0"/>
              </a:rPr>
              <a:t>DCT</a:t>
            </a:r>
          </a:p>
        </p:txBody>
      </p:sp>
      <p:sp>
        <p:nvSpPr>
          <p:cNvPr id="73741" name="Text Box 13"/>
          <p:cNvSpPr txBox="1"/>
          <p:nvPr/>
        </p:nvSpPr>
        <p:spPr>
          <a:xfrm>
            <a:off x="8006250" y="3370518"/>
            <a:ext cx="459740" cy="896620"/>
          </a:xfrm>
          <a:prstGeom prst="rect">
            <a:avLst/>
          </a:prstGeom>
          <a:noFill/>
          <a:ln w="9525">
            <a:noFill/>
          </a:ln>
        </p:spPr>
        <p:txBody>
          <a:bodyPr vert="eaVert" wrap="none" anchor="t" anchorCtr="0">
            <a:spAutoFit/>
          </a:bodyPr>
          <a:lstStyle/>
          <a:p>
            <a:r>
              <a:rPr lang="en-US" altLang="zh-CN" sz="1800" dirty="0">
                <a:latin typeface="Tahoma" panose="020B0604030504040204" pitchFamily="34" charset="0"/>
              </a:rPr>
              <a:t>Mel</a:t>
            </a:r>
            <a:r>
              <a:rPr lang="zh-CN" altLang="en-US" sz="1800" dirty="0">
                <a:latin typeface="Tahoma" panose="020B0604030504040204" pitchFamily="34" charset="0"/>
              </a:rPr>
              <a:t>谱域</a:t>
            </a:r>
          </a:p>
        </p:txBody>
      </p:sp>
      <p:sp>
        <p:nvSpPr>
          <p:cNvPr id="73742" name="AutoShape 14"/>
          <p:cNvSpPr/>
          <p:nvPr/>
        </p:nvSpPr>
        <p:spPr>
          <a:xfrm>
            <a:off x="5776765" y="4856418"/>
            <a:ext cx="1511300" cy="144463"/>
          </a:xfrm>
          <a:prstGeom prst="leftArrow">
            <a:avLst>
              <a:gd name="adj1" fmla="val 50000"/>
              <a:gd name="adj2" fmla="val 261489"/>
            </a:avLst>
          </a:prstGeom>
          <a:solidFill>
            <a:schemeClr val="tx1"/>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73743" name="Rectangle 15"/>
          <p:cNvSpPr/>
          <p:nvPr/>
        </p:nvSpPr>
        <p:spPr>
          <a:xfrm>
            <a:off x="6064102" y="4424618"/>
            <a:ext cx="863600" cy="360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p>
            <a:r>
              <a:rPr lang="zh-CN" altLang="en-US" sz="1800" dirty="0">
                <a:latin typeface="Tahoma" panose="020B0604030504040204" pitchFamily="34" charset="0"/>
              </a:rPr>
              <a:t>对数谱域</a:t>
            </a:r>
          </a:p>
        </p:txBody>
      </p:sp>
      <p:sp>
        <p:nvSpPr>
          <p:cNvPr id="73744" name="AutoShape 16"/>
          <p:cNvSpPr/>
          <p:nvPr/>
        </p:nvSpPr>
        <p:spPr>
          <a:xfrm>
            <a:off x="3616177" y="4856418"/>
            <a:ext cx="935038" cy="144463"/>
          </a:xfrm>
          <a:prstGeom prst="leftArrow">
            <a:avLst>
              <a:gd name="adj1" fmla="val 50000"/>
              <a:gd name="adj2" fmla="val 161782"/>
            </a:avLst>
          </a:prstGeom>
          <a:solidFill>
            <a:schemeClr val="tx1"/>
          </a:solidFill>
          <a:ln w="9525"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latin typeface="Arial" panose="020B0604020202020204" pitchFamily="34" charset="0"/>
            </a:endParaRPr>
          </a:p>
        </p:txBody>
      </p:sp>
      <p:sp>
        <p:nvSpPr>
          <p:cNvPr id="73745" name="Rectangle 17"/>
          <p:cNvSpPr/>
          <p:nvPr/>
        </p:nvSpPr>
        <p:spPr>
          <a:xfrm>
            <a:off x="3039915" y="4424618"/>
            <a:ext cx="863600" cy="360363"/>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p>
            <a:r>
              <a:rPr lang="en-US" altLang="zh-CN" sz="1800" dirty="0">
                <a:latin typeface="Tahoma" panose="020B0604030504040204" pitchFamily="34" charset="0"/>
              </a:rPr>
              <a:t>MFCC</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26DF2-FB26-21E5-B11F-33F2EF574E0B}"/>
              </a:ext>
            </a:extLst>
          </p:cNvPr>
          <p:cNvSpPr>
            <a:spLocks noGrp="1"/>
          </p:cNvSpPr>
          <p:nvPr>
            <p:ph type="title"/>
          </p:nvPr>
        </p:nvSpPr>
        <p:spPr/>
        <p:txBody>
          <a:bodyPr/>
          <a:lstStyle/>
          <a:p>
            <a:r>
              <a:rPr lang="zh-CN" altLang="en-US" dirty="0"/>
              <a:t>声音处理常用观念</a:t>
            </a:r>
          </a:p>
        </p:txBody>
      </p:sp>
      <p:sp>
        <p:nvSpPr>
          <p:cNvPr id="3" name="文本框 2">
            <a:extLst>
              <a:ext uri="{FF2B5EF4-FFF2-40B4-BE49-F238E27FC236}">
                <a16:creationId xmlns:a16="http://schemas.microsoft.com/office/drawing/2014/main" id="{862C5A4A-B56A-4C0E-C0FA-49136B07270A}"/>
              </a:ext>
            </a:extLst>
          </p:cNvPr>
          <p:cNvSpPr txBox="1"/>
          <p:nvPr/>
        </p:nvSpPr>
        <p:spPr>
          <a:xfrm>
            <a:off x="3540642" y="2679405"/>
            <a:ext cx="2723823" cy="369332"/>
          </a:xfrm>
          <a:prstGeom prst="rect">
            <a:avLst/>
          </a:prstGeom>
          <a:noFill/>
        </p:spPr>
        <p:txBody>
          <a:bodyPr wrap="none" rtlCol="0">
            <a:spAutoFit/>
          </a:bodyPr>
          <a:lstStyle/>
          <a:p>
            <a:r>
              <a:rPr lang="zh-CN" altLang="en-US" dirty="0"/>
              <a:t>简单回顾，看看样例代码</a:t>
            </a:r>
          </a:p>
        </p:txBody>
      </p:sp>
    </p:spTree>
    <p:extLst>
      <p:ext uri="{BB962C8B-B14F-4D97-AF65-F5344CB8AC3E}">
        <p14:creationId xmlns:p14="http://schemas.microsoft.com/office/powerpoint/2010/main" val="2008760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197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p:cNvSpPr>
          <p:nvPr>
            <p:ph idx="1"/>
          </p:nvPr>
        </p:nvSpPr>
        <p:spPr>
          <a:xfrm>
            <a:off x="1981200" y="1754188"/>
            <a:ext cx="8401050" cy="4411662"/>
          </a:xfrm>
        </p:spPr>
        <p:txBody>
          <a:bodyPr vert="horz" wrap="square" lIns="91440" tIns="45720" rIns="91440" bIns="45720" anchor="t" anchorCtr="0"/>
          <a:lstStyle/>
          <a:p>
            <a:pPr>
              <a:buNone/>
            </a:pPr>
            <a:r>
              <a:rPr lang="zh-CN" altLang="en-US" sz="2800" b="1" dirty="0">
                <a:latin typeface="楷体_GB2312" pitchFamily="49" charset="-122"/>
                <a:ea typeface="楷体_GB2312" pitchFamily="49" charset="-122"/>
              </a:rPr>
              <a:t>对语音的研究包括两个方面</a:t>
            </a:r>
          </a:p>
          <a:p>
            <a:r>
              <a:rPr lang="en-US" altLang="zh-CN" sz="2800" b="1" dirty="0">
                <a:solidFill>
                  <a:schemeClr val="tx2"/>
                </a:solidFill>
                <a:ea typeface="楷体_GB2312" pitchFamily="49" charset="-122"/>
              </a:rPr>
              <a:t> 1) </a:t>
            </a:r>
            <a:r>
              <a:rPr lang="zh-CN" altLang="en-US" sz="2800" b="1" dirty="0">
                <a:solidFill>
                  <a:schemeClr val="tx2"/>
                </a:solidFill>
                <a:ea typeface="楷体_GB2312" pitchFamily="49" charset="-122"/>
              </a:rPr>
              <a:t>语音中各个音的排列由一些规则所控制，对这些规则及其含义的研究称为</a:t>
            </a:r>
            <a:r>
              <a:rPr lang="zh-CN" altLang="en-US" sz="2800" b="1" dirty="0">
                <a:solidFill>
                  <a:schemeClr val="accent2"/>
                </a:solidFill>
                <a:ea typeface="楷体_GB2312" pitchFamily="49" charset="-122"/>
              </a:rPr>
              <a:t>语言学</a:t>
            </a:r>
            <a:r>
              <a:rPr lang="en-US" altLang="zh-CN" sz="2800" b="1" dirty="0">
                <a:solidFill>
                  <a:schemeClr val="accent2"/>
                </a:solidFill>
                <a:ea typeface="楷体_GB2312" pitchFamily="49" charset="-122"/>
              </a:rPr>
              <a:t>(linguistics)</a:t>
            </a:r>
            <a:r>
              <a:rPr lang="zh-CN" altLang="en-US" sz="2800" b="1" dirty="0">
                <a:solidFill>
                  <a:schemeClr val="tx2"/>
                </a:solidFill>
                <a:ea typeface="楷体_GB2312" pitchFamily="49" charset="-122"/>
              </a:rPr>
              <a:t>。</a:t>
            </a:r>
          </a:p>
          <a:p>
            <a:pPr>
              <a:buNone/>
            </a:pPr>
            <a:r>
              <a:rPr lang="zh-CN" altLang="en-US" sz="2800" b="1" dirty="0">
                <a:solidFill>
                  <a:schemeClr val="tx2"/>
                </a:solidFill>
                <a:ea typeface="楷体_GB2312" pitchFamily="49" charset="-122"/>
              </a:rPr>
              <a:t>           </a:t>
            </a:r>
            <a:r>
              <a:rPr lang="zh-CN" altLang="en-US" sz="2800" b="1" dirty="0">
                <a:solidFill>
                  <a:schemeClr val="accent2"/>
                </a:solidFill>
                <a:ea typeface="楷体_GB2312" pitchFamily="49" charset="-122"/>
              </a:rPr>
              <a:t>语言学</a:t>
            </a:r>
            <a:r>
              <a:rPr lang="zh-CN" altLang="en-US" sz="2800" b="1" dirty="0">
                <a:solidFill>
                  <a:schemeClr val="tx2"/>
                </a:solidFill>
                <a:ea typeface="楷体_GB2312" pitchFamily="49" charset="-122"/>
              </a:rPr>
              <a:t>是语音信号处理的基础。例如：可以利用句法和语义信息减少语音识别中搜索匹配范围，提高正确识别率。</a:t>
            </a:r>
            <a:endParaRPr lang="en-US" altLang="zh-CN" sz="2800" b="1" dirty="0">
              <a:solidFill>
                <a:schemeClr val="tx2"/>
              </a:solidFill>
              <a:ea typeface="楷体_GB2312" pitchFamily="49" charset="-122"/>
            </a:endParaRPr>
          </a:p>
          <a:p>
            <a:r>
              <a:rPr lang="en-US" altLang="zh-CN" sz="2800" b="1" dirty="0">
                <a:solidFill>
                  <a:schemeClr val="tx2"/>
                </a:solidFill>
                <a:ea typeface="楷体_GB2312" pitchFamily="49" charset="-122"/>
              </a:rPr>
              <a:t>2) </a:t>
            </a:r>
            <a:r>
              <a:rPr lang="zh-CN" altLang="en-US" sz="2800" b="1" dirty="0">
                <a:solidFill>
                  <a:schemeClr val="tx2"/>
                </a:solidFill>
                <a:latin typeface="楷体_GB2312" pitchFamily="49" charset="-122"/>
                <a:ea typeface="楷体_GB2312" pitchFamily="49" charset="-122"/>
              </a:rPr>
              <a:t>语音中各个音的物理特性和分类的研究称为</a:t>
            </a:r>
            <a:r>
              <a:rPr lang="zh-CN" altLang="en-US" sz="2800" b="1" dirty="0">
                <a:solidFill>
                  <a:schemeClr val="accent2"/>
                </a:solidFill>
                <a:latin typeface="楷体_GB2312" pitchFamily="49" charset="-122"/>
                <a:ea typeface="楷体_GB2312" pitchFamily="49" charset="-122"/>
              </a:rPr>
              <a:t>语音学</a:t>
            </a:r>
            <a:r>
              <a:rPr lang="en-US" altLang="zh-CN" sz="2800" b="1" dirty="0">
                <a:solidFill>
                  <a:schemeClr val="accent2"/>
                </a:solidFill>
                <a:latin typeface="楷体_GB2312" pitchFamily="49" charset="-122"/>
                <a:ea typeface="楷体_GB2312" pitchFamily="49" charset="-122"/>
              </a:rPr>
              <a:t>(phonetics)</a:t>
            </a:r>
            <a:r>
              <a:rPr lang="zh-CN" altLang="en-US" sz="2800" b="1" dirty="0">
                <a:solidFill>
                  <a:schemeClr val="tx2"/>
                </a:solidFill>
                <a:latin typeface="楷体_GB2312" pitchFamily="49" charset="-122"/>
                <a:ea typeface="楷体_GB2312" pitchFamily="49" charset="-122"/>
              </a:rPr>
              <a:t>。它考虑的是语音产生、语音感知等过程，以及各个音的特征和分类。</a:t>
            </a:r>
            <a:endParaRPr lang="zh-CN" altLang="en-US" sz="2800" b="1" dirty="0">
              <a:ea typeface="宋体" panose="02010600030101010101" pitchFamily="2" charset="-122"/>
            </a:endParaRPr>
          </a:p>
        </p:txBody>
      </p:sp>
      <p:sp>
        <p:nvSpPr>
          <p:cNvPr id="9217" name="Rectangle 2"/>
          <p:cNvSpPr>
            <a:spLocks noGrp="1"/>
          </p:cNvSpPr>
          <p:nvPr>
            <p:ph type="title"/>
          </p:nvPr>
        </p:nvSpPr>
        <p:spPr>
          <a:xfrm>
            <a:off x="838200" y="365126"/>
            <a:ext cx="10515600" cy="984704"/>
          </a:xfrm>
        </p:spPr>
        <p:txBody>
          <a:bodyPr vert="horz" wrap="square" lIns="91440" tIns="45720" rIns="91440" bIns="45720" anchor="b" anchorCtr="0"/>
          <a:lstStyle/>
          <a:p>
            <a:pPr algn="ctr"/>
            <a:r>
              <a:rPr lang="zh-CN" altLang="en-US" sz="4000" dirty="0">
                <a:solidFill>
                  <a:schemeClr val="tx1"/>
                </a:solidFill>
                <a:latin typeface="楷体_GB2312" pitchFamily="49" charset="-122"/>
                <a:ea typeface="楷体_GB2312" pitchFamily="49" charset="-122"/>
              </a:rPr>
              <a:t>对语音的研究</a:t>
            </a:r>
            <a:endParaRPr lang="zh-CN" altLang="en-US" dirty="0">
              <a:ea typeface="宋体" panose="02010600030101010101" pitchFamily="2"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p:nvPr>
        </p:nvSpPr>
        <p:spPr/>
        <p:txBody>
          <a:bodyPr vert="horz" wrap="square" lIns="91440" tIns="45720" rIns="91440" bIns="45720" anchor="b" anchorCtr="0"/>
          <a:lstStyle/>
          <a:p>
            <a:pPr algn="ctr"/>
            <a:r>
              <a:rPr lang="en-US" altLang="zh-CN" sz="4400" b="0" dirty="0">
                <a:solidFill>
                  <a:schemeClr val="accent2"/>
                </a:solidFill>
                <a:ea typeface="隶书" panose="02010509060101010101" pitchFamily="49" charset="-122"/>
              </a:rPr>
              <a:t>2</a:t>
            </a:r>
            <a:r>
              <a:rPr lang="zh-CN" altLang="en-US" sz="4400" b="0" dirty="0">
                <a:solidFill>
                  <a:schemeClr val="accent2"/>
                </a:solidFill>
                <a:ea typeface="隶书" panose="02010509060101010101" pitchFamily="49" charset="-122"/>
              </a:rPr>
              <a:t> 语音识别</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6" name="Rectangle 3"/>
          <p:cNvSpPr/>
          <p:nvPr/>
        </p:nvSpPr>
        <p:spPr>
          <a:xfrm>
            <a:off x="2286000" y="3179763"/>
            <a:ext cx="7696200" cy="1210945"/>
          </a:xfrm>
          <a:prstGeom prst="rect">
            <a:avLst/>
          </a:prstGeom>
          <a:noFill/>
          <a:ln w="28575" cap="sq" cmpd="sng">
            <a:solidFill>
              <a:srgbClr val="FF9933"/>
            </a:solidFill>
            <a:prstDash val="solid"/>
            <a:miter/>
            <a:headEnd type="none" w="sm" len="sm"/>
            <a:tailEnd type="none" w="sm" len="sm"/>
          </a:ln>
        </p:spPr>
        <p:txBody>
          <a:bodyPr anchor="t" anchorCtr="0">
            <a:spAutoFit/>
          </a:bodyPr>
          <a:lstStyle/>
          <a:p>
            <a:pPr eaLnBrk="0" hangingPunct="0">
              <a:lnSpc>
                <a:spcPct val="130000"/>
              </a:lnSpc>
              <a:spcBef>
                <a:spcPct val="50000"/>
              </a:spcBef>
            </a:pPr>
            <a:r>
              <a:rPr lang="zh-CN" altLang="en-US" sz="2800" b="1" dirty="0">
                <a:latin typeface="宋体" panose="02010600030101010101" pitchFamily="2" charset="-122"/>
                <a:ea typeface="MS PGothic" panose="020B0600070205080204" pitchFamily="34" charset="-128"/>
              </a:rPr>
              <a:t>（</a:t>
            </a:r>
            <a:r>
              <a:rPr lang="en-US" altLang="zh-CN" sz="2800" b="1" dirty="0">
                <a:latin typeface="宋体" panose="02010600030101010101" pitchFamily="2" charset="-122"/>
              </a:rPr>
              <a:t>1</a:t>
            </a:r>
            <a:r>
              <a:rPr lang="zh-CN" altLang="en-US" sz="2800" b="1" dirty="0">
                <a:latin typeface="宋体" panose="02010600030101010101" pitchFamily="2" charset="-122"/>
                <a:ea typeface="MS PGothic" panose="020B0600070205080204" pitchFamily="34" charset="-128"/>
              </a:rPr>
              <a:t>）语言是人类特有的功能，声音是人类常用的工具，是相互传递信息的</a:t>
            </a:r>
            <a:r>
              <a:rPr lang="zh-CN" altLang="en-US" sz="2800" b="1" dirty="0">
                <a:solidFill>
                  <a:srgbClr val="FF33CC"/>
                </a:solidFill>
                <a:latin typeface="方正姚体" panose="02010601030101010101" pitchFamily="2" charset="-122"/>
                <a:ea typeface="方正姚体" panose="02010601030101010101" pitchFamily="2" charset="-122"/>
              </a:rPr>
              <a:t>最主要的手段</a:t>
            </a:r>
            <a:r>
              <a:rPr lang="zh-CN" altLang="en-US" sz="2800" b="1" dirty="0">
                <a:latin typeface="宋体" panose="02010600030101010101" pitchFamily="2" charset="-122"/>
                <a:ea typeface="MS PGothic" panose="020B0600070205080204" pitchFamily="34" charset="-128"/>
              </a:rPr>
              <a:t>。</a:t>
            </a:r>
          </a:p>
        </p:txBody>
      </p:sp>
      <p:sp>
        <p:nvSpPr>
          <p:cNvPr id="7" name="Rectangle 5"/>
          <p:cNvSpPr/>
          <p:nvPr/>
        </p:nvSpPr>
        <p:spPr>
          <a:xfrm>
            <a:off x="2286000" y="4856163"/>
            <a:ext cx="7697788" cy="1210945"/>
          </a:xfrm>
          <a:prstGeom prst="rect">
            <a:avLst/>
          </a:prstGeom>
          <a:noFill/>
          <a:ln w="28575" cap="sq" cmpd="sng">
            <a:solidFill>
              <a:srgbClr val="FF9933"/>
            </a:solidFill>
            <a:prstDash val="solid"/>
            <a:miter/>
            <a:headEnd type="none" w="sm" len="sm"/>
            <a:tailEnd type="none" w="sm" len="sm"/>
          </a:ln>
        </p:spPr>
        <p:txBody>
          <a:bodyPr anchor="t" anchorCtr="0">
            <a:spAutoFit/>
          </a:bodyPr>
          <a:lstStyle/>
          <a:p>
            <a:pPr eaLnBrk="0" hangingPunct="0">
              <a:lnSpc>
                <a:spcPct val="130000"/>
              </a:lnSpc>
              <a:spcBef>
                <a:spcPct val="50000"/>
              </a:spcBef>
            </a:pPr>
            <a:r>
              <a:rPr lang="zh-CN" altLang="en-US" sz="2800" b="1" dirty="0">
                <a:latin typeface="宋体" panose="02010600030101010101" pitchFamily="2" charset="-122"/>
                <a:ea typeface="MS PGothic" panose="020B0600070205080204" pitchFamily="34" charset="-128"/>
              </a:rPr>
              <a:t>（</a:t>
            </a:r>
            <a:r>
              <a:rPr lang="en-US" altLang="zh-CN" sz="2800" b="1" dirty="0">
                <a:latin typeface="宋体" panose="02010600030101010101" pitchFamily="2" charset="-122"/>
              </a:rPr>
              <a:t>2</a:t>
            </a:r>
            <a:r>
              <a:rPr lang="zh-CN" altLang="en-US" sz="2800" b="1" dirty="0">
                <a:latin typeface="宋体" panose="02010600030101010101" pitchFamily="2" charset="-122"/>
                <a:ea typeface="MS PGothic" panose="020B0600070205080204" pitchFamily="34" charset="-128"/>
              </a:rPr>
              <a:t>）语音和语言与人的智力活动密切相关，是人们构成思想疏通和感情交流的</a:t>
            </a:r>
            <a:r>
              <a:rPr lang="zh-CN" altLang="en-US" sz="2800" b="1" dirty="0">
                <a:solidFill>
                  <a:srgbClr val="FF33CC"/>
                </a:solidFill>
                <a:latin typeface="方正姚体" panose="02010601030101010101" pitchFamily="2" charset="-122"/>
                <a:ea typeface="方正姚体" panose="02010601030101010101" pitchFamily="2" charset="-122"/>
              </a:rPr>
              <a:t>最主要的途径</a:t>
            </a:r>
            <a:r>
              <a:rPr lang="zh-CN" altLang="en-US" sz="2800" b="1" dirty="0">
                <a:solidFill>
                  <a:srgbClr val="FF33CC"/>
                </a:solidFill>
                <a:latin typeface="宋体" panose="02010600030101010101" pitchFamily="2" charset="-122"/>
                <a:ea typeface="MS PGothic" panose="020B0600070205080204" pitchFamily="34" charset="-128"/>
              </a:rPr>
              <a:t>。</a:t>
            </a:r>
          </a:p>
        </p:txBody>
      </p:sp>
      <p:sp>
        <p:nvSpPr>
          <p:cNvPr id="74757" name="Rectangle 6"/>
          <p:cNvSpPr/>
          <p:nvPr/>
        </p:nvSpPr>
        <p:spPr>
          <a:xfrm>
            <a:off x="2209800" y="1808163"/>
            <a:ext cx="7543800" cy="1124585"/>
          </a:xfrm>
          <a:prstGeom prst="rect">
            <a:avLst/>
          </a:prstGeom>
          <a:noFill/>
          <a:ln w="12700">
            <a:noFill/>
          </a:ln>
        </p:spPr>
        <p:txBody>
          <a:bodyPr anchor="t" anchorCtr="0">
            <a:spAutoFit/>
          </a:bodyPr>
          <a:lstStyle/>
          <a:p>
            <a:pPr eaLnBrk="0" hangingPunct="0">
              <a:lnSpc>
                <a:spcPct val="120000"/>
              </a:lnSpc>
              <a:spcBef>
                <a:spcPct val="50000"/>
              </a:spcBef>
            </a:pPr>
            <a:r>
              <a:rPr lang="en-US" altLang="zh-CN" sz="2800" b="1" dirty="0">
                <a:latin typeface="宋体" panose="02010600030101010101" pitchFamily="2" charset="-122"/>
              </a:rPr>
              <a:t>    </a:t>
            </a:r>
            <a:r>
              <a:rPr lang="zh-CN" altLang="en-US" sz="2800" b="1" dirty="0">
                <a:latin typeface="宋体" panose="02010600030101010101" pitchFamily="2" charset="-122"/>
                <a:ea typeface="MS PGothic" panose="020B0600070205080204" pitchFamily="34" charset="-128"/>
              </a:rPr>
              <a:t>通过语音传递信息</a:t>
            </a:r>
            <a:r>
              <a:rPr lang="zh-CN" altLang="en-US" sz="2800" b="1" dirty="0">
                <a:latin typeface="Arial" panose="020B0604020202020204" pitchFamily="34" charset="0"/>
                <a:ea typeface="MS PGothic" panose="020B0600070205080204" pitchFamily="34" charset="-128"/>
              </a:rPr>
              <a:t>是人类</a:t>
            </a:r>
            <a:r>
              <a:rPr lang="zh-CN" altLang="en-US" sz="2800" b="1" dirty="0">
                <a:solidFill>
                  <a:srgbClr val="FF33CC"/>
                </a:solidFill>
                <a:latin typeface="Arial" panose="020B0604020202020204" pitchFamily="34" charset="0"/>
                <a:ea typeface="方正姚体" panose="02010601030101010101" pitchFamily="2" charset="-122"/>
              </a:rPr>
              <a:t>最重要、最有效、最常用和最方便</a:t>
            </a:r>
            <a:r>
              <a:rPr lang="zh-CN" altLang="en-US" sz="2800" b="1" dirty="0">
                <a:latin typeface="Arial" panose="020B0604020202020204" pitchFamily="34" charset="0"/>
                <a:ea typeface="MS PGothic" panose="020B0600070205080204" pitchFamily="34" charset="-128"/>
              </a:rPr>
              <a:t>的交换信息形式。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标题 1"/>
          <p:cNvSpPr>
            <a:spLocks noGrp="1"/>
          </p:cNvSpPr>
          <p:nvPr>
            <p:ph type="title"/>
          </p:nvPr>
        </p:nvSpPr>
        <p:spPr/>
        <p:txBody>
          <a:bodyPr vert="horz" wrap="square" lIns="91440" tIns="45720" rIns="91440" bIns="45720" anchor="b" anchorCtr="0"/>
          <a:lstStyle/>
          <a:p>
            <a:pPr algn="ctr">
              <a:spcBef>
                <a:spcPct val="50000"/>
              </a:spcBef>
            </a:pPr>
            <a:r>
              <a:rPr lang="zh-CN" altLang="en-US" sz="3200" dirty="0">
                <a:solidFill>
                  <a:schemeClr val="hlink"/>
                </a:solidFill>
                <a:latin typeface="隶书" panose="02010509060101010101" pitchFamily="49" charset="-122"/>
                <a:ea typeface="隶书" panose="02010509060101010101" pitchFamily="49" charset="-122"/>
              </a:rPr>
              <a:t>参考资料</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75779" name="Rectangle 6"/>
          <p:cNvSpPr/>
          <p:nvPr/>
        </p:nvSpPr>
        <p:spPr>
          <a:xfrm>
            <a:off x="1774825" y="1643063"/>
            <a:ext cx="8569325" cy="4154487"/>
          </a:xfrm>
          <a:prstGeom prst="rect">
            <a:avLst/>
          </a:prstGeom>
          <a:noFill/>
          <a:ln w="9525">
            <a:noFill/>
          </a:ln>
        </p:spPr>
        <p:txBody>
          <a:bodyPr anchor="t" anchorCtr="0"/>
          <a:lstStyle/>
          <a:p>
            <a:pPr marL="342900" indent="-342900" algn="just" eaLnBrk="0" hangingPunct="0">
              <a:lnSpc>
                <a:spcPct val="120000"/>
              </a:lnSpc>
            </a:pPr>
            <a:r>
              <a:rPr lang="en-US" altLang="zh-CN" dirty="0">
                <a:latin typeface="Times New Roman" panose="02020603050405020304" pitchFamily="18" charset="0"/>
                <a:ea typeface="黑体" panose="02010609060101010101" charset="-122"/>
              </a:rPr>
              <a:t>1</a:t>
            </a:r>
            <a:r>
              <a:rPr lang="zh-CN" altLang="en-US" dirty="0">
                <a:latin typeface="Times New Roman" panose="02020603050405020304" pitchFamily="18" charset="0"/>
                <a:ea typeface="黑体" panose="02010609060101010101" charset="-122"/>
              </a:rPr>
              <a:t>、赵力</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语音信号处理</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机械工业出版社，</a:t>
            </a:r>
            <a:r>
              <a:rPr lang="en-US" altLang="zh-CN" dirty="0">
                <a:latin typeface="Times New Roman" panose="02020603050405020304" pitchFamily="18" charset="0"/>
                <a:ea typeface="黑体" panose="02010609060101010101" charset="-122"/>
              </a:rPr>
              <a:t>2003.</a:t>
            </a:r>
            <a:r>
              <a:rPr lang="zh-CN" altLang="en-US" dirty="0">
                <a:latin typeface="Times New Roman" panose="02020603050405020304" pitchFamily="18" charset="0"/>
                <a:ea typeface="黑体" panose="02010609060101010101" charset="-122"/>
              </a:rPr>
              <a:t>（教材）</a:t>
            </a:r>
          </a:p>
          <a:p>
            <a:pPr marL="342900" indent="-342900" algn="just" eaLnBrk="0" hangingPunct="0">
              <a:lnSpc>
                <a:spcPct val="120000"/>
              </a:lnSpc>
            </a:pPr>
            <a:r>
              <a:rPr lang="en-US" altLang="zh-CN" dirty="0">
                <a:latin typeface="Times New Roman" panose="02020603050405020304" pitchFamily="18" charset="0"/>
                <a:ea typeface="黑体" panose="02010609060101010101" charset="-122"/>
              </a:rPr>
              <a:t>2</a:t>
            </a:r>
            <a:r>
              <a:rPr lang="zh-CN" altLang="en-US" dirty="0">
                <a:latin typeface="Times New Roman" panose="02020603050405020304" pitchFamily="18" charset="0"/>
                <a:ea typeface="黑体" panose="02010609060101010101" charset="-122"/>
              </a:rPr>
              <a:t>、韩纪庆、张磊、郑铁然</a:t>
            </a:r>
            <a:r>
              <a:rPr lang="en-US" altLang="zh-CN" dirty="0">
                <a:latin typeface="Times New Roman" panose="02020603050405020304" pitchFamily="18" charset="0"/>
                <a:ea typeface="黑体" panose="02010609060101010101" charset="-122"/>
              </a:rPr>
              <a:t>. </a:t>
            </a:r>
            <a:r>
              <a:rPr lang="zh-CN" altLang="en-US" dirty="0">
                <a:latin typeface="Times New Roman" panose="02020603050405020304" pitchFamily="18" charset="0"/>
                <a:ea typeface="黑体" panose="02010609060101010101" charset="-122"/>
              </a:rPr>
              <a:t>语音信号处理</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清华大学出版社</a:t>
            </a:r>
            <a:r>
              <a:rPr lang="en-US" altLang="zh-CN" dirty="0">
                <a:latin typeface="Times New Roman" panose="02020603050405020304" pitchFamily="18" charset="0"/>
                <a:ea typeface="黑体" panose="02010609060101010101" charset="-122"/>
              </a:rPr>
              <a:t>,2004.</a:t>
            </a:r>
          </a:p>
          <a:p>
            <a:pPr marL="342900" indent="-342900" algn="just" eaLnBrk="0" hangingPunct="0">
              <a:lnSpc>
                <a:spcPct val="120000"/>
              </a:lnSpc>
            </a:pPr>
            <a:r>
              <a:rPr lang="en-US" altLang="zh-CN" dirty="0">
                <a:latin typeface="Times New Roman" panose="02020603050405020304" pitchFamily="18" charset="0"/>
                <a:ea typeface="黑体" panose="02010609060101010101" charset="-122"/>
              </a:rPr>
              <a:t>3</a:t>
            </a:r>
            <a:r>
              <a:rPr lang="zh-CN" altLang="en-US" dirty="0">
                <a:latin typeface="Times New Roman" panose="02020603050405020304" pitchFamily="18" charset="0"/>
                <a:ea typeface="黑体" panose="02010609060101010101" charset="-122"/>
              </a:rPr>
              <a:t>、杨行峻、迟惠生</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语音信号数字处理</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电子工业出版社，</a:t>
            </a:r>
            <a:r>
              <a:rPr lang="en-US" altLang="zh-CN" dirty="0">
                <a:latin typeface="Times New Roman" panose="02020603050405020304" pitchFamily="18" charset="0"/>
                <a:ea typeface="黑体" panose="02010609060101010101" charset="-122"/>
              </a:rPr>
              <a:t>2004.</a:t>
            </a:r>
          </a:p>
          <a:p>
            <a:pPr marL="342900" indent="-342900" algn="just" eaLnBrk="0" hangingPunct="0">
              <a:lnSpc>
                <a:spcPct val="120000"/>
              </a:lnSpc>
            </a:pPr>
            <a:r>
              <a:rPr lang="en-US" altLang="zh-CN" dirty="0">
                <a:latin typeface="Times New Roman" panose="02020603050405020304" pitchFamily="18" charset="0"/>
                <a:ea typeface="黑体" panose="02010609060101010101" charset="-122"/>
              </a:rPr>
              <a:t>4</a:t>
            </a:r>
            <a:r>
              <a:rPr lang="zh-CN" altLang="en-US" dirty="0">
                <a:latin typeface="Times New Roman" panose="02020603050405020304" pitchFamily="18" charset="0"/>
                <a:ea typeface="黑体" panose="02010609060101010101" charset="-122"/>
              </a:rPr>
              <a:t>、易克初、田斌</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语音信号处理</a:t>
            </a:r>
            <a:r>
              <a:rPr lang="en-US" altLang="zh-CN" dirty="0">
                <a:latin typeface="Times New Roman" panose="02020603050405020304" pitchFamily="18" charset="0"/>
                <a:ea typeface="黑体" panose="02010609060101010101" charset="-122"/>
              </a:rPr>
              <a:t>.</a:t>
            </a:r>
            <a:r>
              <a:rPr lang="zh-CN" altLang="en-US" dirty="0">
                <a:latin typeface="Times New Roman" panose="02020603050405020304" pitchFamily="18" charset="0"/>
                <a:ea typeface="黑体" panose="02010609060101010101" charset="-122"/>
              </a:rPr>
              <a:t>国防工业出版社</a:t>
            </a:r>
            <a:r>
              <a:rPr lang="en-US" altLang="zh-CN" dirty="0">
                <a:latin typeface="Times New Roman" panose="02020603050405020304" pitchFamily="18" charset="0"/>
                <a:ea typeface="黑体" panose="02010609060101010101" charset="-122"/>
              </a:rPr>
              <a:t>,2000.</a:t>
            </a:r>
          </a:p>
          <a:p>
            <a:pPr marL="342900" indent="-342900" algn="just" eaLnBrk="0" hangingPunct="0">
              <a:lnSpc>
                <a:spcPct val="120000"/>
              </a:lnSpc>
            </a:pPr>
            <a:r>
              <a:rPr lang="en-US" altLang="zh-CN" dirty="0">
                <a:latin typeface="Times New Roman" panose="02020603050405020304" pitchFamily="18" charset="0"/>
                <a:ea typeface="黑体" panose="02010609060101010101" charset="-122"/>
              </a:rPr>
              <a:t>5</a:t>
            </a:r>
            <a:r>
              <a:rPr lang="zh-CN" altLang="en-US" dirty="0">
                <a:latin typeface="Times New Roman" panose="02020603050405020304" pitchFamily="18" charset="0"/>
                <a:ea typeface="黑体" panose="02010609060101010101" charset="-122"/>
              </a:rPr>
              <a:t>、</a:t>
            </a:r>
            <a:r>
              <a:rPr lang="en-US" altLang="zh-CN" dirty="0">
                <a:latin typeface="Times New Roman" panose="02020603050405020304" pitchFamily="18" charset="0"/>
                <a:ea typeface="黑体" panose="02010609060101010101" charset="-122"/>
              </a:rPr>
              <a:t>Huang X D, Acero A, Hon H, etal. Spoken Language Processing: A Guide to Theory, Algorithm and System Development. New Jersey: Prentice Hall PTR, 2001 </a:t>
            </a:r>
          </a:p>
          <a:p>
            <a:pPr marL="342900" indent="-342900" algn="just" eaLnBrk="0" hangingPunct="0">
              <a:lnSpc>
                <a:spcPct val="120000"/>
              </a:lnSpc>
              <a:spcBef>
                <a:spcPct val="10000"/>
              </a:spcBef>
            </a:pPr>
            <a:endParaRPr lang="en-US" altLang="zh-CN" dirty="0">
              <a:latin typeface="Times New Roman" panose="02020603050405020304" pitchFamily="18" charset="0"/>
              <a:ea typeface="黑体" panose="02010609060101010101"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标题 1"/>
          <p:cNvSpPr>
            <a:spLocks noGrp="1"/>
          </p:cNvSpPr>
          <p:nvPr>
            <p:ph type="title"/>
          </p:nvPr>
        </p:nvSpPr>
        <p:spPr/>
        <p:txBody>
          <a:bodyPr vert="horz" wrap="square" lIns="91440" tIns="45720" rIns="91440" bIns="45720" anchor="b" anchorCtr="0"/>
          <a:lstStyle/>
          <a:p>
            <a:pPr algn="ctr"/>
            <a:r>
              <a:rPr lang="zh-CN" altLang="en-US" sz="3200" b="0" dirty="0">
                <a:solidFill>
                  <a:schemeClr val="accent2"/>
                </a:solidFill>
                <a:ea typeface="隶书" panose="02010509060101010101" pitchFamily="49" charset="-122"/>
              </a:rPr>
              <a:t>内容提示</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76803" name="Rectangle 3"/>
          <p:cNvSpPr txBox="1"/>
          <p:nvPr/>
        </p:nvSpPr>
        <p:spPr>
          <a:xfrm>
            <a:off x="2209800" y="1981200"/>
            <a:ext cx="7772400" cy="4114800"/>
          </a:xfrm>
          <a:prstGeom prst="rect">
            <a:avLst/>
          </a:prstGeom>
          <a:noFill/>
          <a:ln w="9525">
            <a:noFill/>
          </a:ln>
        </p:spPr>
        <p:txBody>
          <a:bodyPr anchor="t" anchorCtr="0"/>
          <a:lstStyle/>
          <a:p>
            <a:pPr marL="342900" indent="-342900" eaLnBrk="0" hangingPunct="0">
              <a:spcBef>
                <a:spcPct val="20000"/>
              </a:spcBef>
              <a:spcAft>
                <a:spcPct val="20000"/>
              </a:spcAft>
              <a:buClr>
                <a:schemeClr val="tx2"/>
              </a:buClr>
              <a:buSzPct val="70000"/>
            </a:pPr>
            <a:r>
              <a:rPr lang="en-US" altLang="zh-CN" sz="3600" dirty="0">
                <a:latin typeface="隶书" panose="02010509060101010101" pitchFamily="49" charset="-122"/>
                <a:ea typeface="隶书" panose="02010509060101010101" pitchFamily="49" charset="-122"/>
              </a:rPr>
              <a:t>2.1 </a:t>
            </a:r>
            <a:r>
              <a:rPr lang="zh-CN" altLang="en-US" sz="3600" dirty="0">
                <a:latin typeface="隶书" panose="02010509060101010101" pitchFamily="49" charset="-122"/>
                <a:ea typeface="隶书" panose="02010509060101010101" pitchFamily="49" charset="-122"/>
              </a:rPr>
              <a:t>语音识别的重要性</a:t>
            </a:r>
          </a:p>
          <a:p>
            <a:pPr marL="342900" indent="-342900" eaLnBrk="0" hangingPunct="0">
              <a:spcBef>
                <a:spcPct val="20000"/>
              </a:spcBef>
              <a:spcAft>
                <a:spcPct val="20000"/>
              </a:spcAft>
              <a:buClr>
                <a:schemeClr val="tx2"/>
              </a:buClr>
              <a:buSzPct val="70000"/>
            </a:pPr>
            <a:r>
              <a:rPr lang="en-US" altLang="zh-CN" sz="3600" dirty="0">
                <a:latin typeface="隶书" panose="02010509060101010101" pitchFamily="49" charset="-122"/>
                <a:ea typeface="隶书" panose="02010509060101010101" pitchFamily="49" charset="-122"/>
              </a:rPr>
              <a:t>2.2 </a:t>
            </a:r>
            <a:r>
              <a:rPr lang="zh-CN" altLang="en-US" sz="3600" dirty="0">
                <a:latin typeface="隶书" panose="02010509060101010101" pitchFamily="49" charset="-122"/>
                <a:ea typeface="隶书" panose="02010509060101010101" pitchFamily="49" charset="-122"/>
              </a:rPr>
              <a:t>语音识别的定义、原理和分类</a:t>
            </a:r>
          </a:p>
          <a:p>
            <a:pPr marL="342900" indent="-342900" eaLnBrk="0" hangingPunct="0">
              <a:spcBef>
                <a:spcPct val="20000"/>
              </a:spcBef>
              <a:spcAft>
                <a:spcPct val="20000"/>
              </a:spcAft>
              <a:buClr>
                <a:schemeClr val="tx2"/>
              </a:buClr>
              <a:buSzPct val="70000"/>
            </a:pPr>
            <a:r>
              <a:rPr lang="en-US" altLang="zh-CN" sz="3600" dirty="0">
                <a:latin typeface="隶书" panose="02010509060101010101" pitchFamily="49" charset="-122"/>
                <a:ea typeface="隶书" panose="02010509060101010101" pitchFamily="49" charset="-122"/>
              </a:rPr>
              <a:t>2.3 </a:t>
            </a:r>
            <a:r>
              <a:rPr lang="zh-CN" altLang="en-US" sz="3600" dirty="0">
                <a:latin typeface="隶书" panose="02010509060101010101" pitchFamily="49" charset="-122"/>
                <a:ea typeface="隶书" panose="02010509060101010101" pitchFamily="49" charset="-122"/>
              </a:rPr>
              <a:t>语音识别的历史回顾</a:t>
            </a:r>
          </a:p>
          <a:p>
            <a:pPr marL="342900" indent="-342900" eaLnBrk="0" hangingPunct="0">
              <a:spcBef>
                <a:spcPct val="20000"/>
              </a:spcBef>
              <a:spcAft>
                <a:spcPct val="20000"/>
              </a:spcAft>
              <a:buClr>
                <a:schemeClr val="tx2"/>
              </a:buClr>
              <a:buSzPct val="70000"/>
            </a:pPr>
            <a:r>
              <a:rPr lang="en-US" altLang="zh-CN" sz="3600" dirty="0">
                <a:latin typeface="隶书" panose="02010509060101010101" pitchFamily="49" charset="-122"/>
                <a:ea typeface="隶书" panose="02010509060101010101" pitchFamily="49" charset="-122"/>
              </a:rPr>
              <a:t>2.4 </a:t>
            </a:r>
            <a:r>
              <a:rPr lang="zh-CN" altLang="en-US" sz="3600" dirty="0">
                <a:latin typeface="隶书" panose="02010509060101010101" pitchFamily="49" charset="-122"/>
                <a:ea typeface="隶书" panose="02010509060101010101" pitchFamily="49" charset="-122"/>
              </a:rPr>
              <a:t>语音信号处理简介</a:t>
            </a:r>
          </a:p>
          <a:p>
            <a:pPr marL="342900" indent="-342900" eaLnBrk="0" hangingPunct="0">
              <a:spcBef>
                <a:spcPct val="20000"/>
              </a:spcBef>
              <a:spcAft>
                <a:spcPct val="20000"/>
              </a:spcAft>
              <a:buClr>
                <a:schemeClr val="tx2"/>
              </a:buClr>
              <a:buSzPct val="70000"/>
            </a:pPr>
            <a:r>
              <a:rPr lang="en-US" altLang="zh-CN" sz="3600" dirty="0">
                <a:latin typeface="隶书" panose="02010509060101010101" pitchFamily="49" charset="-122"/>
                <a:ea typeface="隶书" panose="02010509060101010101" pitchFamily="49" charset="-122"/>
              </a:rPr>
              <a:t>2.5 </a:t>
            </a:r>
            <a:r>
              <a:rPr lang="zh-CN" altLang="en-US" sz="3600" dirty="0">
                <a:latin typeface="隶书" panose="02010509060101010101" pitchFamily="49" charset="-122"/>
                <a:ea typeface="隶书" panose="02010509060101010101" pitchFamily="49" charset="-122"/>
              </a:rPr>
              <a:t>语音技术概述</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内容占位符 1"/>
          <p:cNvSpPr>
            <a:spLocks noGrp="1"/>
          </p:cNvSpPr>
          <p:nvPr>
            <p:ph idx="1"/>
          </p:nvPr>
        </p:nvSpPr>
        <p:spPr/>
        <p:txBody>
          <a:bodyPr vert="horz" wrap="square" lIns="91440" tIns="45720" rIns="91440" bIns="45720" anchor="t" anchorCtr="0">
            <a:normAutofit fontScale="92500" lnSpcReduction="10000"/>
          </a:bodyPr>
          <a:lstStyle/>
          <a:p>
            <a:pPr eaLnBrk="1" hangingPunct="1"/>
            <a:r>
              <a:rPr lang="zh-CN" altLang="en-US" sz="2600" dirty="0">
                <a:latin typeface="隶书" panose="02010509060101010101" pitchFamily="49" charset="-122"/>
                <a:ea typeface="隶书" panose="02010509060101010101" pitchFamily="49" charset="-122"/>
              </a:rPr>
              <a:t>特定人和非特定人（话者相关或话者无关）</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词汇量（大，小）</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孤立词，连接词，关键词和连续语音</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自然发音和朗读发音</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solidFill>
                  <a:srgbClr val="FF0000"/>
                </a:solidFill>
                <a:latin typeface="隶书" panose="02010509060101010101" pitchFamily="49" charset="-122"/>
                <a:ea typeface="隶书" panose="02010509060101010101" pitchFamily="49" charset="-122"/>
              </a:rPr>
              <a:t>口音（方言）</a:t>
            </a:r>
            <a:endParaRPr lang="en-US" altLang="zh-CN" sz="2600" dirty="0">
              <a:solidFill>
                <a:srgbClr val="FF0000"/>
              </a:solidFill>
              <a:latin typeface="隶书" panose="02010509060101010101" pitchFamily="49" charset="-122"/>
              <a:ea typeface="隶书" panose="02010509060101010101" pitchFamily="49" charset="-122"/>
            </a:endParaRPr>
          </a:p>
          <a:p>
            <a:pPr eaLnBrk="1" hangingPunct="1"/>
            <a:r>
              <a:rPr lang="zh-CN" altLang="en-US" sz="2600" dirty="0">
                <a:solidFill>
                  <a:srgbClr val="FF0000"/>
                </a:solidFill>
                <a:latin typeface="隶书" panose="02010509060101010101" pitchFamily="49" charset="-122"/>
                <a:ea typeface="隶书" panose="02010509060101010101" pitchFamily="49" charset="-122"/>
              </a:rPr>
              <a:t>背景噪音（环境噪音）</a:t>
            </a:r>
            <a:endParaRPr lang="en-US" altLang="zh-CN" sz="2600" dirty="0">
              <a:solidFill>
                <a:srgbClr val="FF0000"/>
              </a:solidFill>
              <a:latin typeface="隶书" panose="02010509060101010101" pitchFamily="49" charset="-122"/>
              <a:ea typeface="隶书" panose="02010509060101010101" pitchFamily="49" charset="-122"/>
            </a:endParaRPr>
          </a:p>
          <a:p>
            <a:pPr eaLnBrk="1" hangingPunct="1"/>
            <a:r>
              <a:rPr lang="zh-CN" altLang="en-US" sz="2600" dirty="0">
                <a:solidFill>
                  <a:srgbClr val="FF0000"/>
                </a:solidFill>
                <a:latin typeface="隶书" panose="02010509060101010101" pitchFamily="49" charset="-122"/>
                <a:ea typeface="隶书" panose="02010509060101010101" pitchFamily="49" charset="-122"/>
              </a:rPr>
              <a:t>信道差异（固定电话，麦克，手机等）</a:t>
            </a:r>
            <a:endParaRPr lang="en-US" altLang="zh-CN" sz="2600" dirty="0">
              <a:solidFill>
                <a:srgbClr val="FF0000"/>
              </a:solidFill>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声学模型（</a:t>
            </a:r>
            <a:r>
              <a:rPr lang="en-US" altLang="zh-CN" sz="2600" dirty="0">
                <a:latin typeface="隶书" panose="02010509060101010101" pitchFamily="49" charset="-122"/>
                <a:ea typeface="隶书" panose="02010509060101010101" pitchFamily="49" charset="-122"/>
              </a:rPr>
              <a:t>HMM</a:t>
            </a:r>
            <a:r>
              <a:rPr lang="zh-CN" altLang="en-US" sz="2600" dirty="0">
                <a:latin typeface="隶书" panose="02010509060101010101" pitchFamily="49" charset="-122"/>
                <a:ea typeface="隶书" panose="02010509060101010101" pitchFamily="49" charset="-122"/>
              </a:rPr>
              <a:t>，</a:t>
            </a:r>
            <a:r>
              <a:rPr lang="en-US" altLang="zh-CN" sz="2600" dirty="0">
                <a:latin typeface="隶书" panose="02010509060101010101" pitchFamily="49" charset="-122"/>
                <a:ea typeface="隶书" panose="02010509060101010101" pitchFamily="49" charset="-122"/>
              </a:rPr>
              <a:t>mono-phone</a:t>
            </a:r>
            <a:r>
              <a:rPr lang="zh-CN" altLang="en-US" sz="2600" dirty="0">
                <a:latin typeface="隶书" panose="02010509060101010101" pitchFamily="49" charset="-122"/>
                <a:ea typeface="隶书" panose="02010509060101010101" pitchFamily="49" charset="-122"/>
              </a:rPr>
              <a:t>，</a:t>
            </a:r>
            <a:r>
              <a:rPr lang="en-US" altLang="zh-CN" sz="2600" dirty="0">
                <a:latin typeface="隶书" panose="02010509060101010101" pitchFamily="49" charset="-122"/>
                <a:ea typeface="隶书" panose="02010509060101010101" pitchFamily="49" charset="-122"/>
              </a:rPr>
              <a:t>bi-phone</a:t>
            </a:r>
            <a:r>
              <a:rPr lang="zh-CN" altLang="en-US" sz="2600" dirty="0">
                <a:latin typeface="隶书" panose="02010509060101010101" pitchFamily="49" charset="-122"/>
                <a:ea typeface="隶书" panose="02010509060101010101" pitchFamily="49" charset="-122"/>
              </a:rPr>
              <a:t>，</a:t>
            </a:r>
            <a:r>
              <a:rPr lang="en-US" altLang="zh-CN" sz="2600" dirty="0">
                <a:latin typeface="隶书" panose="02010509060101010101" pitchFamily="49" charset="-122"/>
                <a:ea typeface="隶书" panose="02010509060101010101" pitchFamily="49" charset="-122"/>
              </a:rPr>
              <a:t>tri-phone</a:t>
            </a:r>
            <a:r>
              <a:rPr lang="zh-CN" altLang="en-US" sz="2600" dirty="0">
                <a:latin typeface="隶书" panose="02010509060101010101" pitchFamily="49" charset="-122"/>
                <a:ea typeface="隶书" panose="02010509060101010101" pitchFamily="49" charset="-122"/>
              </a:rPr>
              <a:t>）</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声学特征（</a:t>
            </a:r>
            <a:r>
              <a:rPr lang="en-US" altLang="zh-CN" sz="2600" dirty="0">
                <a:latin typeface="隶书" panose="02010509060101010101" pitchFamily="49" charset="-122"/>
                <a:ea typeface="隶书" panose="02010509060101010101" pitchFamily="49" charset="-122"/>
              </a:rPr>
              <a:t>MFCC</a:t>
            </a:r>
            <a:r>
              <a:rPr lang="zh-CN" altLang="en-US" sz="2600" dirty="0">
                <a:latin typeface="隶书" panose="02010509060101010101" pitchFamily="49" charset="-122"/>
                <a:ea typeface="隶书" panose="02010509060101010101" pitchFamily="49" charset="-122"/>
              </a:rPr>
              <a:t>）</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解码（</a:t>
            </a:r>
            <a:r>
              <a:rPr lang="en-US" altLang="zh-CN" sz="2600" dirty="0">
                <a:latin typeface="隶书" panose="02010509060101010101" pitchFamily="49" charset="-122"/>
                <a:ea typeface="隶书" panose="02010509060101010101" pitchFamily="49" charset="-122"/>
              </a:rPr>
              <a:t>Viterbi</a:t>
            </a:r>
            <a:r>
              <a:rPr lang="zh-CN" altLang="en-US" sz="2600" dirty="0">
                <a:latin typeface="隶书" panose="02010509060101010101" pitchFamily="49" charset="-122"/>
                <a:ea typeface="隶书" panose="02010509060101010101" pitchFamily="49" charset="-122"/>
              </a:rPr>
              <a:t>）</a:t>
            </a:r>
          </a:p>
        </p:txBody>
      </p:sp>
      <p:sp>
        <p:nvSpPr>
          <p:cNvPr id="77826"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a:t>
            </a:r>
            <a:r>
              <a:rPr lang="en-US" altLang="zh-CN" dirty="0">
                <a:ea typeface="宋体" panose="02010600030101010101" pitchFamily="2" charset="-122"/>
              </a:rPr>
              <a:t>—</a:t>
            </a:r>
            <a:r>
              <a:rPr lang="zh-CN" altLang="en-US" dirty="0">
                <a:ea typeface="宋体" panose="02010600030101010101" pitchFamily="2" charset="-122"/>
              </a:rPr>
              <a:t>基本术语（</a:t>
            </a:r>
            <a:r>
              <a:rPr lang="en-US" altLang="zh-CN" dirty="0">
                <a:ea typeface="宋体" panose="02010600030101010101" pitchFamily="2" charset="-122"/>
              </a:rPr>
              <a:t>1</a:t>
            </a:r>
            <a:r>
              <a:rPr lang="zh-CN" altLang="en-US" dirty="0">
                <a:ea typeface="宋体" panose="02010600030101010101" pitchFamily="2" charset="-122"/>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内容占位符 1"/>
          <p:cNvSpPr>
            <a:spLocks noGrp="1"/>
          </p:cNvSpPr>
          <p:nvPr>
            <p:ph idx="1"/>
          </p:nvPr>
        </p:nvSpPr>
        <p:spPr/>
        <p:txBody>
          <a:bodyPr vert="horz" wrap="square" lIns="91440" tIns="45720" rIns="91440" bIns="45720" anchor="t" anchorCtr="0"/>
          <a:lstStyle/>
          <a:p>
            <a:pPr eaLnBrk="1" hangingPunct="1"/>
            <a:r>
              <a:rPr lang="zh-CN" altLang="en-US" sz="2600" dirty="0">
                <a:latin typeface="隶书" panose="02010509060101010101" pitchFamily="49" charset="-122"/>
                <a:ea typeface="隶书" panose="02010509060101010101" pitchFamily="49" charset="-122"/>
              </a:rPr>
              <a:t>识别指标：</a:t>
            </a:r>
          </a:p>
          <a:p>
            <a:pPr lvl="1" indent="-347345" eaLnBrk="1" hangingPunct="1"/>
            <a:r>
              <a:rPr lang="en-US" altLang="zh-CN" dirty="0">
                <a:latin typeface="隶书" panose="02010509060101010101" pitchFamily="49" charset="-122"/>
                <a:ea typeface="隶书" panose="02010509060101010101" pitchFamily="49" charset="-122"/>
              </a:rPr>
              <a:t>SER</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Sentence Error Rate</a:t>
            </a:r>
            <a:r>
              <a:rPr lang="zh-CN" altLang="en-US" dirty="0">
                <a:latin typeface="隶书" panose="02010509060101010101" pitchFamily="49" charset="-122"/>
                <a:ea typeface="隶书" panose="02010509060101010101" pitchFamily="49" charset="-122"/>
              </a:rPr>
              <a:t>，句子错误率）</a:t>
            </a:r>
          </a:p>
          <a:p>
            <a:pPr lvl="1" indent="-347345" eaLnBrk="1" hangingPunct="1"/>
            <a:r>
              <a:rPr lang="en-US" altLang="zh-CN" dirty="0">
                <a:latin typeface="隶书" panose="02010509060101010101" pitchFamily="49" charset="-122"/>
                <a:ea typeface="隶书" panose="02010509060101010101" pitchFamily="49" charset="-122"/>
              </a:rPr>
              <a:t>WER</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Word Error Rate</a:t>
            </a:r>
            <a:r>
              <a:rPr lang="zh-CN" altLang="en-US" dirty="0">
                <a:latin typeface="隶书" panose="02010509060101010101" pitchFamily="49" charset="-122"/>
                <a:ea typeface="隶书" panose="02010509060101010101" pitchFamily="49" charset="-122"/>
              </a:rPr>
              <a:t>，词错误率）</a:t>
            </a:r>
          </a:p>
          <a:p>
            <a:pPr lvl="1" indent="-347345" eaLnBrk="1" hangingPunct="1"/>
            <a:r>
              <a:rPr lang="en-US" altLang="zh-CN" dirty="0">
                <a:latin typeface="隶书" panose="02010509060101010101" pitchFamily="49" charset="-122"/>
                <a:ea typeface="隶书" panose="02010509060101010101" pitchFamily="49" charset="-122"/>
              </a:rPr>
              <a:t>CER</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Character Error Rate</a:t>
            </a:r>
            <a:r>
              <a:rPr lang="zh-CN" altLang="en-US" dirty="0">
                <a:latin typeface="隶书" panose="02010509060101010101" pitchFamily="49" charset="-122"/>
                <a:ea typeface="隶书" panose="02010509060101010101" pitchFamily="49" charset="-122"/>
              </a:rPr>
              <a:t>，字错误率）</a:t>
            </a:r>
          </a:p>
          <a:p>
            <a:pPr lvl="1" indent="-347345" eaLnBrk="1" hangingPunct="1"/>
            <a:r>
              <a:rPr lang="en-US" altLang="zh-CN" dirty="0">
                <a:latin typeface="隶书" panose="02010509060101010101" pitchFamily="49" charset="-122"/>
                <a:ea typeface="隶书" panose="02010509060101010101" pitchFamily="49" charset="-122"/>
              </a:rPr>
              <a:t>PER</a:t>
            </a:r>
            <a:r>
              <a:rPr lang="zh-CN" altLang="en-US" dirty="0">
                <a:latin typeface="隶书" panose="02010509060101010101" pitchFamily="49" charset="-122"/>
                <a:ea typeface="隶书" panose="02010509060101010101" pitchFamily="49" charset="-122"/>
              </a:rPr>
              <a:t>（</a:t>
            </a:r>
            <a:r>
              <a:rPr lang="en-US" altLang="zh-CN" dirty="0">
                <a:latin typeface="隶书" panose="02010509060101010101" pitchFamily="49" charset="-122"/>
                <a:ea typeface="隶书" panose="02010509060101010101" pitchFamily="49" charset="-122"/>
              </a:rPr>
              <a:t>Phone Error Rate</a:t>
            </a:r>
            <a:r>
              <a:rPr lang="zh-CN" altLang="en-US" dirty="0">
                <a:latin typeface="隶书" panose="02010509060101010101" pitchFamily="49" charset="-122"/>
                <a:ea typeface="隶书" panose="02010509060101010101" pitchFamily="49" charset="-122"/>
              </a:rPr>
              <a:t>，音节错误率）</a:t>
            </a:r>
            <a:endParaRPr lang="en-US" altLang="zh-CN"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采样率，</a:t>
            </a:r>
            <a:r>
              <a:rPr lang="en-US" altLang="zh-CN" sz="2600" dirty="0">
                <a:latin typeface="隶书" panose="02010509060101010101" pitchFamily="49" charset="-122"/>
                <a:ea typeface="隶书" panose="02010509060101010101" pitchFamily="49" charset="-122"/>
              </a:rPr>
              <a:t>8kHz</a:t>
            </a:r>
            <a:r>
              <a:rPr lang="zh-CN" altLang="en-US" sz="2600" dirty="0">
                <a:latin typeface="隶书" panose="02010509060101010101" pitchFamily="49" charset="-122"/>
                <a:ea typeface="隶书" panose="02010509060101010101" pitchFamily="49" charset="-122"/>
              </a:rPr>
              <a:t>（电话或手机），</a:t>
            </a:r>
            <a:r>
              <a:rPr lang="en-US" altLang="zh-CN" sz="2600" dirty="0">
                <a:latin typeface="隶书" panose="02010509060101010101" pitchFamily="49" charset="-122"/>
                <a:ea typeface="隶书" panose="02010509060101010101" pitchFamily="49" charset="-122"/>
              </a:rPr>
              <a:t>16kHz</a:t>
            </a:r>
            <a:r>
              <a:rPr lang="zh-CN" altLang="en-US" sz="2600" dirty="0">
                <a:latin typeface="隶书" panose="02010509060101010101" pitchFamily="49" charset="-122"/>
                <a:ea typeface="隶书" panose="02010509060101010101" pitchFamily="49" charset="-122"/>
              </a:rPr>
              <a:t>（麦克风）</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时域，频域</a:t>
            </a:r>
            <a:endParaRPr lang="en-US" altLang="zh-CN" sz="2600" dirty="0">
              <a:latin typeface="隶书" panose="02010509060101010101" pitchFamily="49" charset="-122"/>
              <a:ea typeface="隶书" panose="02010509060101010101" pitchFamily="49" charset="-122"/>
            </a:endParaRPr>
          </a:p>
          <a:p>
            <a:pPr eaLnBrk="1" hangingPunct="1"/>
            <a:r>
              <a:rPr lang="zh-CN" altLang="en-US" sz="2600" dirty="0">
                <a:latin typeface="隶书" panose="02010509060101010101" pitchFamily="49" charset="-122"/>
                <a:ea typeface="隶书" panose="02010509060101010101" pitchFamily="49" charset="-122"/>
              </a:rPr>
              <a:t>端点检测，静音检测或有效音检测（</a:t>
            </a:r>
            <a:r>
              <a:rPr lang="en-US" altLang="zh-CN" sz="2600" dirty="0">
                <a:latin typeface="隶书" panose="02010509060101010101" pitchFamily="49" charset="-122"/>
                <a:ea typeface="隶书" panose="02010509060101010101" pitchFamily="49" charset="-122"/>
              </a:rPr>
              <a:t>VAD</a:t>
            </a:r>
            <a:r>
              <a:rPr lang="zh-CN" altLang="en-US" sz="2600" dirty="0">
                <a:latin typeface="隶书" panose="02010509060101010101" pitchFamily="49" charset="-122"/>
                <a:ea typeface="隶书" panose="02010509060101010101" pitchFamily="49" charset="-122"/>
              </a:rPr>
              <a:t>）</a:t>
            </a:r>
          </a:p>
        </p:txBody>
      </p:sp>
      <p:sp>
        <p:nvSpPr>
          <p:cNvPr id="78850"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a:t>
            </a:r>
            <a:r>
              <a:rPr lang="en-US" altLang="zh-CN" dirty="0">
                <a:ea typeface="宋体" panose="02010600030101010101" pitchFamily="2" charset="-122"/>
              </a:rPr>
              <a:t>—</a:t>
            </a:r>
            <a:r>
              <a:rPr lang="zh-CN" altLang="en-US" dirty="0">
                <a:ea typeface="宋体" panose="02010600030101010101" pitchFamily="2" charset="-122"/>
              </a:rPr>
              <a:t>基本术语（</a:t>
            </a:r>
            <a:r>
              <a:rPr lang="en-US" altLang="zh-CN" dirty="0">
                <a:ea typeface="宋体" panose="02010600030101010101" pitchFamily="2" charset="-122"/>
              </a:rPr>
              <a:t>2</a:t>
            </a:r>
            <a:r>
              <a:rPr lang="zh-CN" altLang="en-US" dirty="0">
                <a:ea typeface="宋体" panose="02010600030101010101" pitchFamily="2" charset="-122"/>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内容占位符 2"/>
          <p:cNvSpPr>
            <a:spLocks noGrp="1"/>
          </p:cNvSpPr>
          <p:nvPr>
            <p:ph idx="1"/>
          </p:nvPr>
        </p:nvSpPr>
        <p:spPr/>
        <p:txBody>
          <a:bodyPr vert="horz" wrap="square" lIns="91440" tIns="45720" rIns="91440" bIns="45720" anchor="t" anchorCtr="0"/>
          <a:lstStyle/>
          <a:p>
            <a:pPr>
              <a:spcBef>
                <a:spcPts val="1800"/>
              </a:spcBef>
            </a:pPr>
            <a:r>
              <a:rPr lang="zh-CN" altLang="en-US" sz="2800" dirty="0">
                <a:latin typeface="隶书" panose="02010509060101010101" pitchFamily="49" charset="-122"/>
                <a:ea typeface="隶书" panose="02010509060101010101" pitchFamily="49" charset="-122"/>
              </a:rPr>
              <a:t>人类利用语言相互交流信息，包括语音和文字两种表达方式。通过语音相互传递信息，这是人类最重要的基本功能之一。随着信息社会的发展，人与人之间，人与机器之间也需要进行大量的信息交换。</a:t>
            </a:r>
            <a:endParaRPr lang="en-US" altLang="zh-CN" sz="2800" dirty="0">
              <a:latin typeface="隶书" panose="02010509060101010101" pitchFamily="49" charset="-122"/>
              <a:ea typeface="隶书" panose="02010509060101010101" pitchFamily="49" charset="-122"/>
            </a:endParaRPr>
          </a:p>
          <a:p>
            <a:pPr>
              <a:spcBef>
                <a:spcPts val="1800"/>
              </a:spcBef>
            </a:pPr>
            <a:r>
              <a:rPr lang="zh-CN" altLang="en-US" sz="2800" dirty="0">
                <a:latin typeface="隶书" panose="02010509060101010101" pitchFamily="49" charset="-122"/>
                <a:ea typeface="隶书" panose="02010509060101010101" pitchFamily="49" charset="-122"/>
              </a:rPr>
              <a:t>计算机语音识别是智能计算机系统的重要特征。这一技术的应用将从根本上改变计算机的人机界面，从而对计算机的发展以及推广应用产生深远的影响。</a:t>
            </a:r>
          </a:p>
        </p:txBody>
      </p:sp>
      <p:sp>
        <p:nvSpPr>
          <p:cNvPr id="79874" name="标题 1"/>
          <p:cNvSpPr>
            <a:spLocks noGrp="1"/>
          </p:cNvSpPr>
          <p:nvPr>
            <p:ph type="title"/>
          </p:nvPr>
        </p:nvSpPr>
        <p:spPr/>
        <p:txBody>
          <a:bodyPr vert="horz" wrap="square" lIns="91440" tIns="45720" rIns="91440" bIns="45720" anchor="b" anchorCtr="0"/>
          <a:lstStyle/>
          <a:p>
            <a:pPr marL="342900" indent="-342900" algn="ctr">
              <a:spcBef>
                <a:spcPct val="20000"/>
              </a:spcBef>
              <a:spcAft>
                <a:spcPct val="20000"/>
              </a:spcAft>
            </a:pPr>
            <a:r>
              <a:rPr lang="en-US" altLang="zh-CN" sz="4400" b="0" dirty="0">
                <a:solidFill>
                  <a:schemeClr val="tx1"/>
                </a:solidFill>
                <a:latin typeface="隶书" panose="02010509060101010101" pitchFamily="49" charset="-122"/>
                <a:ea typeface="隶书" panose="02010509060101010101" pitchFamily="49" charset="-122"/>
              </a:rPr>
              <a:t>2.1 </a:t>
            </a:r>
            <a:r>
              <a:rPr lang="zh-CN" altLang="en-US" sz="4400" b="0" dirty="0">
                <a:solidFill>
                  <a:schemeClr val="tx1"/>
                </a:solidFill>
                <a:latin typeface="隶书" panose="02010509060101010101" pitchFamily="49" charset="-122"/>
                <a:ea typeface="隶书" panose="02010509060101010101" pitchFamily="49" charset="-122"/>
              </a:rPr>
              <a:t>语音识别的重要性</a:t>
            </a:r>
          </a:p>
        </p:txBody>
      </p:sp>
      <p:sp>
        <p:nvSpPr>
          <p:cNvPr id="6" name="圆角矩形 5"/>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人与人之间、人与机器之间的语音信息处理过程</a:t>
            </a:r>
            <a:endParaRPr lang="zh-CN" altLang="en-US" dirty="0">
              <a:ea typeface="宋体" panose="02010600030101010101" pitchFamily="2" charset="-122"/>
            </a:endParaRPr>
          </a:p>
        </p:txBody>
      </p:sp>
      <p:grpSp>
        <p:nvGrpSpPr>
          <p:cNvPr id="80898" name="Group 3"/>
          <p:cNvGrpSpPr/>
          <p:nvPr/>
        </p:nvGrpSpPr>
        <p:grpSpPr>
          <a:xfrm>
            <a:off x="1981200" y="1909763"/>
            <a:ext cx="8001000" cy="4414837"/>
            <a:chOff x="288" y="1203"/>
            <a:chExt cx="5040" cy="2781"/>
          </a:xfrm>
        </p:grpSpPr>
        <p:sp>
          <p:nvSpPr>
            <p:cNvPr id="80899" name="Text Box 4"/>
            <p:cNvSpPr txBox="1"/>
            <p:nvPr/>
          </p:nvSpPr>
          <p:spPr>
            <a:xfrm>
              <a:off x="2088" y="1203"/>
              <a:ext cx="1776" cy="317"/>
            </a:xfrm>
            <a:prstGeom prst="rect">
              <a:avLst/>
            </a:prstGeom>
            <a:noFill/>
            <a:ln w="9525">
              <a:noFill/>
            </a:ln>
          </p:spPr>
          <p:txBody>
            <a:bodyPr anchor="t" anchorCtr="0"/>
            <a:lstStyle/>
            <a:p>
              <a:pPr algn="just" eaLnBrk="0" hangingPunct="0"/>
              <a:r>
                <a:rPr lang="zh-CN" altLang="en-US" sz="2000" b="1" dirty="0">
                  <a:latin typeface="Arial" panose="020B0604020202020204" pitchFamily="34" charset="0"/>
                  <a:ea typeface="隶书" panose="02010509060101010101" pitchFamily="49" charset="-122"/>
                </a:rPr>
                <a:t>人与人之间的语音通信</a:t>
              </a:r>
            </a:p>
          </p:txBody>
        </p:sp>
        <p:sp>
          <p:nvSpPr>
            <p:cNvPr id="80900" name="Text Box 5"/>
            <p:cNvSpPr txBox="1"/>
            <p:nvPr/>
          </p:nvSpPr>
          <p:spPr>
            <a:xfrm>
              <a:off x="408" y="1950"/>
              <a:ext cx="463" cy="314"/>
            </a:xfrm>
            <a:prstGeom prst="rect">
              <a:avLst/>
            </a:prstGeom>
            <a:noFill/>
            <a:ln w="9525">
              <a:noFill/>
            </a:ln>
          </p:spPr>
          <p:txBody>
            <a:bodyPr anchor="t" anchorCtr="0"/>
            <a:lstStyle/>
            <a:p>
              <a:pPr algn="just" eaLnBrk="0" hangingPunct="0"/>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人</a:t>
              </a:r>
              <a:r>
                <a:rPr lang="en-US" altLang="zh-CN" sz="2000" b="1" dirty="0">
                  <a:latin typeface="隶书" panose="02010509060101010101" pitchFamily="49" charset="-122"/>
                  <a:ea typeface="隶书" panose="02010509060101010101" pitchFamily="49" charset="-122"/>
                </a:rPr>
                <a:t>)</a:t>
              </a:r>
            </a:p>
          </p:txBody>
        </p:sp>
        <p:sp>
          <p:nvSpPr>
            <p:cNvPr id="80901" name="Text Box 6"/>
            <p:cNvSpPr txBox="1"/>
            <p:nvPr/>
          </p:nvSpPr>
          <p:spPr>
            <a:xfrm>
              <a:off x="4865" y="1851"/>
              <a:ext cx="463" cy="528"/>
            </a:xfrm>
            <a:prstGeom prst="rect">
              <a:avLst/>
            </a:prstGeom>
            <a:noFill/>
            <a:ln w="9525">
              <a:noFill/>
            </a:ln>
          </p:spPr>
          <p:txBody>
            <a:bodyPr anchor="t" anchorCtr="0"/>
            <a:lstStyle/>
            <a:p>
              <a:pPr algn="just" eaLnBrk="0" hangingPunct="0"/>
              <a:r>
                <a:rPr lang="zh-CN" altLang="en-US" sz="2000" b="1" dirty="0">
                  <a:latin typeface="隶书" panose="02010509060101010101" pitchFamily="49" charset="-122"/>
                  <a:ea typeface="隶书" panose="02010509060101010101" pitchFamily="49" charset="-122"/>
                </a:rPr>
                <a:t>行</a:t>
              </a:r>
            </a:p>
            <a:p>
              <a:pPr algn="just" eaLnBrk="0" hangingPunct="0">
                <a:lnSpc>
                  <a:spcPct val="96000"/>
                </a:lnSpc>
              </a:pPr>
              <a:r>
                <a:rPr lang="zh-CN" altLang="en-US" sz="2000" b="1" dirty="0">
                  <a:latin typeface="隶书" panose="02010509060101010101" pitchFamily="49" charset="-122"/>
                  <a:ea typeface="隶书" panose="02010509060101010101" pitchFamily="49" charset="-122"/>
                </a:rPr>
                <a:t>动</a:t>
              </a:r>
              <a:endParaRPr lang="zh-CN" altLang="en-US" sz="2000" dirty="0">
                <a:latin typeface="隶书" panose="02010509060101010101" pitchFamily="49" charset="-122"/>
                <a:ea typeface="隶书" panose="02010509060101010101" pitchFamily="49" charset="-122"/>
              </a:endParaRPr>
            </a:p>
          </p:txBody>
        </p:sp>
        <p:sp>
          <p:nvSpPr>
            <p:cNvPr id="80902" name="Text Box 7"/>
            <p:cNvSpPr txBox="1"/>
            <p:nvPr/>
          </p:nvSpPr>
          <p:spPr>
            <a:xfrm>
              <a:off x="779" y="1864"/>
              <a:ext cx="347" cy="528"/>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意</a:t>
              </a:r>
            </a:p>
            <a:p>
              <a:pPr algn="just" eaLnBrk="0" hangingPunct="0">
                <a:lnSpc>
                  <a:spcPct val="96000"/>
                </a:lnSpc>
              </a:pPr>
              <a:r>
                <a:rPr lang="zh-CN" altLang="en-US" sz="2000" b="1" dirty="0">
                  <a:latin typeface="隶书" panose="02010509060101010101" pitchFamily="49" charset="-122"/>
                  <a:ea typeface="隶书" panose="02010509060101010101" pitchFamily="49" charset="-122"/>
                </a:rPr>
                <a:t>图</a:t>
              </a:r>
              <a:endParaRPr lang="zh-CN" altLang="en-US" sz="2000" dirty="0">
                <a:latin typeface="隶书" panose="02010509060101010101" pitchFamily="49" charset="-122"/>
                <a:ea typeface="隶书" panose="02010509060101010101" pitchFamily="49" charset="-122"/>
              </a:endParaRPr>
            </a:p>
          </p:txBody>
        </p:sp>
        <p:sp>
          <p:nvSpPr>
            <p:cNvPr id="80903" name="Text Box 8"/>
            <p:cNvSpPr txBox="1"/>
            <p:nvPr/>
          </p:nvSpPr>
          <p:spPr>
            <a:xfrm>
              <a:off x="1435" y="1344"/>
              <a:ext cx="677" cy="316"/>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说话方</a:t>
              </a:r>
            </a:p>
          </p:txBody>
        </p:sp>
        <p:sp>
          <p:nvSpPr>
            <p:cNvPr id="80904" name="Text Box 9"/>
            <p:cNvSpPr txBox="1"/>
            <p:nvPr/>
          </p:nvSpPr>
          <p:spPr>
            <a:xfrm>
              <a:off x="3857" y="1354"/>
              <a:ext cx="751" cy="316"/>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收听方</a:t>
              </a:r>
            </a:p>
          </p:txBody>
        </p:sp>
        <p:sp>
          <p:nvSpPr>
            <p:cNvPr id="80905" name="Text Box 10"/>
            <p:cNvSpPr txBox="1"/>
            <p:nvPr/>
          </p:nvSpPr>
          <p:spPr>
            <a:xfrm>
              <a:off x="949" y="2016"/>
              <a:ext cx="347" cy="317"/>
            </a:xfrm>
            <a:prstGeom prst="rect">
              <a:avLst/>
            </a:prstGeom>
            <a:noFill/>
            <a:ln w="9525">
              <a:noFill/>
            </a:ln>
          </p:spPr>
          <p:txBody>
            <a:bodyPr anchor="t" anchorCtr="0"/>
            <a:lstStyle/>
            <a:p>
              <a:pPr algn="just" eaLnBrk="0" hangingPunct="0">
                <a:lnSpc>
                  <a:spcPct val="96000"/>
                </a:lnSpc>
              </a:pPr>
              <a:r>
                <a:rPr lang="en-US" altLang="zh-CN" sz="800" b="1" dirty="0">
                  <a:latin typeface="隶书" panose="02010509060101010101" pitchFamily="49" charset="-122"/>
                  <a:ea typeface="隶书" panose="02010509060101010101" pitchFamily="49" charset="-122"/>
                </a:rPr>
                <a:t>○</a:t>
              </a:r>
            </a:p>
          </p:txBody>
        </p:sp>
        <p:sp>
          <p:nvSpPr>
            <p:cNvPr id="80906" name="Text Box 11"/>
            <p:cNvSpPr txBox="1"/>
            <p:nvPr/>
          </p:nvSpPr>
          <p:spPr>
            <a:xfrm>
              <a:off x="1283" y="1670"/>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语言形成</a:t>
              </a:r>
            </a:p>
          </p:txBody>
        </p:sp>
        <p:sp>
          <p:nvSpPr>
            <p:cNvPr id="80907" name="Text Box 12"/>
            <p:cNvSpPr txBox="1"/>
            <p:nvPr/>
          </p:nvSpPr>
          <p:spPr>
            <a:xfrm>
              <a:off x="1864" y="1680"/>
              <a:ext cx="344" cy="845"/>
            </a:xfrm>
            <a:prstGeom prst="rect">
              <a:avLst/>
            </a:prstGeom>
            <a:noFill/>
            <a:ln w="9525" cap="flat" cmpd="sng">
              <a:solidFill>
                <a:schemeClr val="tx1"/>
              </a:solidFill>
              <a:prstDash val="solid"/>
              <a:miter/>
              <a:headEnd type="none" w="med" len="med"/>
              <a:tailEnd type="none" w="med" len="med"/>
            </a:ln>
          </p:spPr>
          <p:txBody>
            <a:bodyPr tIns="0" anchor="t" anchorCtr="1"/>
            <a:lstStyle/>
            <a:p>
              <a:pPr algn="ctr" eaLnBrk="0" hangingPunct="0">
                <a:lnSpc>
                  <a:spcPct val="96000"/>
                </a:lnSpc>
              </a:pPr>
              <a:endParaRPr lang="en-US" altLang="zh-CN" sz="900" dirty="0">
                <a:latin typeface="Arial" panose="020B0604020202020204" pitchFamily="34" charset="0"/>
                <a:ea typeface="黑体" panose="02010609060101010101" charset="-122"/>
              </a:endParaRPr>
            </a:p>
            <a:p>
              <a:pPr algn="ctr" eaLnBrk="0" fontAlgn="ctr" hangingPunct="0">
                <a:lnSpc>
                  <a:spcPct val="96000"/>
                </a:lnSpc>
              </a:pPr>
              <a:r>
                <a:rPr lang="zh-CN" altLang="en-US" sz="2000" dirty="0">
                  <a:latin typeface="Arial" panose="020B0604020202020204" pitchFamily="34" charset="0"/>
                  <a:ea typeface="隶书" panose="02010509060101010101" pitchFamily="49" charset="-122"/>
                </a:rPr>
                <a:t>发</a:t>
              </a:r>
            </a:p>
            <a:p>
              <a:pPr algn="ctr" eaLnBrk="0" fontAlgn="ctr" hangingPunct="0">
                <a:lnSpc>
                  <a:spcPct val="96000"/>
                </a:lnSpc>
              </a:pPr>
              <a:endParaRPr lang="zh-CN" altLang="en-US" sz="2000" dirty="0">
                <a:latin typeface="Arial" panose="020B0604020202020204" pitchFamily="34" charset="0"/>
                <a:ea typeface="隶书" panose="02010509060101010101" pitchFamily="49" charset="-122"/>
              </a:endParaRPr>
            </a:p>
            <a:p>
              <a:pPr algn="ctr" eaLnBrk="0" fontAlgn="ctr" hangingPunct="0">
                <a:lnSpc>
                  <a:spcPct val="96000"/>
                </a:lnSpc>
              </a:pPr>
              <a:r>
                <a:rPr lang="zh-CN" altLang="en-US" sz="2000" dirty="0">
                  <a:latin typeface="Arial" panose="020B0604020202020204" pitchFamily="34" charset="0"/>
                  <a:ea typeface="隶书" panose="02010509060101010101" pitchFamily="49" charset="-122"/>
                </a:rPr>
                <a:t>音</a:t>
              </a:r>
            </a:p>
          </p:txBody>
        </p:sp>
        <p:sp>
          <p:nvSpPr>
            <p:cNvPr id="80908" name="Text Box 13"/>
            <p:cNvSpPr txBox="1"/>
            <p:nvPr/>
          </p:nvSpPr>
          <p:spPr>
            <a:xfrm>
              <a:off x="3741" y="1670"/>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endParaRPr lang="en-US" altLang="zh-CN" sz="900" dirty="0">
                <a:latin typeface="Arial" panose="020B0604020202020204" pitchFamily="34" charset="0"/>
                <a:ea typeface="黑体" panose="02010609060101010101" charset="-122"/>
              </a:endParaRPr>
            </a:p>
            <a:p>
              <a:pPr algn="ctr" eaLnBrk="0" hangingPunct="0">
                <a:lnSpc>
                  <a:spcPct val="96000"/>
                </a:lnSpc>
              </a:pPr>
              <a:r>
                <a:rPr lang="zh-CN" altLang="en-US" sz="2000" dirty="0">
                  <a:latin typeface="Arial" panose="020B0604020202020204" pitchFamily="34" charset="0"/>
                  <a:ea typeface="隶书" panose="02010509060101010101" pitchFamily="49" charset="-122"/>
                </a:rPr>
                <a:t>收</a:t>
              </a:r>
            </a:p>
            <a:p>
              <a:pPr algn="ctr" eaLnBrk="0" hangingPunct="0">
                <a:lnSpc>
                  <a:spcPct val="96000"/>
                </a:lnSpc>
              </a:pPr>
              <a:endParaRPr lang="zh-CN" altLang="en-US" sz="2000" dirty="0">
                <a:latin typeface="Arial" panose="020B0604020202020204" pitchFamily="34" charset="0"/>
                <a:ea typeface="隶书" panose="02010509060101010101" pitchFamily="49" charset="-122"/>
              </a:endParaRPr>
            </a:p>
            <a:p>
              <a:pPr algn="ctr" eaLnBrk="0" hangingPunct="0">
                <a:lnSpc>
                  <a:spcPct val="96000"/>
                </a:lnSpc>
              </a:pPr>
              <a:r>
                <a:rPr lang="zh-CN" altLang="en-US" sz="2000" dirty="0">
                  <a:latin typeface="Arial" panose="020B0604020202020204" pitchFamily="34" charset="0"/>
                  <a:ea typeface="隶书" panose="02010509060101010101" pitchFamily="49" charset="-122"/>
                </a:rPr>
                <a:t>听</a:t>
              </a:r>
            </a:p>
          </p:txBody>
        </p:sp>
        <p:sp>
          <p:nvSpPr>
            <p:cNvPr id="80909" name="Text Box 14"/>
            <p:cNvSpPr txBox="1"/>
            <p:nvPr/>
          </p:nvSpPr>
          <p:spPr>
            <a:xfrm>
              <a:off x="4317" y="1607"/>
              <a:ext cx="347" cy="977"/>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认识</a:t>
              </a:r>
            </a:p>
            <a:p>
              <a:pPr algn="ctr" eaLnBrk="0" hangingPunct="0">
                <a:lnSpc>
                  <a:spcPct val="96000"/>
                </a:lnSpc>
              </a:pPr>
              <a:r>
                <a:rPr lang="en-US" altLang="zh-CN" sz="2000" dirty="0">
                  <a:latin typeface="Arial" panose="020B0604020202020204" pitchFamily="34" charset="0"/>
                  <a:ea typeface="隶书" panose="02010509060101010101" pitchFamily="49" charset="-122"/>
                </a:rPr>
                <a:t>·</a:t>
              </a:r>
            </a:p>
            <a:p>
              <a:pPr algn="ctr" eaLnBrk="0" hangingPunct="0">
                <a:lnSpc>
                  <a:spcPct val="96000"/>
                </a:lnSpc>
              </a:pPr>
              <a:r>
                <a:rPr lang="zh-CN" altLang="en-US" sz="2000" dirty="0">
                  <a:latin typeface="Arial" panose="020B0604020202020204" pitchFamily="34" charset="0"/>
                  <a:ea typeface="隶书" panose="02010509060101010101" pitchFamily="49" charset="-122"/>
                </a:rPr>
                <a:t>理解</a:t>
              </a:r>
            </a:p>
          </p:txBody>
        </p:sp>
        <p:sp>
          <p:nvSpPr>
            <p:cNvPr id="80910" name="Text Box 15"/>
            <p:cNvSpPr txBox="1"/>
            <p:nvPr/>
          </p:nvSpPr>
          <p:spPr>
            <a:xfrm>
              <a:off x="2448" y="1618"/>
              <a:ext cx="1056" cy="528"/>
            </a:xfrm>
            <a:prstGeom prst="rect">
              <a:avLst/>
            </a:prstGeom>
            <a:noFill/>
            <a:ln w="9525" cap="flat" cmpd="sng">
              <a:solidFill>
                <a:schemeClr val="tx1"/>
              </a:solidFill>
              <a:prstDash val="solid"/>
              <a:miter/>
              <a:headEnd type="none" w="med" len="med"/>
              <a:tailEnd type="none" w="med" len="med"/>
            </a:ln>
          </p:spPr>
          <p:txBody>
            <a:bodyPr anchor="ctr" anchorCtr="0"/>
            <a:lstStyle/>
            <a:p>
              <a:pPr algn="ctr" eaLnBrk="0" hangingPunct="0"/>
              <a:r>
                <a:rPr lang="zh-CN" altLang="en-US" sz="2000" dirty="0">
                  <a:latin typeface="隶书" panose="02010509060101010101" pitchFamily="49" charset="-122"/>
                  <a:ea typeface="隶书" panose="02010509060101010101" pitchFamily="49" charset="-122"/>
                </a:rPr>
                <a:t>传输系统</a:t>
              </a:r>
            </a:p>
            <a:p>
              <a:pPr algn="ctr" eaLnBrk="0" hangingPunct="0"/>
              <a:r>
                <a:rPr lang="en-US" altLang="zh-CN" sz="1800" dirty="0">
                  <a:latin typeface="隶书" panose="02010509060101010101" pitchFamily="49" charset="-122"/>
                  <a:ea typeface="隶书" panose="02010509060101010101" pitchFamily="49" charset="-122"/>
                </a:rPr>
                <a:t>(</a:t>
              </a:r>
              <a:r>
                <a:rPr lang="zh-CN" altLang="en-US" sz="1800" dirty="0">
                  <a:latin typeface="隶书" panose="02010509060101010101" pitchFamily="49" charset="-122"/>
                  <a:ea typeface="隶书" panose="02010509060101010101" pitchFamily="49" charset="-122"/>
                </a:rPr>
                <a:t>编码、解码</a:t>
              </a:r>
              <a:r>
                <a:rPr lang="en-US" altLang="zh-CN" sz="1800" dirty="0">
                  <a:latin typeface="隶书" panose="02010509060101010101" pitchFamily="49" charset="-122"/>
                  <a:ea typeface="隶书" panose="02010509060101010101" pitchFamily="49" charset="-122"/>
                </a:rPr>
                <a:t>)</a:t>
              </a:r>
            </a:p>
          </p:txBody>
        </p:sp>
        <p:sp>
          <p:nvSpPr>
            <p:cNvPr id="80911" name="Text Box 16"/>
            <p:cNvSpPr txBox="1"/>
            <p:nvPr/>
          </p:nvSpPr>
          <p:spPr>
            <a:xfrm>
              <a:off x="2562" y="2206"/>
              <a:ext cx="809" cy="317"/>
            </a:xfrm>
            <a:prstGeom prst="rect">
              <a:avLst/>
            </a:prstGeom>
            <a:noFill/>
            <a:ln w="9525" cap="flat" cmpd="sng">
              <a:solidFill>
                <a:schemeClr val="tx1"/>
              </a:solidFill>
              <a:prstDash val="solid"/>
              <a:miter/>
              <a:headEnd type="none" w="med" len="med"/>
              <a:tailEnd type="none" w="med" len="med"/>
            </a:ln>
          </p:spPr>
          <p:txBody>
            <a:bodyPr anchor="ctr" anchorCtr="0"/>
            <a:lstStyle/>
            <a:p>
              <a:pPr algn="ctr" eaLnBrk="0" hangingPunct="0"/>
              <a:r>
                <a:rPr lang="zh-CN" altLang="en-US" sz="2000" dirty="0">
                  <a:latin typeface="隶书" panose="02010509060101010101" pitchFamily="49" charset="-122"/>
                  <a:ea typeface="隶书" panose="02010509060101010101" pitchFamily="49" charset="-122"/>
                </a:rPr>
                <a:t>空间传播</a:t>
              </a:r>
            </a:p>
          </p:txBody>
        </p:sp>
        <p:sp>
          <p:nvSpPr>
            <p:cNvPr id="80912" name="Line 17"/>
            <p:cNvSpPr/>
            <p:nvPr/>
          </p:nvSpPr>
          <p:spPr>
            <a:xfrm>
              <a:off x="1052" y="2093"/>
              <a:ext cx="232" cy="0"/>
            </a:xfrm>
            <a:prstGeom prst="line">
              <a:avLst/>
            </a:prstGeom>
            <a:ln w="12700" cap="flat" cmpd="sng">
              <a:solidFill>
                <a:schemeClr val="tx1"/>
              </a:solidFill>
              <a:prstDash val="solid"/>
              <a:round/>
              <a:headEnd type="none" w="med" len="med"/>
              <a:tailEnd type="triangle" w="med" len="lg"/>
            </a:ln>
          </p:spPr>
        </p:sp>
        <p:sp>
          <p:nvSpPr>
            <p:cNvPr id="80913" name="Text Box 18"/>
            <p:cNvSpPr txBox="1"/>
            <p:nvPr/>
          </p:nvSpPr>
          <p:spPr>
            <a:xfrm>
              <a:off x="1283" y="2726"/>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文本解析</a:t>
              </a:r>
            </a:p>
          </p:txBody>
        </p:sp>
        <p:sp>
          <p:nvSpPr>
            <p:cNvPr id="80914" name="Text Box 19"/>
            <p:cNvSpPr txBox="1"/>
            <p:nvPr/>
          </p:nvSpPr>
          <p:spPr>
            <a:xfrm>
              <a:off x="1855" y="2726"/>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语音合成</a:t>
              </a:r>
            </a:p>
          </p:txBody>
        </p:sp>
        <p:sp>
          <p:nvSpPr>
            <p:cNvPr id="80915" name="Text Box 20"/>
            <p:cNvSpPr txBox="1"/>
            <p:nvPr/>
          </p:nvSpPr>
          <p:spPr>
            <a:xfrm>
              <a:off x="3733" y="2726"/>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语音识别</a:t>
              </a:r>
            </a:p>
          </p:txBody>
        </p:sp>
        <p:sp>
          <p:nvSpPr>
            <p:cNvPr id="80916" name="Text Box 21"/>
            <p:cNvSpPr txBox="1"/>
            <p:nvPr/>
          </p:nvSpPr>
          <p:spPr>
            <a:xfrm>
              <a:off x="773" y="2726"/>
              <a:ext cx="347" cy="845"/>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文章输入</a:t>
              </a:r>
            </a:p>
          </p:txBody>
        </p:sp>
        <p:sp>
          <p:nvSpPr>
            <p:cNvPr id="80917" name="Text Box 22"/>
            <p:cNvSpPr txBox="1"/>
            <p:nvPr/>
          </p:nvSpPr>
          <p:spPr>
            <a:xfrm>
              <a:off x="288" y="2998"/>
              <a:ext cx="624" cy="314"/>
            </a:xfrm>
            <a:prstGeom prst="rect">
              <a:avLst/>
            </a:prstGeom>
            <a:noFill/>
            <a:ln w="9525">
              <a:noFill/>
            </a:ln>
          </p:spPr>
          <p:txBody>
            <a:bodyPr anchor="t" anchorCtr="0"/>
            <a:lstStyle/>
            <a:p>
              <a:pPr algn="just" eaLnBrk="0" hangingPunct="0"/>
              <a:r>
                <a:rPr lang="en-US" altLang="zh-CN" sz="2000" b="1" dirty="0">
                  <a:latin typeface="隶书" panose="02010509060101010101" pitchFamily="49" charset="-122"/>
                  <a:ea typeface="隶书" panose="02010509060101010101" pitchFamily="49" charset="-122"/>
                </a:rPr>
                <a:t>(</a:t>
              </a:r>
              <a:r>
                <a:rPr lang="zh-CN" altLang="en-US" sz="2000" b="1" dirty="0">
                  <a:latin typeface="隶书" panose="02010509060101010101" pitchFamily="49" charset="-122"/>
                  <a:ea typeface="隶书" panose="02010509060101010101" pitchFamily="49" charset="-122"/>
                </a:rPr>
                <a:t>机器</a:t>
              </a:r>
              <a:r>
                <a:rPr lang="en-US" altLang="zh-CN" sz="2000" b="1" dirty="0">
                  <a:latin typeface="隶书" panose="02010509060101010101" pitchFamily="49" charset="-122"/>
                  <a:ea typeface="隶书" panose="02010509060101010101" pitchFamily="49" charset="-122"/>
                </a:rPr>
                <a:t>)</a:t>
              </a:r>
            </a:p>
          </p:txBody>
        </p:sp>
        <p:sp>
          <p:nvSpPr>
            <p:cNvPr id="80918" name="Text Box 23"/>
            <p:cNvSpPr txBox="1"/>
            <p:nvPr/>
          </p:nvSpPr>
          <p:spPr>
            <a:xfrm>
              <a:off x="4309" y="2726"/>
              <a:ext cx="347" cy="845"/>
            </a:xfrm>
            <a:prstGeom prst="rect">
              <a:avLst/>
            </a:prstGeom>
            <a:noFill/>
            <a:ln w="9525" cap="flat" cmpd="sng">
              <a:solidFill>
                <a:schemeClr val="tx1"/>
              </a:solidFill>
              <a:prstDash val="solid"/>
              <a:miter/>
              <a:headEnd type="none" w="med" len="med"/>
              <a:tailEnd type="none" w="med" len="med"/>
            </a:ln>
          </p:spPr>
          <p:txBody>
            <a:bodyPr anchor="t" anchorCtr="0"/>
            <a:lstStyle/>
            <a:p>
              <a:pPr algn="ctr" eaLnBrk="0" hangingPunct="0">
                <a:lnSpc>
                  <a:spcPct val="96000"/>
                </a:lnSpc>
              </a:pPr>
              <a:r>
                <a:rPr lang="zh-CN" altLang="en-US" sz="2000" dirty="0">
                  <a:latin typeface="Arial" panose="020B0604020202020204" pitchFamily="34" charset="0"/>
                  <a:ea typeface="隶书" panose="02010509060101010101" pitchFamily="49" charset="-122"/>
                </a:rPr>
                <a:t>语音理解</a:t>
              </a:r>
            </a:p>
          </p:txBody>
        </p:sp>
        <p:sp>
          <p:nvSpPr>
            <p:cNvPr id="80919" name="Line 24"/>
            <p:cNvSpPr/>
            <p:nvPr/>
          </p:nvSpPr>
          <p:spPr>
            <a:xfrm flipV="1">
              <a:off x="2216" y="2522"/>
              <a:ext cx="1504" cy="633"/>
            </a:xfrm>
            <a:prstGeom prst="line">
              <a:avLst/>
            </a:prstGeom>
            <a:ln w="25400" cap="flat" cmpd="sng">
              <a:solidFill>
                <a:srgbClr val="969696"/>
              </a:solidFill>
              <a:prstDash val="solid"/>
              <a:round/>
              <a:headEnd type="none" w="med" len="med"/>
              <a:tailEnd type="triangle" w="med" len="lg"/>
            </a:ln>
          </p:spPr>
        </p:sp>
        <p:sp>
          <p:nvSpPr>
            <p:cNvPr id="80920" name="Line 25"/>
            <p:cNvSpPr/>
            <p:nvPr/>
          </p:nvSpPr>
          <p:spPr>
            <a:xfrm>
              <a:off x="2225" y="2534"/>
              <a:ext cx="1503" cy="634"/>
            </a:xfrm>
            <a:prstGeom prst="line">
              <a:avLst/>
            </a:prstGeom>
            <a:ln w="25400" cap="flat" cmpd="sng">
              <a:solidFill>
                <a:srgbClr val="969696"/>
              </a:solidFill>
              <a:prstDash val="solid"/>
              <a:round/>
              <a:headEnd type="none" w="med" len="med"/>
              <a:tailEnd type="triangle" w="med" len="lg"/>
            </a:ln>
          </p:spPr>
        </p:sp>
        <p:sp>
          <p:nvSpPr>
            <p:cNvPr id="80921" name="Text Box 26"/>
            <p:cNvSpPr txBox="1"/>
            <p:nvPr/>
          </p:nvSpPr>
          <p:spPr>
            <a:xfrm>
              <a:off x="4885" y="2638"/>
              <a:ext cx="347" cy="951"/>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计算机处理</a:t>
              </a:r>
            </a:p>
          </p:txBody>
        </p:sp>
        <p:sp>
          <p:nvSpPr>
            <p:cNvPr id="80922" name="Line 27"/>
            <p:cNvSpPr/>
            <p:nvPr/>
          </p:nvSpPr>
          <p:spPr>
            <a:xfrm>
              <a:off x="5024" y="3600"/>
              <a:ext cx="0" cy="316"/>
            </a:xfrm>
            <a:prstGeom prst="line">
              <a:avLst/>
            </a:prstGeom>
            <a:ln w="25400" cap="flat" cmpd="sng">
              <a:solidFill>
                <a:srgbClr val="969696"/>
              </a:solidFill>
              <a:prstDash val="solid"/>
              <a:round/>
              <a:headEnd type="none" w="med" len="med"/>
              <a:tailEnd type="none" w="med" len="med"/>
            </a:ln>
          </p:spPr>
        </p:sp>
        <p:sp>
          <p:nvSpPr>
            <p:cNvPr id="80923" name="Line 28"/>
            <p:cNvSpPr/>
            <p:nvPr/>
          </p:nvSpPr>
          <p:spPr>
            <a:xfrm>
              <a:off x="1092" y="3912"/>
              <a:ext cx="3932" cy="0"/>
            </a:xfrm>
            <a:prstGeom prst="line">
              <a:avLst/>
            </a:prstGeom>
            <a:ln w="25400" cap="flat" cmpd="sng">
              <a:solidFill>
                <a:srgbClr val="969696"/>
              </a:solidFill>
              <a:prstDash val="solid"/>
              <a:round/>
              <a:headEnd type="none" w="med" len="med"/>
              <a:tailEnd type="none" w="med" len="med"/>
            </a:ln>
          </p:spPr>
        </p:sp>
        <p:sp>
          <p:nvSpPr>
            <p:cNvPr id="80924" name="Line 29"/>
            <p:cNvSpPr/>
            <p:nvPr/>
          </p:nvSpPr>
          <p:spPr>
            <a:xfrm flipV="1">
              <a:off x="895" y="3466"/>
              <a:ext cx="0" cy="316"/>
            </a:xfrm>
            <a:prstGeom prst="line">
              <a:avLst/>
            </a:prstGeom>
            <a:ln w="25400" cap="flat" cmpd="sng">
              <a:solidFill>
                <a:srgbClr val="969696"/>
              </a:solidFill>
              <a:prstDash val="solid"/>
              <a:round/>
              <a:headEnd type="none" w="med" len="med"/>
              <a:tailEnd type="triangle" w="med" len="lg"/>
            </a:ln>
          </p:spPr>
        </p:sp>
        <p:sp>
          <p:nvSpPr>
            <p:cNvPr id="80925" name="Line 30"/>
            <p:cNvSpPr/>
            <p:nvPr/>
          </p:nvSpPr>
          <p:spPr>
            <a:xfrm>
              <a:off x="890" y="3912"/>
              <a:ext cx="231" cy="0"/>
            </a:xfrm>
            <a:prstGeom prst="line">
              <a:avLst/>
            </a:prstGeom>
            <a:ln w="25400" cap="flat" cmpd="sng">
              <a:solidFill>
                <a:srgbClr val="969696"/>
              </a:solidFill>
              <a:prstDash val="solid"/>
              <a:round/>
              <a:headEnd type="none" w="med" len="med"/>
              <a:tailEnd type="none" w="med" len="med"/>
            </a:ln>
          </p:spPr>
        </p:sp>
        <p:sp>
          <p:nvSpPr>
            <p:cNvPr id="80926" name="Line 31"/>
            <p:cNvSpPr/>
            <p:nvPr/>
          </p:nvSpPr>
          <p:spPr>
            <a:xfrm>
              <a:off x="896" y="3692"/>
              <a:ext cx="0" cy="212"/>
            </a:xfrm>
            <a:prstGeom prst="line">
              <a:avLst/>
            </a:prstGeom>
            <a:ln w="25400" cap="flat" cmpd="sng">
              <a:solidFill>
                <a:srgbClr val="969696"/>
              </a:solidFill>
              <a:prstDash val="solid"/>
              <a:round/>
              <a:headEnd type="none" w="med" len="med"/>
              <a:tailEnd type="none" w="med" len="med"/>
            </a:ln>
          </p:spPr>
        </p:sp>
        <p:sp>
          <p:nvSpPr>
            <p:cNvPr id="80927" name="Text Box 32"/>
            <p:cNvSpPr txBox="1"/>
            <p:nvPr/>
          </p:nvSpPr>
          <p:spPr>
            <a:xfrm>
              <a:off x="1170" y="3667"/>
              <a:ext cx="1041" cy="317"/>
            </a:xfrm>
            <a:prstGeom prst="rect">
              <a:avLst/>
            </a:prstGeom>
            <a:noFill/>
            <a:ln w="9525">
              <a:noFill/>
            </a:ln>
          </p:spPr>
          <p:txBody>
            <a:bodyPr anchor="t" anchorCtr="0"/>
            <a:lstStyle/>
            <a:p>
              <a:pPr algn="just" eaLnBrk="0" hangingPunct="0">
                <a:lnSpc>
                  <a:spcPct val="96000"/>
                </a:lnSpc>
              </a:pPr>
              <a:r>
                <a:rPr lang="zh-CN" altLang="en-US" sz="2000" b="1" dirty="0">
                  <a:latin typeface="隶书" panose="02010509060101010101" pitchFamily="49" charset="-122"/>
                  <a:ea typeface="隶书" panose="02010509060101010101" pitchFamily="49" charset="-122"/>
                </a:rPr>
                <a:t>应答文生成</a:t>
              </a:r>
            </a:p>
          </p:txBody>
        </p:sp>
        <p:sp>
          <p:nvSpPr>
            <p:cNvPr id="80928" name="Line 33"/>
            <p:cNvSpPr/>
            <p:nvPr/>
          </p:nvSpPr>
          <p:spPr>
            <a:xfrm>
              <a:off x="1127" y="2630"/>
              <a:ext cx="579" cy="0"/>
            </a:xfrm>
            <a:prstGeom prst="line">
              <a:avLst/>
            </a:prstGeom>
            <a:ln w="12700" cap="flat" cmpd="sng">
              <a:solidFill>
                <a:schemeClr val="tx1"/>
              </a:solidFill>
              <a:prstDash val="solid"/>
              <a:round/>
              <a:headEnd type="none" w="med" len="med"/>
              <a:tailEnd type="none" w="med" len="med"/>
            </a:ln>
          </p:spPr>
        </p:sp>
        <p:sp>
          <p:nvSpPr>
            <p:cNvPr id="80929" name="Line 34"/>
            <p:cNvSpPr/>
            <p:nvPr/>
          </p:nvSpPr>
          <p:spPr>
            <a:xfrm>
              <a:off x="1704" y="2733"/>
              <a:ext cx="0" cy="422"/>
            </a:xfrm>
            <a:prstGeom prst="line">
              <a:avLst/>
            </a:prstGeom>
            <a:ln w="12700" cap="flat" cmpd="sng">
              <a:solidFill>
                <a:schemeClr val="tx1"/>
              </a:solidFill>
              <a:prstDash val="solid"/>
              <a:round/>
              <a:headEnd type="none" w="med" len="med"/>
              <a:tailEnd type="triangle" w="med" len="med"/>
            </a:ln>
          </p:spPr>
        </p:sp>
        <p:sp>
          <p:nvSpPr>
            <p:cNvPr id="80930" name="Line 35"/>
            <p:cNvSpPr/>
            <p:nvPr/>
          </p:nvSpPr>
          <p:spPr>
            <a:xfrm>
              <a:off x="1706" y="2630"/>
              <a:ext cx="0" cy="105"/>
            </a:xfrm>
            <a:prstGeom prst="line">
              <a:avLst/>
            </a:prstGeom>
            <a:ln w="12700" cap="flat" cmpd="sng">
              <a:solidFill>
                <a:schemeClr val="tx1"/>
              </a:solidFill>
              <a:prstDash val="solid"/>
              <a:round/>
              <a:headEnd type="none" w="med" len="med"/>
              <a:tailEnd type="none" w="med" len="med"/>
            </a:ln>
          </p:spPr>
        </p:sp>
        <p:sp>
          <p:nvSpPr>
            <p:cNvPr id="80931" name="Line 36"/>
            <p:cNvSpPr/>
            <p:nvPr/>
          </p:nvSpPr>
          <p:spPr>
            <a:xfrm>
              <a:off x="1119" y="2630"/>
              <a:ext cx="0" cy="422"/>
            </a:xfrm>
            <a:prstGeom prst="line">
              <a:avLst/>
            </a:prstGeom>
            <a:ln w="12700" cap="flat" cmpd="sng">
              <a:solidFill>
                <a:schemeClr val="tx1"/>
              </a:solidFill>
              <a:prstDash val="solid"/>
              <a:round/>
              <a:headEnd type="none" w="med" len="med"/>
              <a:tailEnd type="none" w="med" len="med"/>
            </a:ln>
          </p:spPr>
        </p:sp>
        <p:sp>
          <p:nvSpPr>
            <p:cNvPr id="80932" name="Line 37"/>
            <p:cNvSpPr/>
            <p:nvPr/>
          </p:nvSpPr>
          <p:spPr>
            <a:xfrm>
              <a:off x="1120" y="3048"/>
              <a:ext cx="0" cy="105"/>
            </a:xfrm>
            <a:prstGeom prst="line">
              <a:avLst/>
            </a:prstGeom>
            <a:ln w="12700" cap="flat" cmpd="sng">
              <a:solidFill>
                <a:schemeClr val="tx1"/>
              </a:solidFill>
              <a:prstDash val="solid"/>
              <a:round/>
              <a:headEnd type="none" w="med" len="med"/>
              <a:tailEnd type="none" w="med" len="med"/>
            </a:ln>
          </p:spPr>
        </p:sp>
        <p:sp>
          <p:nvSpPr>
            <p:cNvPr id="80933" name="Text Box 38"/>
            <p:cNvSpPr txBox="1"/>
            <p:nvPr/>
          </p:nvSpPr>
          <p:spPr>
            <a:xfrm>
              <a:off x="1608" y="2896"/>
              <a:ext cx="336" cy="432"/>
            </a:xfrm>
            <a:prstGeom prst="rect">
              <a:avLst/>
            </a:prstGeom>
            <a:noFill/>
            <a:ln w="9525">
              <a:noFill/>
            </a:ln>
          </p:spPr>
          <p:txBody>
            <a:bodyPr anchor="t" anchorCtr="0"/>
            <a:lstStyle/>
            <a:p>
              <a:pPr algn="just" eaLnBrk="0" hangingPunct="0"/>
              <a:r>
                <a:rPr lang="en-US" altLang="zh-CN" sz="4800" dirty="0">
                  <a:latin typeface="Arial" panose="020B0604020202020204" pitchFamily="34" charset="0"/>
                  <a:ea typeface="隶书" panose="02010509060101010101" pitchFamily="49" charset="-122"/>
                </a:rPr>
                <a:t>·</a:t>
              </a:r>
            </a:p>
          </p:txBody>
        </p:sp>
        <p:sp>
          <p:nvSpPr>
            <p:cNvPr id="80934" name="Text Box 39"/>
            <p:cNvSpPr txBox="1"/>
            <p:nvPr/>
          </p:nvSpPr>
          <p:spPr>
            <a:xfrm>
              <a:off x="2289" y="3072"/>
              <a:ext cx="1503" cy="792"/>
            </a:xfrm>
            <a:prstGeom prst="rect">
              <a:avLst/>
            </a:prstGeom>
            <a:noFill/>
            <a:ln w="9525">
              <a:noFill/>
            </a:ln>
          </p:spPr>
          <p:txBody>
            <a:bodyPr anchor="t" anchorCtr="0"/>
            <a:lstStyle/>
            <a:p>
              <a:pPr algn="just" eaLnBrk="0" hangingPunct="0"/>
              <a:r>
                <a:rPr lang="en-US" altLang="zh-CN" sz="2000" dirty="0">
                  <a:latin typeface="Arial" panose="020B0604020202020204" pitchFamily="34" charset="0"/>
                  <a:ea typeface="隶书" panose="02010509060101010101" pitchFamily="49" charset="-122"/>
                </a:rPr>
                <a:t>Ⅰ</a:t>
              </a:r>
              <a:r>
                <a:rPr lang="zh-CN" altLang="en-US" sz="2000" dirty="0">
                  <a:latin typeface="Arial" panose="020B0604020202020204" pitchFamily="34" charset="0"/>
                  <a:ea typeface="隶书" panose="02010509060101010101" pitchFamily="49" charset="-122"/>
                </a:rPr>
                <a:t>：第一类人机</a:t>
              </a:r>
            </a:p>
            <a:p>
              <a:pPr algn="just" eaLnBrk="0" hangingPunct="0"/>
              <a:r>
                <a:rPr lang="zh-CN" altLang="en-US" sz="2000" dirty="0">
                  <a:latin typeface="Arial" panose="020B0604020202020204" pitchFamily="34" charset="0"/>
                  <a:ea typeface="隶书" panose="02010509060101010101" pitchFamily="49" charset="-122"/>
                </a:rPr>
                <a:t>        语音通信问题</a:t>
              </a:r>
            </a:p>
            <a:p>
              <a:pPr algn="just" eaLnBrk="0" hangingPunct="0"/>
              <a:r>
                <a:rPr lang="en-US" altLang="zh-CN" sz="2000" dirty="0">
                  <a:latin typeface="Arial" panose="020B0604020202020204" pitchFamily="34" charset="0"/>
                  <a:ea typeface="隶书" panose="02010509060101010101" pitchFamily="49" charset="-122"/>
                </a:rPr>
                <a:t>Ⅱ</a:t>
              </a:r>
              <a:r>
                <a:rPr lang="zh-CN" altLang="en-US" sz="2000" dirty="0">
                  <a:latin typeface="Arial" panose="020B0604020202020204" pitchFamily="34" charset="0"/>
                  <a:ea typeface="隶书" panose="02010509060101010101" pitchFamily="49" charset="-122"/>
                </a:rPr>
                <a:t>：第二类人机</a:t>
              </a:r>
            </a:p>
            <a:p>
              <a:pPr algn="just" eaLnBrk="0" hangingPunct="0"/>
              <a:r>
                <a:rPr lang="zh-CN" altLang="en-US" sz="2000" dirty="0">
                  <a:latin typeface="Arial" panose="020B0604020202020204" pitchFamily="34" charset="0"/>
                  <a:ea typeface="隶书" panose="02010509060101010101" pitchFamily="49" charset="-122"/>
                </a:rPr>
                <a:t>        语音通信问题</a:t>
              </a:r>
            </a:p>
          </p:txBody>
        </p:sp>
        <p:sp>
          <p:nvSpPr>
            <p:cNvPr id="80935" name="Text Box 40"/>
            <p:cNvSpPr txBox="1"/>
            <p:nvPr/>
          </p:nvSpPr>
          <p:spPr>
            <a:xfrm>
              <a:off x="2366" y="2744"/>
              <a:ext cx="463" cy="317"/>
            </a:xfrm>
            <a:prstGeom prst="rect">
              <a:avLst/>
            </a:prstGeom>
            <a:noFill/>
            <a:ln w="9525">
              <a:noFill/>
            </a:ln>
          </p:spPr>
          <p:txBody>
            <a:bodyPr anchor="t" anchorCtr="0"/>
            <a:lstStyle/>
            <a:p>
              <a:pPr algn="just" eaLnBrk="0" hangingPunct="0"/>
              <a:r>
                <a:rPr lang="en-US" altLang="zh-CN" sz="1800" b="1" dirty="0">
                  <a:latin typeface="Arial" panose="020B0604020202020204" pitchFamily="34" charset="0"/>
                  <a:ea typeface="隶书" panose="02010509060101010101" pitchFamily="49" charset="-122"/>
                </a:rPr>
                <a:t>Ⅰ</a:t>
              </a:r>
            </a:p>
          </p:txBody>
        </p:sp>
        <p:sp>
          <p:nvSpPr>
            <p:cNvPr id="80936" name="Text Box 41"/>
            <p:cNvSpPr txBox="1"/>
            <p:nvPr/>
          </p:nvSpPr>
          <p:spPr>
            <a:xfrm>
              <a:off x="3211" y="2727"/>
              <a:ext cx="462" cy="317"/>
            </a:xfrm>
            <a:prstGeom prst="rect">
              <a:avLst/>
            </a:prstGeom>
            <a:noFill/>
            <a:ln w="9525">
              <a:noFill/>
            </a:ln>
          </p:spPr>
          <p:txBody>
            <a:bodyPr anchor="t" anchorCtr="0"/>
            <a:lstStyle/>
            <a:p>
              <a:pPr algn="just" eaLnBrk="0" hangingPunct="0"/>
              <a:r>
                <a:rPr lang="en-US" altLang="zh-CN" sz="2000" b="1" dirty="0">
                  <a:latin typeface="Arial" panose="020B0604020202020204" pitchFamily="34" charset="0"/>
                  <a:ea typeface="隶书" panose="02010509060101010101" pitchFamily="49" charset="-122"/>
                </a:rPr>
                <a:t>Ⅱ</a:t>
              </a:r>
            </a:p>
          </p:txBody>
        </p:sp>
        <p:sp>
          <p:nvSpPr>
            <p:cNvPr id="80937" name="Line 42"/>
            <p:cNvSpPr/>
            <p:nvPr/>
          </p:nvSpPr>
          <p:spPr>
            <a:xfrm>
              <a:off x="1632" y="2096"/>
              <a:ext cx="232" cy="0"/>
            </a:xfrm>
            <a:prstGeom prst="line">
              <a:avLst/>
            </a:prstGeom>
            <a:ln w="12700" cap="flat" cmpd="sng">
              <a:solidFill>
                <a:schemeClr val="tx1"/>
              </a:solidFill>
              <a:prstDash val="solid"/>
              <a:round/>
              <a:headEnd type="none" w="med" len="med"/>
              <a:tailEnd type="triangle" w="med" len="lg"/>
            </a:ln>
          </p:spPr>
        </p:sp>
        <p:sp>
          <p:nvSpPr>
            <p:cNvPr id="80938" name="Line 43"/>
            <p:cNvSpPr/>
            <p:nvPr/>
          </p:nvSpPr>
          <p:spPr>
            <a:xfrm>
              <a:off x="2208" y="2368"/>
              <a:ext cx="344" cy="0"/>
            </a:xfrm>
            <a:prstGeom prst="line">
              <a:avLst/>
            </a:prstGeom>
            <a:ln w="12700" cap="flat" cmpd="sng">
              <a:solidFill>
                <a:schemeClr val="tx1"/>
              </a:solidFill>
              <a:prstDash val="solid"/>
              <a:round/>
              <a:headEnd type="none" w="med" len="med"/>
              <a:tailEnd type="triangle" w="med" len="lg"/>
            </a:ln>
          </p:spPr>
        </p:sp>
        <p:sp>
          <p:nvSpPr>
            <p:cNvPr id="80939" name="Line 44"/>
            <p:cNvSpPr/>
            <p:nvPr/>
          </p:nvSpPr>
          <p:spPr>
            <a:xfrm>
              <a:off x="2208" y="1872"/>
              <a:ext cx="232" cy="0"/>
            </a:xfrm>
            <a:prstGeom prst="line">
              <a:avLst/>
            </a:prstGeom>
            <a:ln w="12700" cap="flat" cmpd="sng">
              <a:solidFill>
                <a:schemeClr val="tx1"/>
              </a:solidFill>
              <a:prstDash val="solid"/>
              <a:round/>
              <a:headEnd type="none" w="med" len="med"/>
              <a:tailEnd type="triangle" w="med" len="lg"/>
            </a:ln>
          </p:spPr>
        </p:sp>
        <p:sp>
          <p:nvSpPr>
            <p:cNvPr id="80940" name="Line 45"/>
            <p:cNvSpPr/>
            <p:nvPr/>
          </p:nvSpPr>
          <p:spPr>
            <a:xfrm>
              <a:off x="3504" y="1880"/>
              <a:ext cx="232" cy="0"/>
            </a:xfrm>
            <a:prstGeom prst="line">
              <a:avLst/>
            </a:prstGeom>
            <a:ln w="12700" cap="flat" cmpd="sng">
              <a:solidFill>
                <a:schemeClr val="tx1"/>
              </a:solidFill>
              <a:prstDash val="solid"/>
              <a:round/>
              <a:headEnd type="none" w="med" len="med"/>
              <a:tailEnd type="triangle" w="med" len="lg"/>
            </a:ln>
          </p:spPr>
        </p:sp>
        <p:sp>
          <p:nvSpPr>
            <p:cNvPr id="80941" name="Line 46"/>
            <p:cNvSpPr/>
            <p:nvPr/>
          </p:nvSpPr>
          <p:spPr>
            <a:xfrm>
              <a:off x="3376" y="2384"/>
              <a:ext cx="344" cy="0"/>
            </a:xfrm>
            <a:prstGeom prst="line">
              <a:avLst/>
            </a:prstGeom>
            <a:ln w="12700" cap="flat" cmpd="sng">
              <a:solidFill>
                <a:schemeClr val="tx1"/>
              </a:solidFill>
              <a:prstDash val="solid"/>
              <a:round/>
              <a:headEnd type="none" w="med" len="med"/>
              <a:tailEnd type="triangle" w="med" len="lg"/>
            </a:ln>
          </p:spPr>
        </p:sp>
        <p:sp>
          <p:nvSpPr>
            <p:cNvPr id="80942" name="Line 47"/>
            <p:cNvSpPr/>
            <p:nvPr/>
          </p:nvSpPr>
          <p:spPr>
            <a:xfrm>
              <a:off x="4088" y="2088"/>
              <a:ext cx="232" cy="0"/>
            </a:xfrm>
            <a:prstGeom prst="line">
              <a:avLst/>
            </a:prstGeom>
            <a:ln w="12700" cap="flat" cmpd="sng">
              <a:solidFill>
                <a:schemeClr val="tx1"/>
              </a:solidFill>
              <a:prstDash val="solid"/>
              <a:round/>
              <a:headEnd type="none" w="med" len="med"/>
              <a:tailEnd type="triangle" w="med" len="lg"/>
            </a:ln>
          </p:spPr>
        </p:sp>
        <p:sp>
          <p:nvSpPr>
            <p:cNvPr id="80943" name="Line 48"/>
            <p:cNvSpPr/>
            <p:nvPr/>
          </p:nvSpPr>
          <p:spPr>
            <a:xfrm>
              <a:off x="4080" y="3120"/>
              <a:ext cx="232" cy="0"/>
            </a:xfrm>
            <a:prstGeom prst="line">
              <a:avLst/>
            </a:prstGeom>
            <a:ln w="12700" cap="flat" cmpd="sng">
              <a:solidFill>
                <a:schemeClr val="tx1"/>
              </a:solidFill>
              <a:prstDash val="solid"/>
              <a:round/>
              <a:headEnd type="none" w="med" len="med"/>
              <a:tailEnd type="triangle" w="med" len="lg"/>
            </a:ln>
          </p:spPr>
        </p:sp>
        <p:sp>
          <p:nvSpPr>
            <p:cNvPr id="80944" name="Line 49"/>
            <p:cNvSpPr/>
            <p:nvPr/>
          </p:nvSpPr>
          <p:spPr>
            <a:xfrm>
              <a:off x="4656" y="3120"/>
              <a:ext cx="232" cy="0"/>
            </a:xfrm>
            <a:prstGeom prst="line">
              <a:avLst/>
            </a:prstGeom>
            <a:ln w="12700" cap="flat" cmpd="sng">
              <a:solidFill>
                <a:schemeClr val="tx1"/>
              </a:solidFill>
              <a:prstDash val="solid"/>
              <a:round/>
              <a:headEnd type="none" w="med" len="med"/>
              <a:tailEnd type="triangle" w="med" len="lg"/>
            </a:ln>
          </p:spPr>
        </p:sp>
        <p:sp>
          <p:nvSpPr>
            <p:cNvPr id="80945" name="Line 50"/>
            <p:cNvSpPr/>
            <p:nvPr/>
          </p:nvSpPr>
          <p:spPr>
            <a:xfrm>
              <a:off x="1632" y="3168"/>
              <a:ext cx="232" cy="0"/>
            </a:xfrm>
            <a:prstGeom prst="line">
              <a:avLst/>
            </a:prstGeom>
            <a:ln w="12700" cap="flat" cmpd="sng">
              <a:solidFill>
                <a:schemeClr val="tx1"/>
              </a:solidFill>
              <a:prstDash val="solid"/>
              <a:round/>
              <a:headEnd type="none" w="med" len="med"/>
              <a:tailEnd type="triangle" w="med" len="lg"/>
            </a:ln>
          </p:spPr>
        </p:sp>
        <p:sp>
          <p:nvSpPr>
            <p:cNvPr id="80946" name="Text Box 51"/>
            <p:cNvSpPr txBox="1"/>
            <p:nvPr/>
          </p:nvSpPr>
          <p:spPr>
            <a:xfrm>
              <a:off x="925" y="3088"/>
              <a:ext cx="347" cy="317"/>
            </a:xfrm>
            <a:prstGeom prst="rect">
              <a:avLst/>
            </a:prstGeom>
            <a:noFill/>
            <a:ln w="9525">
              <a:noFill/>
            </a:ln>
          </p:spPr>
          <p:txBody>
            <a:bodyPr anchor="t" anchorCtr="0"/>
            <a:lstStyle/>
            <a:p>
              <a:pPr algn="just" eaLnBrk="0" hangingPunct="0">
                <a:lnSpc>
                  <a:spcPct val="96000"/>
                </a:lnSpc>
              </a:pPr>
              <a:r>
                <a:rPr lang="en-US" altLang="zh-CN" sz="800" b="1" dirty="0">
                  <a:latin typeface="隶书" panose="02010509060101010101" pitchFamily="49" charset="-122"/>
                  <a:ea typeface="隶书" panose="02010509060101010101" pitchFamily="49" charset="-122"/>
                </a:rPr>
                <a:t>○</a:t>
              </a:r>
            </a:p>
          </p:txBody>
        </p:sp>
        <p:sp>
          <p:nvSpPr>
            <p:cNvPr id="80947" name="Line 52"/>
            <p:cNvSpPr/>
            <p:nvPr/>
          </p:nvSpPr>
          <p:spPr>
            <a:xfrm>
              <a:off x="1048" y="3152"/>
              <a:ext cx="232" cy="0"/>
            </a:xfrm>
            <a:prstGeom prst="line">
              <a:avLst/>
            </a:prstGeom>
            <a:ln w="12700" cap="flat" cmpd="sng">
              <a:solidFill>
                <a:schemeClr val="tx1"/>
              </a:solidFill>
              <a:prstDash val="solid"/>
              <a:round/>
              <a:headEnd type="none" w="med" len="med"/>
              <a:tailEnd type="triangle" w="med" len="lg"/>
            </a:ln>
          </p:spPr>
        </p:sp>
        <p:sp>
          <p:nvSpPr>
            <p:cNvPr id="80948" name="Text Box 53"/>
            <p:cNvSpPr txBox="1"/>
            <p:nvPr/>
          </p:nvSpPr>
          <p:spPr>
            <a:xfrm>
              <a:off x="1024" y="2888"/>
              <a:ext cx="336" cy="432"/>
            </a:xfrm>
            <a:prstGeom prst="rect">
              <a:avLst/>
            </a:prstGeom>
            <a:noFill/>
            <a:ln w="9525">
              <a:noFill/>
            </a:ln>
          </p:spPr>
          <p:txBody>
            <a:bodyPr anchor="t" anchorCtr="0"/>
            <a:lstStyle/>
            <a:p>
              <a:pPr algn="just" eaLnBrk="0" hangingPunct="0"/>
              <a:r>
                <a:rPr lang="en-US" altLang="zh-CN" sz="4800" dirty="0">
                  <a:latin typeface="Arial" panose="020B0604020202020204" pitchFamily="34" charset="0"/>
                  <a:ea typeface="隶书" panose="02010509060101010101" pitchFamily="49" charset="-122"/>
                </a:rPr>
                <a:t>·</a:t>
              </a:r>
            </a:p>
          </p:txBody>
        </p:sp>
        <p:sp>
          <p:nvSpPr>
            <p:cNvPr id="80949" name="Line 54"/>
            <p:cNvSpPr/>
            <p:nvPr/>
          </p:nvSpPr>
          <p:spPr>
            <a:xfrm>
              <a:off x="4664" y="2096"/>
              <a:ext cx="232" cy="0"/>
            </a:xfrm>
            <a:prstGeom prst="line">
              <a:avLst/>
            </a:prstGeom>
            <a:ln w="12700" cap="flat" cmpd="sng">
              <a:solidFill>
                <a:schemeClr val="tx1"/>
              </a:solidFill>
              <a:prstDash val="solid"/>
              <a:round/>
              <a:headEnd type="none" w="med" len="med"/>
              <a:tailEnd type="triangle" w="med" len="lg"/>
            </a:ln>
          </p:spPr>
        </p:sp>
        <p:sp>
          <p:nvSpPr>
            <p:cNvPr id="80950" name="Line 55"/>
            <p:cNvSpPr/>
            <p:nvPr/>
          </p:nvSpPr>
          <p:spPr>
            <a:xfrm>
              <a:off x="2208" y="1488"/>
              <a:ext cx="1536" cy="0"/>
            </a:xfrm>
            <a:prstGeom prst="line">
              <a:avLst/>
            </a:prstGeom>
            <a:ln w="25400" cap="flat" cmpd="sng">
              <a:solidFill>
                <a:srgbClr val="969696"/>
              </a:solidFill>
              <a:prstDash val="solid"/>
              <a:round/>
              <a:headEnd type="none" w="med" len="med"/>
              <a:tailEnd type="triangle" w="med" len="lg"/>
            </a:ln>
          </p:spPr>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计算机模拟人类交流信息的过程</a:t>
            </a:r>
            <a:endParaRPr lang="zh-CN" altLang="en-US" dirty="0">
              <a:ea typeface="宋体" panose="02010600030101010101" pitchFamily="2" charset="-122"/>
            </a:endParaRPr>
          </a:p>
        </p:txBody>
      </p:sp>
      <p:sp>
        <p:nvSpPr>
          <p:cNvPr id="81922" name="Rectangle 3"/>
          <p:cNvSpPr/>
          <p:nvPr/>
        </p:nvSpPr>
        <p:spPr>
          <a:xfrm>
            <a:off x="1981200" y="2133600"/>
            <a:ext cx="5257800" cy="2971800"/>
          </a:xfrm>
          <a:prstGeom prst="rect">
            <a:avLst/>
          </a:prstGeom>
          <a:noFill/>
          <a:ln w="9525">
            <a:noFill/>
          </a:ln>
        </p:spPr>
        <p:txBody>
          <a:bodyPr lIns="92075" tIns="46038" rIns="92075" bIns="46038" anchor="t" anchorCtr="0"/>
          <a:lstStyle/>
          <a:p>
            <a:pPr algn="just" eaLnBrk="0" hangingPunct="0">
              <a:spcBef>
                <a:spcPct val="20000"/>
              </a:spcBef>
            </a:pPr>
            <a:r>
              <a:rPr lang="en-US" altLang="zh-CN" dirty="0">
                <a:latin typeface="黑体" panose="02010609060101010101" charset="-122"/>
                <a:ea typeface="黑体" panose="02010609060101010101" charset="-122"/>
              </a:rPr>
              <a:t>(1) </a:t>
            </a:r>
            <a:r>
              <a:rPr lang="zh-CN" altLang="en-US" dirty="0">
                <a:latin typeface="黑体" panose="02010609060101010101" charset="-122"/>
                <a:ea typeface="黑体" panose="02010609060101010101" charset="-122"/>
              </a:rPr>
              <a:t>将大脑产生的思想转换成语言</a:t>
            </a:r>
          </a:p>
          <a:p>
            <a:pPr algn="just" eaLnBrk="0" hangingPunct="0">
              <a:lnSpc>
                <a:spcPct val="180000"/>
              </a:lnSpc>
              <a:spcBef>
                <a:spcPct val="20000"/>
              </a:spcBef>
            </a:pPr>
            <a:r>
              <a:rPr lang="en-US" altLang="zh-CN" dirty="0">
                <a:latin typeface="黑体" panose="02010609060101010101" charset="-122"/>
                <a:ea typeface="黑体" panose="02010609060101010101" charset="-122"/>
              </a:rPr>
              <a:t>(2) </a:t>
            </a:r>
            <a:r>
              <a:rPr lang="zh-CN" altLang="en-US" dirty="0">
                <a:latin typeface="黑体" panose="02010609060101010101" charset="-122"/>
                <a:ea typeface="黑体" panose="02010609060101010101" charset="-122"/>
              </a:rPr>
              <a:t>将语言转换成相应的语音</a:t>
            </a:r>
          </a:p>
          <a:p>
            <a:pPr algn="just" eaLnBrk="0" hangingPunct="0">
              <a:lnSpc>
                <a:spcPct val="180000"/>
              </a:lnSpc>
              <a:spcBef>
                <a:spcPct val="20000"/>
              </a:spcBef>
            </a:pPr>
            <a:r>
              <a:rPr lang="en-US" altLang="zh-CN" dirty="0">
                <a:latin typeface="黑体" panose="02010609060101010101" charset="-122"/>
                <a:ea typeface="黑体" panose="02010609060101010101" charset="-122"/>
              </a:rPr>
              <a:t>(3) </a:t>
            </a:r>
            <a:r>
              <a:rPr lang="zh-CN" altLang="en-US" dirty="0">
                <a:latin typeface="黑体" panose="02010609060101010101" charset="-122"/>
                <a:ea typeface="黑体" panose="02010609060101010101" charset="-122"/>
              </a:rPr>
              <a:t>识别表达语言的语音内容</a:t>
            </a:r>
          </a:p>
          <a:p>
            <a:pPr algn="just" eaLnBrk="0" hangingPunct="0">
              <a:lnSpc>
                <a:spcPct val="180000"/>
              </a:lnSpc>
              <a:spcBef>
                <a:spcPct val="20000"/>
              </a:spcBef>
            </a:pPr>
            <a:r>
              <a:rPr lang="en-US" altLang="zh-CN" dirty="0">
                <a:latin typeface="黑体" panose="02010609060101010101" charset="-122"/>
                <a:ea typeface="黑体" panose="02010609060101010101" charset="-122"/>
              </a:rPr>
              <a:t>(4) </a:t>
            </a:r>
            <a:r>
              <a:rPr lang="zh-CN" altLang="en-US" dirty="0">
                <a:latin typeface="黑体" panose="02010609060101010101" charset="-122"/>
                <a:ea typeface="黑体" panose="02010609060101010101" charset="-122"/>
              </a:rPr>
              <a:t>理解语音所表达的语言意义</a:t>
            </a:r>
          </a:p>
          <a:p>
            <a:pPr eaLnBrk="0" hangingPunct="0">
              <a:spcBef>
                <a:spcPct val="20000"/>
              </a:spcBef>
            </a:pPr>
            <a:endParaRPr lang="en-US" altLang="zh-CN" dirty="0">
              <a:latin typeface="黑体" panose="02010609060101010101" charset="-122"/>
              <a:ea typeface="黑体" panose="02010609060101010101" charset="-122"/>
            </a:endParaRPr>
          </a:p>
        </p:txBody>
      </p:sp>
      <p:grpSp>
        <p:nvGrpSpPr>
          <p:cNvPr id="2" name="Group 4"/>
          <p:cNvGrpSpPr/>
          <p:nvPr/>
        </p:nvGrpSpPr>
        <p:grpSpPr>
          <a:xfrm>
            <a:off x="7467600" y="2139950"/>
            <a:ext cx="2514600" cy="2655887"/>
            <a:chOff x="3744" y="1828"/>
            <a:chExt cx="1584" cy="1673"/>
          </a:xfrm>
        </p:grpSpPr>
        <p:sp>
          <p:nvSpPr>
            <p:cNvPr id="81924" name="Text Box 5"/>
            <p:cNvSpPr txBox="1"/>
            <p:nvPr/>
          </p:nvSpPr>
          <p:spPr>
            <a:xfrm>
              <a:off x="3744" y="1828"/>
              <a:ext cx="1584" cy="329"/>
            </a:xfrm>
            <a:prstGeom prst="rect">
              <a:avLst/>
            </a:prstGeom>
            <a:noFill/>
            <a:ln w="12700" cap="sq" cmpd="sng">
              <a:solidFill>
                <a:schemeClr val="tx1"/>
              </a:solidFill>
              <a:prstDash val="solid"/>
              <a:miter/>
              <a:headEnd type="none" w="sm" len="sm"/>
              <a:tailEnd type="none" w="sm" len="sm"/>
            </a:ln>
          </p:spPr>
          <p:txBody>
            <a:bodyPr anchor="ctr" anchorCtr="1">
              <a:spAutoFit/>
            </a:bodyPr>
            <a:lstStyle/>
            <a:p>
              <a:pPr eaLnBrk="0" hangingPunct="0">
                <a:spcBef>
                  <a:spcPct val="50000"/>
                </a:spcBef>
              </a:pPr>
              <a:r>
                <a:rPr lang="zh-CN" altLang="en-US" sz="2800" dirty="0">
                  <a:latin typeface="黑体" panose="02010609060101010101" charset="-122"/>
                  <a:ea typeface="黑体" panose="02010609060101010101" charset="-122"/>
                </a:rPr>
                <a:t>自然语言生成</a:t>
              </a:r>
            </a:p>
          </p:txBody>
        </p:sp>
        <p:sp>
          <p:nvSpPr>
            <p:cNvPr id="81925" name="Text Box 6"/>
            <p:cNvSpPr txBox="1"/>
            <p:nvPr/>
          </p:nvSpPr>
          <p:spPr>
            <a:xfrm>
              <a:off x="3744" y="3172"/>
              <a:ext cx="1584" cy="329"/>
            </a:xfrm>
            <a:prstGeom prst="rect">
              <a:avLst/>
            </a:prstGeom>
            <a:noFill/>
            <a:ln w="12700" cap="sq" cmpd="sng">
              <a:solidFill>
                <a:schemeClr val="tx1"/>
              </a:solidFill>
              <a:prstDash val="solid"/>
              <a:miter/>
              <a:headEnd type="none" w="sm" len="sm"/>
              <a:tailEnd type="none" w="sm" len="sm"/>
            </a:ln>
          </p:spPr>
          <p:txBody>
            <a:bodyPr anchor="ctr" anchorCtr="1">
              <a:spAutoFit/>
            </a:bodyPr>
            <a:lstStyle/>
            <a:p>
              <a:pPr eaLnBrk="0" hangingPunct="0">
                <a:spcBef>
                  <a:spcPct val="50000"/>
                </a:spcBef>
              </a:pPr>
              <a:r>
                <a:rPr lang="zh-CN" altLang="en-US" sz="2800" dirty="0">
                  <a:latin typeface="黑体" panose="02010609060101010101" charset="-122"/>
                  <a:ea typeface="黑体" panose="02010609060101010101" charset="-122"/>
                </a:rPr>
                <a:t>自然语言理解</a:t>
              </a:r>
            </a:p>
          </p:txBody>
        </p:sp>
        <p:sp>
          <p:nvSpPr>
            <p:cNvPr id="81926" name="Text Box 7"/>
            <p:cNvSpPr txBox="1"/>
            <p:nvPr/>
          </p:nvSpPr>
          <p:spPr>
            <a:xfrm>
              <a:off x="3744" y="2260"/>
              <a:ext cx="1584" cy="329"/>
            </a:xfrm>
            <a:prstGeom prst="rect">
              <a:avLst/>
            </a:prstGeom>
            <a:noFill/>
            <a:ln w="12700" cap="sq" cmpd="sng">
              <a:solidFill>
                <a:schemeClr val="tx1"/>
              </a:solidFill>
              <a:prstDash val="solid"/>
              <a:miter/>
              <a:headEnd type="none" w="sm" len="sm"/>
              <a:tailEnd type="none" w="sm" len="sm"/>
            </a:ln>
          </p:spPr>
          <p:txBody>
            <a:bodyPr anchor="ctr" anchorCtr="1">
              <a:spAutoFit/>
            </a:bodyPr>
            <a:lstStyle/>
            <a:p>
              <a:pPr eaLnBrk="0" hangingPunct="0">
                <a:spcBef>
                  <a:spcPct val="50000"/>
                </a:spcBef>
              </a:pPr>
              <a:r>
                <a:rPr lang="zh-CN" altLang="en-US" sz="2800" dirty="0">
                  <a:latin typeface="黑体" panose="02010609060101010101" charset="-122"/>
                  <a:ea typeface="黑体" panose="02010609060101010101" charset="-122"/>
                </a:rPr>
                <a:t>语 音 合 成</a:t>
              </a:r>
            </a:p>
          </p:txBody>
        </p:sp>
        <p:sp>
          <p:nvSpPr>
            <p:cNvPr id="81927" name="Text Box 8"/>
            <p:cNvSpPr txBox="1"/>
            <p:nvPr/>
          </p:nvSpPr>
          <p:spPr>
            <a:xfrm>
              <a:off x="3744" y="2692"/>
              <a:ext cx="1584" cy="329"/>
            </a:xfrm>
            <a:prstGeom prst="rect">
              <a:avLst/>
            </a:prstGeom>
            <a:noFill/>
            <a:ln w="12700" cap="sq" cmpd="sng">
              <a:solidFill>
                <a:schemeClr val="tx1"/>
              </a:solidFill>
              <a:prstDash val="solid"/>
              <a:miter/>
              <a:headEnd type="none" w="sm" len="sm"/>
              <a:tailEnd type="none" w="sm" len="sm"/>
            </a:ln>
          </p:spPr>
          <p:txBody>
            <a:bodyPr anchor="ctr" anchorCtr="1">
              <a:spAutoFit/>
            </a:bodyPr>
            <a:lstStyle/>
            <a:p>
              <a:pPr eaLnBrk="0" hangingPunct="0">
                <a:spcBef>
                  <a:spcPct val="50000"/>
                </a:spcBef>
              </a:pPr>
              <a:r>
                <a:rPr lang="zh-CN" altLang="en-US" sz="2800" dirty="0">
                  <a:latin typeface="黑体" panose="02010609060101010101" charset="-122"/>
                  <a:ea typeface="黑体" panose="02010609060101010101" charset="-122"/>
                </a:rPr>
                <a:t>语 音 识 别</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内容占位符 1"/>
          <p:cNvSpPr>
            <a:spLocks noGrp="1"/>
          </p:cNvSpPr>
          <p:nvPr>
            <p:ph idx="1"/>
          </p:nvPr>
        </p:nvSpPr>
        <p:spPr/>
        <p:txBody>
          <a:bodyPr vert="horz" wrap="square" lIns="91440" tIns="45720" rIns="91440" bIns="45720" anchor="t" anchorCtr="0"/>
          <a:lstStyle/>
          <a:p>
            <a:pPr algn="just">
              <a:spcBef>
                <a:spcPct val="0"/>
              </a:spcBef>
              <a:buFontTx/>
              <a:buChar char="•"/>
            </a:pPr>
            <a:r>
              <a:rPr lang="zh-CN" altLang="en-US" dirty="0">
                <a:latin typeface="隶书" panose="02010509060101010101" pitchFamily="49" charset="-122"/>
                <a:ea typeface="隶书" panose="02010509060101010101" pitchFamily="49" charset="-122"/>
              </a:rPr>
              <a:t>基于电话的语音识别技术，使计算机直接为客户提供金融证券和旅游等方面的信息查询及服务成为可能，进而成为电子商务中的重要一环</a:t>
            </a:r>
            <a:r>
              <a:rPr lang="en-US" altLang="zh-CN" dirty="0">
                <a:latin typeface="隶书" panose="02010509060101010101" pitchFamily="49" charset="-122"/>
                <a:ea typeface="隶书" panose="02010509060101010101" pitchFamily="49" charset="-122"/>
              </a:rPr>
              <a:t>(Voice-Commerce)</a:t>
            </a:r>
            <a:r>
              <a:rPr lang="zh-CN" altLang="en-US" dirty="0">
                <a:latin typeface="隶书" panose="02010509060101010101" pitchFamily="49" charset="-122"/>
                <a:ea typeface="隶书" panose="02010509060101010101" pitchFamily="49" charset="-122"/>
              </a:rPr>
              <a:t>。</a:t>
            </a:r>
          </a:p>
          <a:p>
            <a:pPr algn="just">
              <a:lnSpc>
                <a:spcPct val="50000"/>
              </a:lnSpc>
              <a:spcBef>
                <a:spcPct val="0"/>
              </a:spcBef>
            </a:pPr>
            <a:endParaRPr lang="zh-CN" altLang="en-US" dirty="0">
              <a:latin typeface="隶书" panose="02010509060101010101" pitchFamily="49" charset="-122"/>
              <a:ea typeface="隶书" panose="02010509060101010101" pitchFamily="49" charset="-122"/>
            </a:endParaRPr>
          </a:p>
          <a:p>
            <a:pPr algn="just">
              <a:spcBef>
                <a:spcPct val="0"/>
              </a:spcBef>
              <a:buFontTx/>
              <a:buChar char="•"/>
            </a:pPr>
            <a:r>
              <a:rPr lang="zh-CN" altLang="en-US" dirty="0">
                <a:latin typeface="隶书" panose="02010509060101010101" pitchFamily="49" charset="-122"/>
                <a:ea typeface="隶书" panose="02010509060101010101" pitchFamily="49" charset="-122"/>
              </a:rPr>
              <a:t>语音识别技术作为声控产业，对编辑排版、办公自动化、工业过程和机器操作的声控技术起到重大的推进作用。可以预言，语音技术必将对工业、金融、商业、文化、教育等诸方面事业产生革命性的影响。</a:t>
            </a:r>
          </a:p>
        </p:txBody>
      </p:sp>
      <p:sp>
        <p:nvSpPr>
          <p:cNvPr id="82946"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语音识别是一项具有巨大应用推广前景的工程</a:t>
            </a:r>
            <a:endParaRPr lang="zh-CN" altLang="en-US" dirty="0">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主要先进国家都将此工程列为国家级研究项目</a:t>
            </a:r>
            <a:endParaRPr lang="zh-CN" altLang="en-US" dirty="0">
              <a:ea typeface="宋体" panose="02010600030101010101" pitchFamily="2" charset="-122"/>
            </a:endParaRPr>
          </a:p>
        </p:txBody>
      </p:sp>
      <p:sp>
        <p:nvSpPr>
          <p:cNvPr id="83970" name="Rectangle 3"/>
          <p:cNvSpPr/>
          <p:nvPr/>
        </p:nvSpPr>
        <p:spPr>
          <a:xfrm>
            <a:off x="2286000" y="2133600"/>
            <a:ext cx="7086600" cy="1143000"/>
          </a:xfrm>
          <a:prstGeom prst="rect">
            <a:avLst/>
          </a:prstGeom>
          <a:noFill/>
          <a:ln w="9525">
            <a:noFill/>
          </a:ln>
        </p:spPr>
        <p:txBody>
          <a:bodyPr lIns="92075" tIns="46038" rIns="92075" bIns="46038" anchor="t" anchorCtr="0"/>
          <a:lstStyle/>
          <a:p>
            <a:pPr algn="just" eaLnBrk="0" hangingPunct="0">
              <a:spcBef>
                <a:spcPct val="20000"/>
              </a:spcBef>
              <a:buChar char="•"/>
            </a:pPr>
            <a:r>
              <a:rPr lang="zh-CN" altLang="en-US" dirty="0">
                <a:latin typeface="黑体" panose="02010609060101010101" charset="-122"/>
                <a:ea typeface="黑体" panose="02010609060101010101" charset="-122"/>
              </a:rPr>
              <a:t>面对如此广阔的应用领域，目前国内外众多公司正积极推动语音识别技术的应用。</a:t>
            </a:r>
          </a:p>
          <a:p>
            <a:pPr marL="742950" lvl="1" indent="-285750" algn="just" eaLnBrk="0" hangingPunct="0">
              <a:spcBef>
                <a:spcPct val="20000"/>
              </a:spcBef>
            </a:pPr>
            <a:r>
              <a:rPr lang="zh-CN" altLang="en-US" dirty="0">
                <a:latin typeface="黑体" panose="02010609060101010101" charset="-122"/>
                <a:ea typeface="黑体" panose="02010609060101010101" charset="-122"/>
              </a:rPr>
              <a:t> </a:t>
            </a:r>
          </a:p>
        </p:txBody>
      </p:sp>
      <p:sp>
        <p:nvSpPr>
          <p:cNvPr id="83971" name="Rectangle 4"/>
          <p:cNvSpPr/>
          <p:nvPr/>
        </p:nvSpPr>
        <p:spPr>
          <a:xfrm>
            <a:off x="2590800" y="3200400"/>
            <a:ext cx="6781800" cy="533400"/>
          </a:xfrm>
          <a:prstGeom prst="rect">
            <a:avLst/>
          </a:prstGeom>
          <a:noFill/>
          <a:ln w="9525">
            <a:noFill/>
          </a:ln>
        </p:spPr>
        <p:txBody>
          <a:bodyPr lIns="92075" tIns="46038" rIns="92075" bIns="46038" anchor="t" anchorCtr="0"/>
          <a:lstStyle/>
          <a:p>
            <a:pPr algn="just" eaLnBrk="0" hangingPunct="0">
              <a:spcBef>
                <a:spcPct val="20000"/>
              </a:spcBef>
              <a:buChar char="•"/>
            </a:pPr>
            <a:r>
              <a:rPr lang="zh-CN" altLang="en-US" dirty="0">
                <a:latin typeface="黑体" panose="02010609060101010101" charset="-122"/>
                <a:ea typeface="黑体" panose="02010609060101010101" charset="-122"/>
                <a:hlinkClick r:id="rId2" action="ppaction://hlinksldjump"/>
              </a:rPr>
              <a:t>微软</a:t>
            </a:r>
            <a:r>
              <a:rPr lang="zh-CN" altLang="en-US" dirty="0">
                <a:latin typeface="黑体" panose="02010609060101010101" charset="-122"/>
                <a:ea typeface="黑体" panose="02010609060101010101" charset="-122"/>
              </a:rPr>
              <a:t>：让计算机能说会听</a:t>
            </a:r>
          </a:p>
          <a:p>
            <a:pPr marL="742950" lvl="1" indent="-285750" algn="just" eaLnBrk="0" hangingPunct="0">
              <a:spcBef>
                <a:spcPct val="20000"/>
              </a:spcBef>
            </a:pPr>
            <a:r>
              <a:rPr lang="zh-CN" altLang="en-US" dirty="0">
                <a:latin typeface="黑体" panose="02010609060101010101" charset="-122"/>
                <a:ea typeface="黑体" panose="02010609060101010101" charset="-122"/>
              </a:rPr>
              <a:t> </a:t>
            </a:r>
          </a:p>
        </p:txBody>
      </p:sp>
      <p:sp>
        <p:nvSpPr>
          <p:cNvPr id="83972" name="Rectangle 5"/>
          <p:cNvSpPr/>
          <p:nvPr/>
        </p:nvSpPr>
        <p:spPr>
          <a:xfrm>
            <a:off x="2590800" y="3886200"/>
            <a:ext cx="6781800" cy="533400"/>
          </a:xfrm>
          <a:prstGeom prst="rect">
            <a:avLst/>
          </a:prstGeom>
          <a:noFill/>
          <a:ln w="9525">
            <a:noFill/>
          </a:ln>
        </p:spPr>
        <p:txBody>
          <a:bodyPr lIns="92075" tIns="46038" rIns="92075" bIns="46038" anchor="t" anchorCtr="0"/>
          <a:lstStyle/>
          <a:p>
            <a:pPr algn="just" eaLnBrk="0" hangingPunct="0">
              <a:spcBef>
                <a:spcPct val="20000"/>
              </a:spcBef>
              <a:buChar char="•"/>
            </a:pPr>
            <a:r>
              <a:rPr lang="en-US" altLang="zh-CN" dirty="0">
                <a:latin typeface="黑体" panose="02010609060101010101" charset="-122"/>
                <a:ea typeface="黑体" panose="02010609060101010101" charset="-122"/>
                <a:hlinkClick r:id="rId3" action="ppaction://hlinksldjump"/>
              </a:rPr>
              <a:t>IBM</a:t>
            </a:r>
            <a:r>
              <a:rPr lang="zh-CN" altLang="en-US" dirty="0">
                <a:latin typeface="黑体" panose="02010609060101010101" charset="-122"/>
                <a:ea typeface="黑体" panose="02010609060101010101" charset="-122"/>
              </a:rPr>
              <a:t>：</a:t>
            </a:r>
            <a:r>
              <a:rPr lang="en-US" altLang="zh-CN" dirty="0">
                <a:latin typeface="黑体" panose="02010609060101010101" charset="-122"/>
                <a:ea typeface="黑体" panose="02010609060101010101" charset="-122"/>
              </a:rPr>
              <a:t>ViaVoice</a:t>
            </a:r>
            <a:r>
              <a:rPr lang="zh-CN" altLang="en-US" dirty="0">
                <a:latin typeface="黑体" panose="02010609060101010101" charset="-122"/>
                <a:ea typeface="黑体" panose="02010609060101010101" charset="-122"/>
              </a:rPr>
              <a:t>仍居主流 </a:t>
            </a:r>
          </a:p>
          <a:p>
            <a:pPr marL="742950" lvl="1" indent="-285750" algn="just" eaLnBrk="0" hangingPunct="0">
              <a:spcBef>
                <a:spcPct val="20000"/>
              </a:spcBef>
            </a:pPr>
            <a:r>
              <a:rPr lang="zh-CN" altLang="en-US" dirty="0">
                <a:latin typeface="黑体" panose="02010609060101010101" charset="-122"/>
                <a:ea typeface="黑体" panose="02010609060101010101" charset="-122"/>
              </a:rPr>
              <a:t> </a:t>
            </a:r>
          </a:p>
        </p:txBody>
      </p:sp>
      <p:sp>
        <p:nvSpPr>
          <p:cNvPr id="83973" name="Rectangle 6"/>
          <p:cNvSpPr/>
          <p:nvPr/>
        </p:nvSpPr>
        <p:spPr>
          <a:xfrm>
            <a:off x="2590800" y="4572000"/>
            <a:ext cx="6781800" cy="609600"/>
          </a:xfrm>
          <a:prstGeom prst="rect">
            <a:avLst/>
          </a:prstGeom>
          <a:noFill/>
          <a:ln w="9525">
            <a:noFill/>
          </a:ln>
        </p:spPr>
        <p:txBody>
          <a:bodyPr lIns="92075" tIns="46038" rIns="92075" bIns="46038" anchor="t" anchorCtr="0"/>
          <a:lstStyle/>
          <a:p>
            <a:pPr algn="just" eaLnBrk="0" hangingPunct="0">
              <a:spcBef>
                <a:spcPct val="20000"/>
              </a:spcBef>
              <a:buChar char="•"/>
            </a:pPr>
            <a:r>
              <a:rPr lang="en-US" altLang="zh-CN" dirty="0">
                <a:latin typeface="黑体" panose="02010609060101010101" charset="-122"/>
                <a:ea typeface="黑体" panose="02010609060101010101" charset="-122"/>
                <a:hlinkClick r:id="rId4" action="ppaction://hlinksldjump"/>
              </a:rPr>
              <a:t>Intel</a:t>
            </a:r>
            <a:r>
              <a:rPr lang="zh-CN" altLang="en-US" dirty="0">
                <a:latin typeface="黑体" panose="02010609060101010101" charset="-122"/>
                <a:ea typeface="黑体" panose="02010609060101010101" charset="-122"/>
              </a:rPr>
              <a:t>：做语音技术倡导者 </a:t>
            </a:r>
          </a:p>
          <a:p>
            <a:pPr marL="742950" lvl="1" indent="-285750" algn="just" eaLnBrk="0" hangingPunct="0">
              <a:spcBef>
                <a:spcPct val="20000"/>
              </a:spcBef>
            </a:pPr>
            <a:r>
              <a:rPr lang="zh-CN" altLang="en-US" dirty="0">
                <a:latin typeface="黑体" panose="02010609060101010101" charset="-122"/>
                <a:ea typeface="黑体" panose="02010609060101010101" charset="-122"/>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p:cNvSpPr>
            <a:spLocks noGrp="1"/>
          </p:cNvSpPr>
          <p:nvPr>
            <p:ph idx="1"/>
          </p:nvPr>
        </p:nvSpPr>
        <p:spPr>
          <a:xfrm>
            <a:off x="1981200" y="1719263"/>
            <a:ext cx="8472488" cy="4411662"/>
          </a:xfrm>
        </p:spPr>
        <p:txBody>
          <a:bodyPr vert="horz" wrap="square" lIns="91440" tIns="45720" rIns="91440" bIns="45720" anchor="t" anchorCtr="0"/>
          <a:lstStyle/>
          <a:p>
            <a:r>
              <a:rPr lang="zh-CN" altLang="en-US" b="1" dirty="0">
                <a:latin typeface="楷体_GB2312" pitchFamily="49" charset="-122"/>
                <a:ea typeface="楷体_GB2312" pitchFamily="49" charset="-122"/>
              </a:rPr>
              <a:t>语音学基本内容包括：</a:t>
            </a:r>
          </a:p>
          <a:p>
            <a:pPr>
              <a:buFontTx/>
              <a:buAutoNum type="circleNumDbPlain"/>
            </a:pPr>
            <a:r>
              <a:rPr lang="zh-CN" altLang="en-US" b="1" dirty="0">
                <a:latin typeface="楷体_GB2312" pitchFamily="49" charset="-122"/>
                <a:ea typeface="楷体_GB2312" pitchFamily="49" charset="-122"/>
              </a:rPr>
              <a:t>发音语音学 － 确定发音机理</a:t>
            </a:r>
            <a:r>
              <a:rPr lang="en-US" altLang="zh-CN" b="1" dirty="0">
                <a:latin typeface="楷体_GB2312" pitchFamily="49" charset="-122"/>
                <a:ea typeface="楷体_GB2312" pitchFamily="49" charset="-122"/>
              </a:rPr>
              <a:t>&lt;</a:t>
            </a:r>
            <a:r>
              <a:rPr lang="zh-CN" altLang="en-US" b="1" dirty="0">
                <a:latin typeface="楷体_GB2312" pitchFamily="49" charset="-122"/>
                <a:ea typeface="楷体_GB2312" pitchFamily="49" charset="-122"/>
              </a:rPr>
              <a:t>较成熟</a:t>
            </a:r>
            <a:r>
              <a:rPr lang="en-US" altLang="zh-CN" b="1" dirty="0">
                <a:latin typeface="楷体_GB2312" pitchFamily="49" charset="-122"/>
                <a:ea typeface="楷体_GB2312" pitchFamily="49" charset="-122"/>
              </a:rPr>
              <a:t>&gt;</a:t>
            </a:r>
          </a:p>
          <a:p>
            <a:pPr>
              <a:buFontTx/>
              <a:buAutoNum type="circleNumDbPlain"/>
            </a:pPr>
            <a:r>
              <a:rPr lang="zh-CN" altLang="en-US" b="1" dirty="0">
                <a:latin typeface="楷体_GB2312" pitchFamily="49" charset="-122"/>
                <a:ea typeface="楷体_GB2312" pitchFamily="49" charset="-122"/>
              </a:rPr>
              <a:t>声学语音学 － 信号分析理论解释语音现象</a:t>
            </a:r>
          </a:p>
          <a:p>
            <a:pPr>
              <a:buFontTx/>
              <a:buAutoNum type="circleNumDbPlain"/>
            </a:pPr>
            <a:r>
              <a:rPr lang="zh-CN" altLang="en-US" b="1" dirty="0">
                <a:latin typeface="楷体_GB2312" pitchFamily="49" charset="-122"/>
                <a:ea typeface="楷体_GB2312" pitchFamily="49" charset="-122"/>
              </a:rPr>
              <a:t>听觉语音学 － 认识感知的过程</a:t>
            </a:r>
          </a:p>
          <a:p>
            <a:r>
              <a:rPr lang="zh-CN" altLang="en-US" b="1" dirty="0">
                <a:latin typeface="楷体_GB2312" pitchFamily="49" charset="-122"/>
                <a:ea typeface="楷体_GB2312" pitchFamily="49" charset="-122"/>
              </a:rPr>
              <a:t>语音学和语音信号处理联系更加紧密。如：运用现代信号处理技术建立发音的数学模型，确定发音方法；用声学和非平稳信号分析理论来解释各种语音现象；语音信息的存储形式等。</a:t>
            </a:r>
            <a:endParaRPr lang="zh-CN" altLang="en-US" b="1" dirty="0">
              <a:ea typeface="宋体" panose="02010600030101010101" pitchFamily="2" charset="-122"/>
            </a:endParaRPr>
          </a:p>
        </p:txBody>
      </p:sp>
      <p:sp>
        <p:nvSpPr>
          <p:cNvPr id="10241" name="标题 1"/>
          <p:cNvSpPr>
            <a:spLocks noGrp="1"/>
          </p:cNvSpPr>
          <p:nvPr>
            <p:ph type="title"/>
          </p:nvPr>
        </p:nvSpPr>
        <p:spPr>
          <a:xfrm>
            <a:off x="838200" y="365125"/>
            <a:ext cx="10515600" cy="1006475"/>
          </a:xfrm>
        </p:spPr>
        <p:txBody>
          <a:bodyPr vert="horz" wrap="square" lIns="91440" tIns="45720" rIns="91440" bIns="45720" anchor="b" anchorCtr="0"/>
          <a:lstStyle/>
          <a:p>
            <a:pPr algn="ctr"/>
            <a:r>
              <a:rPr lang="zh-CN" altLang="en-US" sz="3600" dirty="0">
                <a:solidFill>
                  <a:schemeClr val="tx1"/>
                </a:solidFill>
                <a:latin typeface="楷体_GB2312" pitchFamily="49" charset="-122"/>
                <a:ea typeface="楷体_GB2312" pitchFamily="49" charset="-122"/>
              </a:rPr>
              <a:t>对语音的研究</a:t>
            </a:r>
            <a:endParaRPr lang="zh-CN" altLang="en-US" dirty="0">
              <a:ea typeface="宋体" panose="02010600030101010101" pitchFamily="2"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内容占位符 1"/>
          <p:cNvSpPr>
            <a:spLocks noGrp="1"/>
          </p:cNvSpPr>
          <p:nvPr>
            <p:ph idx="1"/>
          </p:nvPr>
        </p:nvSpPr>
        <p:spPr>
          <a:xfrm>
            <a:off x="1981200" y="1719263"/>
            <a:ext cx="8401050" cy="4411662"/>
          </a:xfrm>
        </p:spPr>
        <p:txBody>
          <a:bodyPr vert="horz" wrap="square" lIns="91440" tIns="45720" rIns="91440" bIns="45720" anchor="t" anchorCtr="0"/>
          <a:lstStyle/>
          <a:p>
            <a:pPr algn="just">
              <a:spcBef>
                <a:spcPts val="1800"/>
              </a:spcBef>
              <a:buFontTx/>
              <a:buChar char="•"/>
            </a:pPr>
            <a:r>
              <a:rPr lang="en-US" altLang="zh-CN" sz="2800" dirty="0">
                <a:latin typeface="黑体" panose="02010609060101010101" charset="-122"/>
                <a:ea typeface="黑体" panose="02010609060101010101" charset="-122"/>
              </a:rPr>
              <a:t>Bill Gates </a:t>
            </a:r>
            <a:r>
              <a:rPr lang="zh-CN" altLang="en-US" sz="2800" dirty="0">
                <a:latin typeface="黑体" panose="02010609060101010101" charset="-122"/>
                <a:ea typeface="黑体" panose="02010609060101010101" charset="-122"/>
              </a:rPr>
              <a:t>在</a:t>
            </a:r>
            <a:r>
              <a:rPr lang="en-US" altLang="zh-CN" sz="2800" dirty="0">
                <a:latin typeface="黑体" panose="02010609060101010101" charset="-122"/>
                <a:ea typeface="黑体" panose="02010609060101010101" charset="-122"/>
              </a:rPr>
              <a:t>97</a:t>
            </a:r>
            <a:r>
              <a:rPr lang="zh-CN" altLang="en-US" sz="2800" dirty="0">
                <a:latin typeface="黑体" panose="02010609060101010101" charset="-122"/>
                <a:ea typeface="黑体" panose="02010609060101010101" charset="-122"/>
              </a:rPr>
              <a:t>年世界计算机博览会</a:t>
            </a:r>
            <a:r>
              <a:rPr lang="en-US" altLang="zh-CN" sz="2800" dirty="0">
                <a:latin typeface="黑体" panose="02010609060101010101" charset="-122"/>
                <a:ea typeface="黑体" panose="02010609060101010101" charset="-122"/>
              </a:rPr>
              <a:t>(COMDEX)</a:t>
            </a:r>
            <a:r>
              <a:rPr lang="zh-CN" altLang="en-US" sz="2800" dirty="0">
                <a:latin typeface="黑体" panose="02010609060101010101" charset="-122"/>
                <a:ea typeface="黑体" panose="02010609060101010101" charset="-122"/>
              </a:rPr>
              <a:t>主题演讲会上描绘</a:t>
            </a:r>
            <a:r>
              <a:rPr lang="en-US" altLang="zh-CN" sz="2800" dirty="0">
                <a:latin typeface="黑体" panose="02010609060101010101" charset="-122"/>
                <a:ea typeface="黑体" panose="02010609060101010101" charset="-122"/>
              </a:rPr>
              <a:t>IT</a:t>
            </a:r>
            <a:r>
              <a:rPr lang="zh-CN" altLang="en-US" sz="2800" dirty="0">
                <a:latin typeface="黑体" panose="02010609060101010101" charset="-122"/>
                <a:ea typeface="黑体" panose="02010609060101010101" charset="-122"/>
              </a:rPr>
              <a:t>事业的发展宏图时指出：</a:t>
            </a:r>
          </a:p>
          <a:p>
            <a:pPr algn="just">
              <a:spcBef>
                <a:spcPts val="1800"/>
              </a:spcBef>
            </a:pPr>
            <a:r>
              <a:rPr lang="zh-CN" altLang="en-US" sz="2800" dirty="0">
                <a:solidFill>
                  <a:srgbClr val="FF0000"/>
                </a:solidFill>
                <a:latin typeface="黑体" panose="02010609060101010101" charset="-122"/>
                <a:ea typeface="黑体" panose="02010609060101010101" charset="-122"/>
              </a:rPr>
              <a:t>下一代操作系统和应用程序的用户界面将是语音识别。</a:t>
            </a:r>
            <a:r>
              <a:rPr lang="zh-CN" altLang="en-US" sz="2800" dirty="0">
                <a:latin typeface="黑体" panose="02010609060101010101" charset="-122"/>
                <a:ea typeface="黑体" panose="02010609060101010101" charset="-122"/>
              </a:rPr>
              <a:t>工业界应对语音识别领域的重大突破做好充分准备，因为那将是一场席卷全球的另一次热潮。</a:t>
            </a:r>
          </a:p>
          <a:p>
            <a:pPr algn="just">
              <a:lnSpc>
                <a:spcPct val="40000"/>
              </a:lnSpc>
              <a:spcBef>
                <a:spcPts val="1800"/>
              </a:spcBef>
            </a:pPr>
            <a:endParaRPr lang="zh-CN" altLang="en-US" sz="2800" dirty="0">
              <a:latin typeface="黑体" panose="02010609060101010101" charset="-122"/>
              <a:ea typeface="黑体" panose="02010609060101010101" charset="-122"/>
            </a:endParaRPr>
          </a:p>
          <a:p>
            <a:pPr algn="just">
              <a:spcBef>
                <a:spcPts val="1800"/>
              </a:spcBef>
              <a:buFontTx/>
              <a:buChar char="•"/>
            </a:pPr>
            <a:r>
              <a:rPr lang="en-US" altLang="zh-CN" sz="2800" dirty="0">
                <a:latin typeface="黑体" panose="02010609060101010101" charset="-122"/>
                <a:ea typeface="黑体" panose="02010609060101010101" charset="-122"/>
              </a:rPr>
              <a:t>1998</a:t>
            </a:r>
            <a:r>
              <a:rPr lang="zh-CN" altLang="en-US" sz="2800" dirty="0">
                <a:latin typeface="黑体" panose="02010609060101010101" charset="-122"/>
                <a:ea typeface="黑体" panose="02010609060101010101" charset="-122"/>
              </a:rPr>
              <a:t>年</a:t>
            </a:r>
            <a:r>
              <a:rPr lang="en-US" altLang="zh-CN" sz="2800" dirty="0">
                <a:latin typeface="黑体" panose="02010609060101010101" charset="-122"/>
                <a:ea typeface="黑体" panose="02010609060101010101" charset="-122"/>
              </a:rPr>
              <a:t>11</a:t>
            </a:r>
            <a:r>
              <a:rPr lang="zh-CN" altLang="en-US" sz="2800" dirty="0">
                <a:latin typeface="黑体" panose="02010609060101010101" charset="-122"/>
                <a:ea typeface="黑体" panose="02010609060101010101" charset="-122"/>
              </a:rPr>
              <a:t>月</a:t>
            </a:r>
            <a:r>
              <a:rPr lang="en-US" altLang="zh-CN" sz="2800" dirty="0">
                <a:latin typeface="黑体" panose="02010609060101010101" charset="-122"/>
                <a:ea typeface="黑体" panose="02010609060101010101" charset="-122"/>
              </a:rPr>
              <a:t>5</a:t>
            </a:r>
            <a:r>
              <a:rPr lang="zh-CN" altLang="en-US" sz="2800" dirty="0">
                <a:latin typeface="黑体" panose="02010609060101010101" charset="-122"/>
                <a:ea typeface="黑体" panose="02010609060101010101" charset="-122"/>
              </a:rPr>
              <a:t>日，微软中国研究院在北京成立。该中心的任务是重点研究计算机在中文环境下的易用性。 </a:t>
            </a:r>
          </a:p>
        </p:txBody>
      </p:sp>
      <p:sp>
        <p:nvSpPr>
          <p:cNvPr id="84994" name="标题 2"/>
          <p:cNvSpPr>
            <a:spLocks noGrp="1"/>
          </p:cNvSpPr>
          <p:nvPr>
            <p:ph type="title"/>
          </p:nvPr>
        </p:nvSpPr>
        <p:spPr/>
        <p:txBody>
          <a:bodyPr vert="horz" wrap="square" lIns="91440" tIns="45720" rIns="91440" bIns="45720" anchor="b" anchorCtr="0"/>
          <a:lstStyle/>
          <a:p>
            <a:pPr algn="ctr"/>
            <a:r>
              <a:rPr lang="zh-CN" altLang="en-US" sz="4000" dirty="0">
                <a:latin typeface="黑体" panose="02010609060101010101" charset="-122"/>
                <a:ea typeface="黑体" panose="02010609060101010101" charset="-122"/>
              </a:rPr>
              <a:t>微软：让计算机能说会听</a:t>
            </a:r>
            <a:endParaRPr lang="zh-CN" altLang="en-US" dirty="0">
              <a:latin typeface="黑体" panose="02010609060101010101" charset="-122"/>
              <a:ea typeface="黑体" panose="02010609060101010101"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内容占位符 1"/>
          <p:cNvSpPr>
            <a:spLocks noGrp="1"/>
          </p:cNvSpPr>
          <p:nvPr>
            <p:ph idx="1"/>
          </p:nvPr>
        </p:nvSpPr>
        <p:spPr/>
        <p:txBody>
          <a:bodyPr vert="horz" wrap="square" lIns="91440" tIns="45720" rIns="91440" bIns="45720" anchor="t" anchorCtr="0"/>
          <a:lstStyle/>
          <a:p>
            <a:pPr algn="just">
              <a:buFontTx/>
              <a:buChar char="•"/>
            </a:pPr>
            <a:r>
              <a:rPr lang="en-US" altLang="zh-CN" sz="2800" dirty="0">
                <a:latin typeface="黑体" panose="02010609060101010101" charset="-122"/>
                <a:ea typeface="黑体" panose="02010609060101010101" charset="-122"/>
              </a:rPr>
              <a:t>IBM</a:t>
            </a:r>
            <a:r>
              <a:rPr lang="zh-CN" altLang="en-US" sz="2800" dirty="0">
                <a:latin typeface="黑体" panose="02010609060101010101" charset="-122"/>
                <a:ea typeface="黑体" panose="02010609060101010101" charset="-122"/>
              </a:rPr>
              <a:t>公司潜心研究语音识别技术迄今已达</a:t>
            </a:r>
            <a:r>
              <a:rPr lang="en-US" altLang="zh-CN" sz="2800" dirty="0">
                <a:latin typeface="黑体" panose="02010609060101010101" charset="-122"/>
                <a:ea typeface="黑体" panose="02010609060101010101" charset="-122"/>
              </a:rPr>
              <a:t>30</a:t>
            </a:r>
            <a:r>
              <a:rPr lang="zh-CN" altLang="en-US" sz="2800" dirty="0">
                <a:latin typeface="黑体" panose="02010609060101010101" charset="-122"/>
                <a:ea typeface="黑体" panose="02010609060101010101" charset="-122"/>
              </a:rPr>
              <a:t>年之久，投资超过</a:t>
            </a:r>
            <a:r>
              <a:rPr lang="en-US" altLang="zh-CN" sz="2800" dirty="0">
                <a:latin typeface="黑体" panose="02010609060101010101" charset="-122"/>
                <a:ea typeface="黑体" panose="02010609060101010101" charset="-122"/>
              </a:rPr>
              <a:t>2</a:t>
            </a:r>
            <a:r>
              <a:rPr lang="zh-CN" altLang="en-US" sz="2800" dirty="0">
                <a:latin typeface="黑体" panose="02010609060101010101" charset="-122"/>
                <a:ea typeface="黑体" panose="02010609060101010101" charset="-122"/>
              </a:rPr>
              <a:t>亿美元。</a:t>
            </a:r>
          </a:p>
          <a:p>
            <a:pPr algn="just">
              <a:lnSpc>
                <a:spcPct val="30000"/>
              </a:lnSpc>
              <a:buFontTx/>
              <a:buChar char="•"/>
            </a:pPr>
            <a:endParaRPr lang="zh-CN" altLang="en-US" sz="2800" dirty="0">
              <a:latin typeface="黑体" panose="02010609060101010101" charset="-122"/>
              <a:ea typeface="黑体" panose="02010609060101010101" charset="-122"/>
            </a:endParaRPr>
          </a:p>
          <a:p>
            <a:pPr algn="just">
              <a:buFontTx/>
              <a:buChar char="•"/>
            </a:pPr>
            <a:r>
              <a:rPr lang="en-US" altLang="zh-CN" sz="2800" dirty="0">
                <a:latin typeface="黑体" panose="02010609060101010101" charset="-122"/>
                <a:ea typeface="黑体" panose="02010609060101010101" charset="-122"/>
              </a:rPr>
              <a:t>IBM</a:t>
            </a:r>
            <a:r>
              <a:rPr lang="zh-CN" altLang="en-US" sz="2800" dirty="0">
                <a:latin typeface="黑体" panose="02010609060101010101" charset="-122"/>
                <a:ea typeface="黑体" panose="02010609060101010101" charset="-122"/>
              </a:rPr>
              <a:t>公司于</a:t>
            </a:r>
            <a:r>
              <a:rPr lang="en-US" altLang="zh-CN" sz="2800" dirty="0">
                <a:latin typeface="黑体" panose="02010609060101010101" charset="-122"/>
                <a:ea typeface="黑体" panose="02010609060101010101" charset="-122"/>
              </a:rPr>
              <a:t>1995</a:t>
            </a:r>
            <a:r>
              <a:rPr lang="zh-CN" altLang="en-US" sz="2800" dirty="0">
                <a:latin typeface="黑体" panose="02010609060101010101" charset="-122"/>
                <a:ea typeface="黑体" panose="02010609060101010101" charset="-122"/>
              </a:rPr>
              <a:t>年在北京成立了中国研究中心，中文语音信息处理成了该中心三大研究领域之一，并于</a:t>
            </a:r>
            <a:r>
              <a:rPr lang="en-US" altLang="zh-CN" sz="2800" dirty="0">
                <a:latin typeface="黑体" panose="02010609060101010101" charset="-122"/>
                <a:ea typeface="黑体" panose="02010609060101010101" charset="-122"/>
              </a:rPr>
              <a:t>1997</a:t>
            </a:r>
            <a:r>
              <a:rPr lang="zh-CN" altLang="en-US" sz="2800" dirty="0">
                <a:latin typeface="黑体" panose="02010609060101010101" charset="-122"/>
                <a:ea typeface="黑体" panose="02010609060101010101" charset="-122"/>
              </a:rPr>
              <a:t>年</a:t>
            </a:r>
            <a:r>
              <a:rPr lang="en-US" altLang="zh-CN" sz="2800" dirty="0">
                <a:latin typeface="黑体" panose="02010609060101010101" charset="-122"/>
                <a:ea typeface="黑体" panose="02010609060101010101" charset="-122"/>
              </a:rPr>
              <a:t>9</a:t>
            </a:r>
            <a:r>
              <a:rPr lang="zh-CN" altLang="en-US" sz="2800" dirty="0">
                <a:latin typeface="黑体" panose="02010609060101010101" charset="-122"/>
                <a:ea typeface="黑体" panose="02010609060101010101" charset="-122"/>
              </a:rPr>
              <a:t>月</a:t>
            </a:r>
            <a:r>
              <a:rPr lang="en-US" altLang="zh-CN" sz="2800" dirty="0">
                <a:latin typeface="黑体" panose="02010609060101010101" charset="-122"/>
                <a:ea typeface="黑体" panose="02010609060101010101" charset="-122"/>
              </a:rPr>
              <a:t>4</a:t>
            </a:r>
            <a:r>
              <a:rPr lang="zh-CN" altLang="en-US" sz="2800" dirty="0">
                <a:latin typeface="黑体" panose="02010609060101010101" charset="-122"/>
                <a:ea typeface="黑体" panose="02010609060101010101" charset="-122"/>
              </a:rPr>
              <a:t>日，在北京推出了中文连续语音识别产品</a:t>
            </a:r>
            <a:r>
              <a:rPr lang="en-US" altLang="zh-CN" sz="2800" dirty="0">
                <a:latin typeface="黑体" panose="02010609060101010101" charset="-122"/>
                <a:ea typeface="黑体" panose="02010609060101010101" charset="-122"/>
              </a:rPr>
              <a:t>ViaVoice</a:t>
            </a:r>
            <a:r>
              <a:rPr lang="zh-CN" altLang="en-US" sz="2800" dirty="0">
                <a:latin typeface="黑体" panose="02010609060101010101" charset="-122"/>
                <a:ea typeface="黑体" panose="02010609060101010101" charset="-122"/>
              </a:rPr>
              <a:t>。 </a:t>
            </a:r>
          </a:p>
          <a:p>
            <a:endParaRPr lang="zh-CN" altLang="en-US" sz="2800" dirty="0">
              <a:latin typeface="黑体" panose="02010609060101010101" charset="-122"/>
              <a:ea typeface="黑体" panose="02010609060101010101" charset="-122"/>
            </a:endParaRPr>
          </a:p>
        </p:txBody>
      </p:sp>
      <p:sp>
        <p:nvSpPr>
          <p:cNvPr id="86018" name="标题 2"/>
          <p:cNvSpPr>
            <a:spLocks noGrp="1"/>
          </p:cNvSpPr>
          <p:nvPr>
            <p:ph type="title"/>
          </p:nvPr>
        </p:nvSpPr>
        <p:spPr/>
        <p:txBody>
          <a:bodyPr vert="horz" wrap="square" lIns="91440" tIns="45720" rIns="91440" bIns="45720" anchor="b" anchorCtr="0"/>
          <a:lstStyle/>
          <a:p>
            <a:pPr algn="ctr"/>
            <a:r>
              <a:rPr lang="en-US" altLang="zh-CN" sz="4000" dirty="0">
                <a:latin typeface="黑体" panose="02010609060101010101" charset="-122"/>
                <a:ea typeface="黑体" panose="02010609060101010101" charset="-122"/>
              </a:rPr>
              <a:t>IBM</a:t>
            </a:r>
            <a:r>
              <a:rPr lang="zh-CN" altLang="en-US" sz="4000" dirty="0">
                <a:latin typeface="黑体" panose="02010609060101010101" charset="-122"/>
                <a:ea typeface="黑体" panose="02010609060101010101" charset="-122"/>
              </a:rPr>
              <a:t>：</a:t>
            </a:r>
            <a:r>
              <a:rPr lang="en-US" altLang="zh-CN" sz="4000" dirty="0">
                <a:latin typeface="黑体" panose="02010609060101010101" charset="-122"/>
                <a:ea typeface="黑体" panose="02010609060101010101" charset="-122"/>
              </a:rPr>
              <a:t>ViaVoice</a:t>
            </a:r>
            <a:r>
              <a:rPr lang="zh-CN" altLang="en-US" sz="4000" dirty="0">
                <a:latin typeface="黑体" panose="02010609060101010101" charset="-122"/>
                <a:ea typeface="黑体" panose="02010609060101010101" charset="-122"/>
              </a:rPr>
              <a:t>仍居主流</a:t>
            </a:r>
            <a:endParaRPr lang="zh-CN" altLang="en-US" dirty="0">
              <a:latin typeface="黑体" panose="02010609060101010101" charset="-122"/>
              <a:ea typeface="黑体" panose="02010609060101010101"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内容占位符 1"/>
          <p:cNvSpPr>
            <a:spLocks noGrp="1"/>
          </p:cNvSpPr>
          <p:nvPr>
            <p:ph idx="1"/>
          </p:nvPr>
        </p:nvSpPr>
        <p:spPr/>
        <p:txBody>
          <a:bodyPr vert="horz" wrap="square" lIns="91440" tIns="45720" rIns="91440" bIns="45720" anchor="t" anchorCtr="0"/>
          <a:lstStyle/>
          <a:p>
            <a:pPr algn="just">
              <a:buFontTx/>
              <a:buChar char="•"/>
            </a:pPr>
            <a:r>
              <a:rPr lang="en-US" altLang="zh-CN" sz="2800" dirty="0">
                <a:latin typeface="黑体" panose="02010609060101010101" charset="-122"/>
                <a:ea typeface="黑体" panose="02010609060101010101" charset="-122"/>
              </a:rPr>
              <a:t>1998</a:t>
            </a:r>
            <a:r>
              <a:rPr lang="zh-CN" altLang="en-US" sz="2800" dirty="0">
                <a:latin typeface="黑体" panose="02010609060101010101" charset="-122"/>
                <a:ea typeface="黑体" panose="02010609060101010101" charset="-122"/>
              </a:rPr>
              <a:t>年，英特尔公司也宣布致力于推广语音识别技术，除了在北京举办首届语音技术国际论坛之外，还在北京、上海、成都、广州等地展开了“基于英特尔框架的语音识别技术”的宣传活动。</a:t>
            </a:r>
          </a:p>
          <a:p>
            <a:pPr algn="just">
              <a:lnSpc>
                <a:spcPct val="40000"/>
              </a:lnSpc>
              <a:buFontTx/>
              <a:buChar char="•"/>
            </a:pPr>
            <a:endParaRPr lang="zh-CN" altLang="en-US" sz="2800" dirty="0">
              <a:latin typeface="黑体" panose="02010609060101010101" charset="-122"/>
              <a:ea typeface="黑体" panose="02010609060101010101" charset="-122"/>
            </a:endParaRPr>
          </a:p>
          <a:p>
            <a:pPr algn="just">
              <a:buFontTx/>
              <a:buChar char="•"/>
            </a:pPr>
            <a:r>
              <a:rPr lang="zh-CN" altLang="en-US" sz="2800" dirty="0">
                <a:latin typeface="黑体" panose="02010609060101010101" charset="-122"/>
                <a:ea typeface="黑体" panose="02010609060101010101" charset="-122"/>
              </a:rPr>
              <a:t>联合了七家世界著名学术机构（中科院自动化所、清华大学、香港科技大学、香港中文大学、麻省理工学院、俄勒岗研究院、</a:t>
            </a:r>
            <a:r>
              <a:rPr lang="en-US" altLang="zh-CN" sz="2800" dirty="0">
                <a:latin typeface="黑体" panose="02010609060101010101" charset="-122"/>
                <a:ea typeface="黑体" panose="02010609060101010101" charset="-122"/>
              </a:rPr>
              <a:t>WATERLLOO</a:t>
            </a:r>
            <a:r>
              <a:rPr lang="zh-CN" altLang="en-US" sz="2800" dirty="0">
                <a:latin typeface="黑体" panose="02010609060101010101" charset="-122"/>
                <a:ea typeface="黑体" panose="02010609060101010101" charset="-122"/>
              </a:rPr>
              <a:t>大学）成立了“国际语音技术研究组织”，致力于计算机语音技术的基础研究，以加速中文语音识别技术的发展。</a:t>
            </a:r>
          </a:p>
        </p:txBody>
      </p:sp>
      <p:sp>
        <p:nvSpPr>
          <p:cNvPr id="87042" name="标题 2"/>
          <p:cNvSpPr>
            <a:spLocks noGrp="1"/>
          </p:cNvSpPr>
          <p:nvPr>
            <p:ph type="title"/>
          </p:nvPr>
        </p:nvSpPr>
        <p:spPr/>
        <p:txBody>
          <a:bodyPr vert="horz" wrap="square" lIns="91440" tIns="45720" rIns="91440" bIns="45720" anchor="b" anchorCtr="0"/>
          <a:lstStyle/>
          <a:p>
            <a:pPr algn="ctr"/>
            <a:r>
              <a:rPr lang="en-US" altLang="zh-CN" sz="4000" dirty="0">
                <a:latin typeface="幼圆" panose="02010509060101010101" pitchFamily="49" charset="-122"/>
                <a:ea typeface="幼圆" panose="02010509060101010101" pitchFamily="49" charset="-122"/>
              </a:rPr>
              <a:t>Intel</a:t>
            </a:r>
            <a:r>
              <a:rPr lang="zh-CN" altLang="en-US" sz="4000" dirty="0">
                <a:latin typeface="幼圆" panose="02010509060101010101" pitchFamily="49" charset="-122"/>
                <a:ea typeface="幼圆" panose="02010509060101010101" pitchFamily="49" charset="-122"/>
              </a:rPr>
              <a:t>：做语音技术倡导者</a:t>
            </a:r>
            <a:endParaRPr lang="zh-CN" altLang="en-US" dirty="0">
              <a:ea typeface="宋体" panose="02010600030101010101" pitchFamily="2" charset="-122"/>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内容占位符 2"/>
          <p:cNvSpPr>
            <a:spLocks noGrp="1"/>
          </p:cNvSpPr>
          <p:nvPr>
            <p:ph idx="1"/>
          </p:nvPr>
        </p:nvSpPr>
        <p:spPr/>
        <p:txBody>
          <a:bodyPr vert="horz" wrap="square" lIns="91440" tIns="45720" rIns="91440" bIns="45720" anchor="t" anchorCtr="0"/>
          <a:lstStyle/>
          <a:p>
            <a:pPr algn="just">
              <a:buFontTx/>
              <a:buChar char="•"/>
            </a:pPr>
            <a:r>
              <a:rPr lang="zh-CN" altLang="en-US" dirty="0">
                <a:latin typeface="黑体" panose="02010609060101010101" charset="-122"/>
                <a:ea typeface="黑体" panose="02010609060101010101" charset="-122"/>
              </a:rPr>
              <a:t>语音识别是研究如何采用数字信号处理技术自动提取以及决定</a:t>
            </a:r>
            <a:r>
              <a:rPr lang="zh-CN" altLang="en-US" dirty="0">
                <a:solidFill>
                  <a:srgbClr val="FF0000"/>
                </a:solidFill>
                <a:latin typeface="黑体" panose="02010609060101010101" charset="-122"/>
                <a:ea typeface="黑体" panose="02010609060101010101" charset="-122"/>
              </a:rPr>
              <a:t>语音信号中最基本、 最有意义的信息</a:t>
            </a:r>
            <a:r>
              <a:rPr lang="zh-CN" altLang="en-US" dirty="0">
                <a:latin typeface="黑体" panose="02010609060101010101" charset="-122"/>
                <a:ea typeface="黑体" panose="02010609060101010101" charset="-122"/>
              </a:rPr>
              <a:t>的一门新兴的边缘学科。它是语音信号处理学科的一个分支。</a:t>
            </a:r>
          </a:p>
          <a:p>
            <a:pPr algn="just">
              <a:lnSpc>
                <a:spcPct val="40000"/>
              </a:lnSpc>
              <a:buFontTx/>
              <a:buChar char="•"/>
            </a:pPr>
            <a:endParaRPr lang="zh-CN" altLang="en-US" dirty="0">
              <a:latin typeface="黑体" panose="02010609060101010101" charset="-122"/>
              <a:ea typeface="黑体" panose="02010609060101010101" charset="-122"/>
            </a:endParaRPr>
          </a:p>
          <a:p>
            <a:pPr algn="just">
              <a:buFontTx/>
              <a:buChar char="•"/>
            </a:pPr>
            <a:r>
              <a:rPr lang="zh-CN" altLang="en-US" dirty="0">
                <a:latin typeface="黑体" panose="02010609060101010101" charset="-122"/>
                <a:ea typeface="黑体" panose="02010609060101010101" charset="-122"/>
              </a:rPr>
              <a:t>语音识别所涉及的学科领域：</a:t>
            </a:r>
            <a:r>
              <a:rPr lang="zh-CN" altLang="en-US" dirty="0">
                <a:solidFill>
                  <a:srgbClr val="FF0000"/>
                </a:solidFill>
                <a:latin typeface="黑体" panose="02010609060101010101" charset="-122"/>
                <a:ea typeface="黑体" panose="02010609060101010101" charset="-122"/>
              </a:rPr>
              <a:t>信号处理、物理学（声学）、模式匹配、通信及信息理论、语言语音学、生理学、计算机科学（研究软硬件算法</a:t>
            </a:r>
            <a:r>
              <a:rPr lang="zh-CN" altLang="en-US" dirty="0">
                <a:latin typeface="黑体" panose="02010609060101010101" charset="-122"/>
                <a:ea typeface="黑体" panose="02010609060101010101" charset="-122"/>
              </a:rPr>
              <a:t>以便更有效地实现用于识别系统中的</a:t>
            </a:r>
            <a:r>
              <a:rPr lang="zh-CN" altLang="en-US" dirty="0">
                <a:solidFill>
                  <a:srgbClr val="FF0000"/>
                </a:solidFill>
                <a:latin typeface="黑体" panose="02010609060101010101" charset="-122"/>
                <a:ea typeface="黑体" panose="02010609060101010101" charset="-122"/>
              </a:rPr>
              <a:t>各种方法）、心理学等</a:t>
            </a:r>
            <a:r>
              <a:rPr lang="zh-CN" altLang="en-US" dirty="0">
                <a:latin typeface="黑体" panose="02010609060101010101" charset="-122"/>
                <a:ea typeface="黑体" panose="02010609060101010101" charset="-122"/>
              </a:rPr>
              <a:t>。</a:t>
            </a:r>
            <a:endParaRPr lang="zh-CN" altLang="en-US" dirty="0">
              <a:ea typeface="宋体" panose="02010600030101010101" pitchFamily="2" charset="-122"/>
            </a:endParaRPr>
          </a:p>
        </p:txBody>
      </p:sp>
      <p:sp>
        <p:nvSpPr>
          <p:cNvPr id="88066" name="标题 1"/>
          <p:cNvSpPr>
            <a:spLocks noGrp="1"/>
          </p:cNvSpPr>
          <p:nvPr>
            <p:ph type="title"/>
          </p:nvPr>
        </p:nvSpPr>
        <p:spPr/>
        <p:txBody>
          <a:bodyPr vert="horz" wrap="square" lIns="91440" tIns="45720" rIns="91440" bIns="45720" anchor="b" anchorCtr="0"/>
          <a:lstStyle/>
          <a:p>
            <a:pPr marL="342900" indent="-342900" algn="ctr">
              <a:spcBef>
                <a:spcPct val="20000"/>
              </a:spcBef>
              <a:spcAft>
                <a:spcPct val="20000"/>
              </a:spcAft>
            </a:pPr>
            <a:r>
              <a:rPr lang="en-US" altLang="zh-CN" sz="3600" b="0" dirty="0">
                <a:solidFill>
                  <a:schemeClr val="tx1"/>
                </a:solidFill>
                <a:latin typeface="隶书" panose="02010509060101010101" pitchFamily="49" charset="-122"/>
                <a:ea typeface="隶书" panose="02010509060101010101" pitchFamily="49" charset="-122"/>
              </a:rPr>
              <a:t>2.2 </a:t>
            </a:r>
            <a:r>
              <a:rPr lang="zh-CN" altLang="en-US" sz="3600" b="0" dirty="0">
                <a:solidFill>
                  <a:schemeClr val="tx1"/>
                </a:solidFill>
                <a:latin typeface="隶书" panose="02010509060101010101" pitchFamily="49" charset="-122"/>
                <a:ea typeface="隶书" panose="02010509060101010101" pitchFamily="49" charset="-122"/>
              </a:rPr>
              <a:t>语音识别的定义、原理和分类</a:t>
            </a: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2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语音识别</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内容占位符 1"/>
          <p:cNvSpPr>
            <a:spLocks noGrp="1"/>
          </p:cNvSpPr>
          <p:nvPr>
            <p:ph idx="1"/>
          </p:nvPr>
        </p:nvSpPr>
        <p:spPr/>
        <p:txBody>
          <a:bodyPr vert="horz" wrap="square" lIns="91440" tIns="45720" rIns="91440" bIns="45720" anchor="t" anchorCtr="0"/>
          <a:lstStyle/>
          <a:p>
            <a:pPr>
              <a:lnSpc>
                <a:spcPct val="135000"/>
              </a:lnSpc>
              <a:spcBef>
                <a:spcPct val="50000"/>
              </a:spcBef>
            </a:pPr>
            <a:r>
              <a:rPr lang="zh-CN" altLang="en-US" sz="2800" dirty="0">
                <a:solidFill>
                  <a:srgbClr val="FF0000"/>
                </a:solidFill>
                <a:latin typeface="隶书" panose="02010509060101010101" pitchFamily="49" charset="-122"/>
                <a:ea typeface="隶书" panose="02010509060101010101" pitchFamily="49" charset="-122"/>
              </a:rPr>
              <a:t>语音识别是指从语音到文本的转换，即让计算机能够把人发出的有意义的话音变成书面语言。通俗地说就是让机器能够听懂人说的话</a:t>
            </a:r>
            <a:r>
              <a:rPr lang="zh-CN" altLang="en-US" sz="2800" dirty="0">
                <a:latin typeface="隶书" panose="02010509060101010101" pitchFamily="49" charset="-122"/>
                <a:ea typeface="隶书" panose="02010509060101010101" pitchFamily="49" charset="-122"/>
              </a:rPr>
              <a:t>。</a:t>
            </a:r>
          </a:p>
          <a:p>
            <a:pPr>
              <a:lnSpc>
                <a:spcPct val="135000"/>
              </a:lnSpc>
              <a:spcBef>
                <a:spcPct val="50000"/>
              </a:spcBef>
            </a:pPr>
            <a:r>
              <a:rPr lang="zh-CN" altLang="en-US" sz="2800" dirty="0">
                <a:latin typeface="隶书" panose="02010509060101010101" pitchFamily="49" charset="-122"/>
                <a:ea typeface="隶书" panose="02010509060101010101" pitchFamily="49" charset="-122"/>
              </a:rPr>
              <a:t>所谓听懂，有两层意思，一是指把用户所说的话逐词逐句转换成文本；二是指正确理解语音中所包含的要求，作出正确的应答。</a:t>
            </a:r>
          </a:p>
        </p:txBody>
      </p:sp>
      <p:sp>
        <p:nvSpPr>
          <p:cNvPr id="89090" name="标题 2"/>
          <p:cNvSpPr>
            <a:spLocks noGrp="1"/>
          </p:cNvSpPr>
          <p:nvPr>
            <p:ph type="title"/>
          </p:nvPr>
        </p:nvSpPr>
        <p:spPr/>
        <p:txBody>
          <a:bodyPr vert="horz" wrap="square" lIns="91440" tIns="45720" rIns="91440" bIns="45720" anchor="b" anchorCtr="0"/>
          <a:lstStyle/>
          <a:p>
            <a:pPr algn="ctr"/>
            <a:r>
              <a:rPr lang="en-US" altLang="zh-CN" sz="4000" dirty="0">
                <a:latin typeface="幼圆" panose="02010509060101010101" pitchFamily="49" charset="-122"/>
                <a:ea typeface="幼圆" panose="02010509060101010101" pitchFamily="49" charset="-122"/>
              </a:rPr>
              <a:t>2.2.1 </a:t>
            </a:r>
            <a:r>
              <a:rPr lang="zh-CN" altLang="en-US" sz="4000" dirty="0">
                <a:latin typeface="幼圆" panose="02010509060101010101" pitchFamily="49" charset="-122"/>
                <a:ea typeface="幼圆" panose="02010509060101010101" pitchFamily="49" charset="-122"/>
              </a:rPr>
              <a:t>语音识别的定义</a:t>
            </a:r>
            <a:endParaRPr lang="zh-CN" altLang="en-US" dirty="0">
              <a:ea typeface="宋体" panose="02010600030101010101"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内容占位符 1"/>
          <p:cNvSpPr>
            <a:spLocks noGrp="1"/>
          </p:cNvSpPr>
          <p:nvPr>
            <p:ph idx="1"/>
          </p:nvPr>
        </p:nvSpPr>
        <p:spPr>
          <a:xfrm>
            <a:off x="1981200" y="1500188"/>
            <a:ext cx="8229600" cy="4411662"/>
          </a:xfrm>
        </p:spPr>
        <p:txBody>
          <a:bodyPr vert="horz" wrap="square" lIns="91440" tIns="45720" rIns="91440" bIns="45720" anchor="t" anchorCtr="0">
            <a:normAutofit lnSpcReduction="10000"/>
          </a:bodyPr>
          <a:lstStyle/>
          <a:p>
            <a:pPr algn="just">
              <a:buFontTx/>
              <a:buChar char="•"/>
            </a:pPr>
            <a:r>
              <a:rPr lang="zh-CN" altLang="en-US" sz="2800" dirty="0">
                <a:latin typeface="黑体" panose="02010609060101010101" charset="-122"/>
                <a:ea typeface="黑体" panose="02010609060101010101" charset="-122"/>
              </a:rPr>
              <a:t>有意义、有内容的信息是构成语音音韵特性、即语音的共性特征之基础，这类特征信息称为音韵信息。 </a:t>
            </a:r>
          </a:p>
          <a:p>
            <a:pPr algn="just">
              <a:lnSpc>
                <a:spcPct val="40000"/>
              </a:lnSpc>
              <a:buFontTx/>
              <a:buChar char="•"/>
            </a:pPr>
            <a:endParaRPr lang="zh-CN" altLang="en-US" sz="2800" dirty="0">
              <a:latin typeface="黑体" panose="02010609060101010101" charset="-122"/>
              <a:ea typeface="黑体" panose="02010609060101010101" charset="-122"/>
            </a:endParaRPr>
          </a:p>
          <a:p>
            <a:pPr algn="just">
              <a:buFontTx/>
              <a:buChar char="•"/>
            </a:pPr>
            <a:r>
              <a:rPr lang="zh-CN" altLang="en-US" sz="2800" dirty="0">
                <a:latin typeface="黑体" panose="02010609060101010101" charset="-122"/>
                <a:ea typeface="黑体" panose="02010609060101010101" charset="-122"/>
              </a:rPr>
              <a:t>语音信号中有关个人特征的信息、即语音的个性特征，如：音强、节奏、音高等，这类特征信息称为音律信息。</a:t>
            </a:r>
          </a:p>
          <a:p>
            <a:pPr algn="just">
              <a:lnSpc>
                <a:spcPct val="40000"/>
              </a:lnSpc>
              <a:buFontTx/>
              <a:buChar char="•"/>
            </a:pPr>
            <a:endParaRPr lang="zh-CN" altLang="en-US" sz="2800" dirty="0">
              <a:latin typeface="黑体" panose="02010609060101010101" charset="-122"/>
              <a:ea typeface="黑体" panose="02010609060101010101" charset="-122"/>
            </a:endParaRPr>
          </a:p>
          <a:p>
            <a:pPr algn="just">
              <a:buFontTx/>
              <a:buChar char="•"/>
            </a:pPr>
            <a:r>
              <a:rPr lang="zh-CN" altLang="en-US" sz="2800" dirty="0">
                <a:latin typeface="黑体" panose="02010609060101010101" charset="-122"/>
                <a:ea typeface="黑体" panose="02010609060101010101" charset="-122"/>
              </a:rPr>
              <a:t>从广义上讲，语音识别也包括了对说话人的识别，其主要内容是提取语音信号中有关个人特征的信息、即语音的个性特征（如：音律特性等），在这里专指有意义、有内容的识别。</a:t>
            </a:r>
          </a:p>
        </p:txBody>
      </p:sp>
      <p:sp>
        <p:nvSpPr>
          <p:cNvPr id="90114"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音韵信息与音律信息</a:t>
            </a:r>
            <a:endParaRPr lang="zh-CN" altLang="en-US" dirty="0">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内容占位符 1"/>
          <p:cNvSpPr>
            <a:spLocks noGrp="1"/>
          </p:cNvSpPr>
          <p:nvPr>
            <p:ph idx="1"/>
          </p:nvPr>
        </p:nvSpPr>
        <p:spPr>
          <a:xfrm>
            <a:off x="1595438" y="1571625"/>
            <a:ext cx="9001125" cy="4411663"/>
          </a:xfrm>
        </p:spPr>
        <p:txBody>
          <a:bodyPr vert="horz" wrap="square" lIns="91440" tIns="45720" rIns="91440" bIns="45720" anchor="t" anchorCtr="0"/>
          <a:lstStyle/>
          <a:p>
            <a:pPr algn="just">
              <a:spcBef>
                <a:spcPts val="600"/>
              </a:spcBef>
              <a:buFontTx/>
              <a:buChar char="•"/>
            </a:pPr>
            <a:r>
              <a:rPr lang="zh-CN" altLang="en-US" sz="2600" dirty="0">
                <a:solidFill>
                  <a:srgbClr val="FF0000"/>
                </a:solidFill>
                <a:latin typeface="黑体" panose="02010609060101010101" charset="-122"/>
                <a:ea typeface="黑体" panose="02010609060101010101" charset="-122"/>
              </a:rPr>
              <a:t>训练</a:t>
            </a:r>
            <a:r>
              <a:rPr lang="en-US" altLang="zh-CN" sz="2600" dirty="0">
                <a:solidFill>
                  <a:srgbClr val="FF0000"/>
                </a:solidFill>
                <a:latin typeface="黑体" panose="02010609060101010101" charset="-122"/>
                <a:ea typeface="黑体" panose="02010609060101010101" charset="-122"/>
              </a:rPr>
              <a:t>(Training)</a:t>
            </a:r>
            <a:r>
              <a:rPr lang="zh-CN" altLang="en-US" sz="2600" dirty="0">
                <a:latin typeface="黑体" panose="02010609060101010101" charset="-122"/>
                <a:ea typeface="黑体" panose="02010609060101010101" charset="-122"/>
              </a:rPr>
              <a:t>：预先分析出语音特征参数，制作语音模板</a:t>
            </a:r>
            <a:r>
              <a:rPr lang="en-US" altLang="zh-CN" sz="2600" dirty="0">
                <a:latin typeface="黑体" panose="02010609060101010101" charset="-122"/>
                <a:ea typeface="黑体" panose="02010609060101010101" charset="-122"/>
              </a:rPr>
              <a:t>(Template)</a:t>
            </a:r>
            <a:r>
              <a:rPr lang="zh-CN" altLang="en-US" sz="2600" dirty="0">
                <a:latin typeface="黑体" panose="02010609060101010101" charset="-122"/>
                <a:ea typeface="黑体" panose="02010609060101010101" charset="-122"/>
              </a:rPr>
              <a:t>并存放在语音参数库中。</a:t>
            </a:r>
          </a:p>
          <a:p>
            <a:pPr algn="just">
              <a:lnSpc>
                <a:spcPct val="20000"/>
              </a:lnSpc>
              <a:spcBef>
                <a:spcPts val="600"/>
              </a:spcBef>
              <a:buFontTx/>
              <a:buChar char="•"/>
            </a:pPr>
            <a:endParaRPr lang="zh-CN" altLang="en-US" sz="2600" dirty="0">
              <a:latin typeface="黑体" panose="02010609060101010101" charset="-122"/>
              <a:ea typeface="黑体" panose="02010609060101010101" charset="-122"/>
            </a:endParaRPr>
          </a:p>
          <a:p>
            <a:pPr algn="just">
              <a:spcBef>
                <a:spcPts val="600"/>
              </a:spcBef>
              <a:buFontTx/>
              <a:buChar char="•"/>
            </a:pPr>
            <a:r>
              <a:rPr lang="zh-CN" altLang="en-US" sz="2600" dirty="0">
                <a:solidFill>
                  <a:srgbClr val="FF0000"/>
                </a:solidFill>
                <a:latin typeface="黑体" panose="02010609060101010101" charset="-122"/>
                <a:ea typeface="黑体" panose="02010609060101010101" charset="-122"/>
              </a:rPr>
              <a:t>识别</a:t>
            </a:r>
            <a:r>
              <a:rPr lang="en-US" altLang="zh-CN" sz="2600" dirty="0">
                <a:solidFill>
                  <a:srgbClr val="FF0000"/>
                </a:solidFill>
                <a:latin typeface="黑体" panose="02010609060101010101" charset="-122"/>
                <a:ea typeface="黑体" panose="02010609060101010101" charset="-122"/>
              </a:rPr>
              <a:t>(Recognition)</a:t>
            </a:r>
            <a:r>
              <a:rPr lang="zh-CN" altLang="en-US" sz="2600" dirty="0">
                <a:latin typeface="黑体" panose="02010609060101010101" charset="-122"/>
                <a:ea typeface="黑体" panose="02010609060101010101" charset="-122"/>
              </a:rPr>
              <a:t>：待识语音经过与训练时相同的分析，得到语音参数，将它与库中的参考模板一一比较，并采用判决的方法找出最接近语音特征的模板，得出识别结果。</a:t>
            </a:r>
          </a:p>
          <a:p>
            <a:pPr algn="just">
              <a:lnSpc>
                <a:spcPct val="10000"/>
              </a:lnSpc>
              <a:spcBef>
                <a:spcPts val="600"/>
              </a:spcBef>
              <a:buFontTx/>
              <a:buChar char="•"/>
            </a:pPr>
            <a:endParaRPr lang="zh-CN" altLang="en-US" sz="2600" dirty="0">
              <a:latin typeface="黑体" panose="02010609060101010101" charset="-122"/>
              <a:ea typeface="黑体" panose="02010609060101010101" charset="-122"/>
            </a:endParaRPr>
          </a:p>
          <a:p>
            <a:pPr algn="just">
              <a:spcBef>
                <a:spcPts val="600"/>
              </a:spcBef>
              <a:buFontTx/>
              <a:buChar char="•"/>
            </a:pPr>
            <a:r>
              <a:rPr lang="zh-CN" altLang="en-US" sz="2600" dirty="0">
                <a:solidFill>
                  <a:srgbClr val="FF0000"/>
                </a:solidFill>
                <a:latin typeface="黑体" panose="02010609060101010101" charset="-122"/>
                <a:ea typeface="黑体" panose="02010609060101010101" charset="-122"/>
              </a:rPr>
              <a:t>失真测度</a:t>
            </a:r>
            <a:r>
              <a:rPr lang="en-US" altLang="zh-CN" sz="2600" dirty="0">
                <a:solidFill>
                  <a:srgbClr val="FF0000"/>
                </a:solidFill>
                <a:latin typeface="黑体" panose="02010609060101010101" charset="-122"/>
                <a:ea typeface="黑体" panose="02010609060101010101" charset="-122"/>
              </a:rPr>
              <a:t>(Distortion Measures)</a:t>
            </a:r>
            <a:r>
              <a:rPr lang="zh-CN" altLang="en-US" sz="2600" dirty="0">
                <a:latin typeface="黑体" panose="02010609060101010101" charset="-122"/>
                <a:ea typeface="黑体" panose="02010609060101010101" charset="-122"/>
              </a:rPr>
              <a:t>：在进行比较时要有个标准，这就是计量语音特征参数矢量之间的“失真测度”。</a:t>
            </a:r>
          </a:p>
          <a:p>
            <a:pPr algn="just">
              <a:lnSpc>
                <a:spcPct val="20000"/>
              </a:lnSpc>
              <a:spcBef>
                <a:spcPts val="600"/>
              </a:spcBef>
              <a:buFontTx/>
              <a:buChar char="•"/>
            </a:pPr>
            <a:endParaRPr lang="zh-CN" altLang="en-US" sz="2600" dirty="0">
              <a:latin typeface="黑体" panose="02010609060101010101" charset="-122"/>
              <a:ea typeface="黑体" panose="02010609060101010101" charset="-122"/>
            </a:endParaRPr>
          </a:p>
          <a:p>
            <a:pPr algn="just">
              <a:spcBef>
                <a:spcPts val="600"/>
              </a:spcBef>
              <a:buFontTx/>
              <a:buChar char="•"/>
            </a:pPr>
            <a:r>
              <a:rPr lang="zh-CN" altLang="en-US" sz="2600" dirty="0">
                <a:latin typeface="黑体" panose="02010609060101010101" charset="-122"/>
                <a:ea typeface="黑体" panose="02010609060101010101" charset="-122"/>
              </a:rPr>
              <a:t>主要识别框架：</a:t>
            </a:r>
            <a:r>
              <a:rPr lang="zh-CN" altLang="en-US" sz="2600" dirty="0">
                <a:solidFill>
                  <a:srgbClr val="FF0000"/>
                </a:solidFill>
                <a:latin typeface="黑体" panose="02010609060101010101" charset="-122"/>
                <a:ea typeface="黑体" panose="02010609060101010101" charset="-122"/>
              </a:rPr>
              <a:t>基于模式匹配的动态时间规整法</a:t>
            </a:r>
            <a:r>
              <a:rPr lang="en-US" altLang="zh-CN" sz="2600" dirty="0">
                <a:latin typeface="黑体" panose="02010609060101010101" charset="-122"/>
                <a:ea typeface="黑体" panose="02010609060101010101" charset="-122"/>
              </a:rPr>
              <a:t>(DTW:Dynamic Time Warping)</a:t>
            </a:r>
            <a:r>
              <a:rPr lang="zh-CN" altLang="en-US" sz="2600" dirty="0">
                <a:latin typeface="黑体" panose="02010609060101010101" charset="-122"/>
                <a:ea typeface="黑体" panose="02010609060101010101" charset="-122"/>
              </a:rPr>
              <a:t>和</a:t>
            </a:r>
            <a:r>
              <a:rPr lang="zh-CN" altLang="en-US" sz="2600" dirty="0">
                <a:solidFill>
                  <a:srgbClr val="FF0000"/>
                </a:solidFill>
                <a:latin typeface="黑体" panose="02010609060101010101" charset="-122"/>
                <a:ea typeface="黑体" panose="02010609060101010101" charset="-122"/>
              </a:rPr>
              <a:t>基于统计模型的隐马尔柯夫模型法</a:t>
            </a:r>
            <a:r>
              <a:rPr lang="en-US" altLang="zh-CN" sz="2600" dirty="0">
                <a:latin typeface="黑体" panose="02010609060101010101" charset="-122"/>
                <a:ea typeface="黑体" panose="02010609060101010101" charset="-122"/>
              </a:rPr>
              <a:t>(HMM:Hidden Markov Model)</a:t>
            </a:r>
            <a:r>
              <a:rPr lang="zh-CN" altLang="en-US" sz="2600" dirty="0">
                <a:latin typeface="黑体" panose="02010609060101010101" charset="-122"/>
                <a:ea typeface="黑体" panose="02010609060101010101" charset="-122"/>
              </a:rPr>
              <a:t>。</a:t>
            </a:r>
            <a:endParaRPr lang="en-US" altLang="zh-CN" sz="2600" dirty="0">
              <a:latin typeface="黑体" panose="02010609060101010101" charset="-122"/>
              <a:ea typeface="黑体" panose="02010609060101010101" charset="-122"/>
            </a:endParaRPr>
          </a:p>
          <a:p>
            <a:pPr>
              <a:spcBef>
                <a:spcPts val="600"/>
              </a:spcBef>
            </a:pPr>
            <a:endParaRPr lang="zh-CN" altLang="en-US" sz="2600" dirty="0">
              <a:latin typeface="黑体" panose="02010609060101010101" charset="-122"/>
              <a:ea typeface="黑体" panose="02010609060101010101" charset="-122"/>
            </a:endParaRPr>
          </a:p>
        </p:txBody>
      </p:sp>
      <p:sp>
        <p:nvSpPr>
          <p:cNvPr id="91138" name="标题 2"/>
          <p:cNvSpPr>
            <a:spLocks noGrp="1"/>
          </p:cNvSpPr>
          <p:nvPr>
            <p:ph type="title"/>
          </p:nvPr>
        </p:nvSpPr>
        <p:spPr/>
        <p:txBody>
          <a:bodyPr vert="horz" wrap="square" lIns="91440" tIns="45720" rIns="91440" bIns="45720" anchor="b" anchorCtr="0"/>
          <a:lstStyle/>
          <a:p>
            <a:pPr algn="ctr"/>
            <a:r>
              <a:rPr lang="en-US" altLang="zh-CN" sz="4000" dirty="0">
                <a:latin typeface="幼圆" panose="02010509060101010101" pitchFamily="49" charset="-122"/>
                <a:ea typeface="幼圆" panose="02010509060101010101" pitchFamily="49" charset="-122"/>
              </a:rPr>
              <a:t>2.2.2 </a:t>
            </a:r>
            <a:r>
              <a:rPr lang="zh-CN" altLang="en-US" sz="4000" dirty="0">
                <a:latin typeface="幼圆" panose="02010509060101010101" pitchFamily="49" charset="-122"/>
                <a:ea typeface="幼圆" panose="02010509060101010101" pitchFamily="49" charset="-122"/>
              </a:rPr>
              <a:t>语音识别的基本原理</a:t>
            </a:r>
            <a:endParaRPr lang="zh-CN" altLang="en-US" dirty="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内容占位符 1"/>
          <p:cNvSpPr>
            <a:spLocks noGrp="1"/>
          </p:cNvSpPr>
          <p:nvPr>
            <p:ph idx="1"/>
          </p:nvPr>
        </p:nvSpPr>
        <p:spPr/>
        <p:txBody>
          <a:bodyPr vert="horz" wrap="square" lIns="91440" tIns="45720" rIns="91440" bIns="45720" anchor="t" anchorCtr="0"/>
          <a:lstStyle/>
          <a:p>
            <a:r>
              <a:rPr lang="zh-CN" altLang="en-US" dirty="0">
                <a:latin typeface="黑体" panose="02010609060101010101" charset="-122"/>
                <a:ea typeface="黑体" panose="02010609060101010101" charset="-122"/>
              </a:rPr>
              <a:t>不同的语音识别系统，虽然具体实现细节有所不同，但所采用的基本技术相似，一个典型语音识别系统的实现过程如图所示。</a:t>
            </a:r>
            <a:r>
              <a:rPr lang="zh-CN" altLang="en-US" sz="3600" dirty="0">
                <a:latin typeface="黑体" panose="02010609060101010101" charset="-122"/>
                <a:ea typeface="黑体" panose="02010609060101010101" charset="-122"/>
              </a:rPr>
              <a:t> </a:t>
            </a:r>
          </a:p>
          <a:p>
            <a:endParaRPr lang="zh-CN" altLang="en-US" dirty="0">
              <a:latin typeface="黑体" panose="02010609060101010101" charset="-122"/>
              <a:ea typeface="黑体" panose="02010609060101010101" charset="-122"/>
            </a:endParaRPr>
          </a:p>
        </p:txBody>
      </p:sp>
      <p:sp>
        <p:nvSpPr>
          <p:cNvPr id="92162" name="标题 2"/>
          <p:cNvSpPr>
            <a:spLocks noGrp="1"/>
          </p:cNvSpPr>
          <p:nvPr>
            <p:ph type="title"/>
          </p:nvPr>
        </p:nvSpPr>
        <p:spPr/>
        <p:txBody>
          <a:bodyPr vert="horz" wrap="square" lIns="91440" tIns="45720" rIns="91440" bIns="45720" anchor="b" anchorCtr="0"/>
          <a:lstStyle/>
          <a:p>
            <a:pPr algn="ctr"/>
            <a:r>
              <a:rPr lang="zh-CN" altLang="en-US" sz="4000" dirty="0">
                <a:latin typeface="幼圆" panose="02010509060101010101" pitchFamily="49" charset="-122"/>
                <a:ea typeface="幼圆" panose="02010509060101010101" pitchFamily="49" charset="-122"/>
              </a:rPr>
              <a:t>语音识别原理框图</a:t>
            </a:r>
            <a:endParaRPr lang="zh-CN" altLang="en-US" dirty="0">
              <a:ea typeface="宋体" panose="02010600030101010101" pitchFamily="2" charset="-122"/>
            </a:endParaRPr>
          </a:p>
        </p:txBody>
      </p:sp>
      <p:grpSp>
        <p:nvGrpSpPr>
          <p:cNvPr id="92163" name="Group 29"/>
          <p:cNvGrpSpPr/>
          <p:nvPr/>
        </p:nvGrpSpPr>
        <p:grpSpPr>
          <a:xfrm>
            <a:off x="1957388" y="3721100"/>
            <a:ext cx="8353425" cy="1655763"/>
            <a:chOff x="144" y="1872"/>
            <a:chExt cx="5184" cy="797"/>
          </a:xfrm>
        </p:grpSpPr>
        <p:sp>
          <p:nvSpPr>
            <p:cNvPr id="92164" name="Text Box 30"/>
            <p:cNvSpPr txBox="1"/>
            <p:nvPr/>
          </p:nvSpPr>
          <p:spPr>
            <a:xfrm>
              <a:off x="768" y="2304"/>
              <a:ext cx="528" cy="216"/>
            </a:xfrm>
            <a:prstGeom prst="rect">
              <a:avLst/>
            </a:prstGeom>
            <a:noFill/>
            <a:ln w="12700" cap="flat" cmpd="sng">
              <a:solidFill>
                <a:srgbClr val="99CC00"/>
              </a:solidFill>
              <a:prstDash val="solid"/>
              <a:miter/>
              <a:headEnd type="none" w="med" len="med"/>
              <a:tailEnd type="none" w="med" len="med"/>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预处理</a:t>
              </a:r>
            </a:p>
          </p:txBody>
        </p:sp>
        <p:sp>
          <p:nvSpPr>
            <p:cNvPr id="92165" name="Text Box 31"/>
            <p:cNvSpPr txBox="1"/>
            <p:nvPr/>
          </p:nvSpPr>
          <p:spPr>
            <a:xfrm>
              <a:off x="1776" y="2304"/>
              <a:ext cx="672" cy="216"/>
            </a:xfrm>
            <a:prstGeom prst="rect">
              <a:avLst/>
            </a:prstGeom>
            <a:noFill/>
            <a:ln w="12700" cap="flat" cmpd="sng">
              <a:solidFill>
                <a:srgbClr val="99CC00"/>
              </a:solidFill>
              <a:prstDash val="solid"/>
              <a:miter/>
              <a:headEnd type="none" w="med" len="med"/>
              <a:tailEnd type="none" w="med" len="med"/>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特征提取</a:t>
              </a:r>
            </a:p>
          </p:txBody>
        </p:sp>
        <p:sp>
          <p:nvSpPr>
            <p:cNvPr id="92166" name="Text Box 32"/>
            <p:cNvSpPr txBox="1"/>
            <p:nvPr/>
          </p:nvSpPr>
          <p:spPr>
            <a:xfrm>
              <a:off x="2976" y="1872"/>
              <a:ext cx="672" cy="221"/>
            </a:xfrm>
            <a:prstGeom prst="rect">
              <a:avLst/>
            </a:prstGeom>
            <a:noFill/>
            <a:ln w="12700" cap="flat" cmpd="sng">
              <a:solidFill>
                <a:srgbClr val="99CC00"/>
              </a:solidFill>
              <a:prstDash val="solid"/>
              <a:miter/>
              <a:headEnd type="none" w="med" len="med"/>
              <a:tailEnd type="none" w="med" len="med"/>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参考模式</a:t>
              </a:r>
            </a:p>
          </p:txBody>
        </p:sp>
        <p:sp>
          <p:nvSpPr>
            <p:cNvPr id="92167" name="Text Box 33"/>
            <p:cNvSpPr txBox="1"/>
            <p:nvPr/>
          </p:nvSpPr>
          <p:spPr>
            <a:xfrm>
              <a:off x="2976" y="2448"/>
              <a:ext cx="672" cy="216"/>
            </a:xfrm>
            <a:prstGeom prst="rect">
              <a:avLst/>
            </a:prstGeom>
            <a:noFill/>
            <a:ln w="12700" cap="flat" cmpd="sng">
              <a:solidFill>
                <a:srgbClr val="99CC00"/>
              </a:solidFill>
              <a:prstDash val="solid"/>
              <a:miter/>
              <a:headEnd type="none" w="med" len="med"/>
              <a:tailEnd type="none" w="med" len="med"/>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模式匹配</a:t>
              </a:r>
            </a:p>
          </p:txBody>
        </p:sp>
        <p:sp>
          <p:nvSpPr>
            <p:cNvPr id="92168" name="Text Box 34"/>
            <p:cNvSpPr txBox="1"/>
            <p:nvPr/>
          </p:nvSpPr>
          <p:spPr>
            <a:xfrm>
              <a:off x="3984" y="2448"/>
              <a:ext cx="672" cy="221"/>
            </a:xfrm>
            <a:prstGeom prst="rect">
              <a:avLst/>
            </a:prstGeom>
            <a:noFill/>
            <a:ln w="12700" cap="flat" cmpd="sng">
              <a:solidFill>
                <a:srgbClr val="99CC00"/>
              </a:solidFill>
              <a:prstDash val="solid"/>
              <a:miter/>
              <a:headEnd type="none" w="med" len="med"/>
              <a:tailEnd type="none" w="med" len="med"/>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判决规则</a:t>
              </a:r>
            </a:p>
          </p:txBody>
        </p:sp>
        <p:sp>
          <p:nvSpPr>
            <p:cNvPr id="92169" name="Line 35"/>
            <p:cNvSpPr/>
            <p:nvPr/>
          </p:nvSpPr>
          <p:spPr>
            <a:xfrm>
              <a:off x="240" y="2400"/>
              <a:ext cx="488" cy="0"/>
            </a:xfrm>
            <a:prstGeom prst="line">
              <a:avLst/>
            </a:prstGeom>
            <a:ln w="9525" cap="flat" cmpd="sng">
              <a:solidFill>
                <a:srgbClr val="00CC66"/>
              </a:solidFill>
              <a:prstDash val="solid"/>
              <a:round/>
              <a:headEnd type="none" w="med" len="med"/>
              <a:tailEnd type="triangle" w="med" len="med"/>
            </a:ln>
          </p:spPr>
        </p:sp>
        <p:sp>
          <p:nvSpPr>
            <p:cNvPr id="92170" name="Line 36"/>
            <p:cNvSpPr/>
            <p:nvPr/>
          </p:nvSpPr>
          <p:spPr>
            <a:xfrm>
              <a:off x="2448" y="2400"/>
              <a:ext cx="240" cy="0"/>
            </a:xfrm>
            <a:prstGeom prst="line">
              <a:avLst/>
            </a:prstGeom>
            <a:ln w="9525" cap="flat" cmpd="sng">
              <a:solidFill>
                <a:srgbClr val="00CC66"/>
              </a:solidFill>
              <a:prstDash val="solid"/>
              <a:round/>
              <a:headEnd type="none" w="med" len="med"/>
              <a:tailEnd type="none" w="med" len="med"/>
            </a:ln>
          </p:spPr>
        </p:sp>
        <p:sp>
          <p:nvSpPr>
            <p:cNvPr id="92171" name="Line 37"/>
            <p:cNvSpPr/>
            <p:nvPr/>
          </p:nvSpPr>
          <p:spPr>
            <a:xfrm>
              <a:off x="2736" y="2016"/>
              <a:ext cx="0" cy="336"/>
            </a:xfrm>
            <a:prstGeom prst="line">
              <a:avLst/>
            </a:prstGeom>
            <a:ln w="9525" cap="flat" cmpd="sng">
              <a:solidFill>
                <a:srgbClr val="00CC66"/>
              </a:solidFill>
              <a:prstDash val="solid"/>
              <a:round/>
              <a:headEnd type="none" w="med" len="med"/>
              <a:tailEnd type="none" w="med" len="med"/>
            </a:ln>
          </p:spPr>
        </p:sp>
        <p:sp>
          <p:nvSpPr>
            <p:cNvPr id="92172" name="Line 38"/>
            <p:cNvSpPr/>
            <p:nvPr/>
          </p:nvSpPr>
          <p:spPr>
            <a:xfrm>
              <a:off x="2736" y="2016"/>
              <a:ext cx="224" cy="0"/>
            </a:xfrm>
            <a:prstGeom prst="line">
              <a:avLst/>
            </a:prstGeom>
            <a:ln w="9525" cap="flat" cmpd="sng">
              <a:solidFill>
                <a:srgbClr val="00CC66"/>
              </a:solidFill>
              <a:prstDash val="solid"/>
              <a:round/>
              <a:headEnd type="none" w="med" len="med"/>
              <a:tailEnd type="triangle" w="med" len="med"/>
            </a:ln>
          </p:spPr>
        </p:sp>
        <p:sp>
          <p:nvSpPr>
            <p:cNvPr id="92173" name="Line 39"/>
            <p:cNvSpPr/>
            <p:nvPr/>
          </p:nvSpPr>
          <p:spPr>
            <a:xfrm>
              <a:off x="1296" y="2400"/>
              <a:ext cx="384" cy="0"/>
            </a:xfrm>
            <a:prstGeom prst="line">
              <a:avLst/>
            </a:prstGeom>
            <a:ln w="9525" cap="flat" cmpd="sng">
              <a:solidFill>
                <a:srgbClr val="00CC66"/>
              </a:solidFill>
              <a:prstDash val="solid"/>
              <a:round/>
              <a:headEnd type="none" w="med" len="med"/>
              <a:tailEnd type="triangle" w="med" len="med"/>
            </a:ln>
          </p:spPr>
        </p:sp>
        <p:sp>
          <p:nvSpPr>
            <p:cNvPr id="92174" name="Line 40"/>
            <p:cNvSpPr/>
            <p:nvPr/>
          </p:nvSpPr>
          <p:spPr>
            <a:xfrm>
              <a:off x="3264" y="2160"/>
              <a:ext cx="0" cy="240"/>
            </a:xfrm>
            <a:prstGeom prst="line">
              <a:avLst/>
            </a:prstGeom>
            <a:ln w="9525" cap="flat" cmpd="sng">
              <a:solidFill>
                <a:srgbClr val="00CC66"/>
              </a:solidFill>
              <a:prstDash val="solid"/>
              <a:round/>
              <a:headEnd type="none" w="med" len="med"/>
              <a:tailEnd type="triangle" w="med" len="med"/>
            </a:ln>
          </p:spPr>
        </p:sp>
        <p:sp>
          <p:nvSpPr>
            <p:cNvPr id="92175" name="Line 41"/>
            <p:cNvSpPr/>
            <p:nvPr/>
          </p:nvSpPr>
          <p:spPr>
            <a:xfrm>
              <a:off x="3664" y="2544"/>
              <a:ext cx="320" cy="0"/>
            </a:xfrm>
            <a:prstGeom prst="line">
              <a:avLst/>
            </a:prstGeom>
            <a:ln w="9525" cap="flat" cmpd="sng">
              <a:solidFill>
                <a:srgbClr val="00CC66"/>
              </a:solidFill>
              <a:prstDash val="solid"/>
              <a:round/>
              <a:headEnd type="none" w="med" len="med"/>
              <a:tailEnd type="triangle" w="med" len="med"/>
            </a:ln>
          </p:spPr>
        </p:sp>
        <p:sp>
          <p:nvSpPr>
            <p:cNvPr id="92176" name="Line 42"/>
            <p:cNvSpPr/>
            <p:nvPr/>
          </p:nvSpPr>
          <p:spPr>
            <a:xfrm>
              <a:off x="4704" y="2544"/>
              <a:ext cx="528" cy="0"/>
            </a:xfrm>
            <a:prstGeom prst="line">
              <a:avLst/>
            </a:prstGeom>
            <a:ln w="9525" cap="flat" cmpd="sng">
              <a:solidFill>
                <a:srgbClr val="00CC66"/>
              </a:solidFill>
              <a:prstDash val="solid"/>
              <a:round/>
              <a:headEnd type="none" w="med" len="med"/>
              <a:tailEnd type="triangle" w="med" len="med"/>
            </a:ln>
          </p:spPr>
        </p:sp>
        <p:sp>
          <p:nvSpPr>
            <p:cNvPr id="92177" name="Text Box 43"/>
            <p:cNvSpPr txBox="1"/>
            <p:nvPr/>
          </p:nvSpPr>
          <p:spPr>
            <a:xfrm>
              <a:off x="144" y="2064"/>
              <a:ext cx="720" cy="240"/>
            </a:xfrm>
            <a:prstGeom prst="rect">
              <a:avLst/>
            </a:prstGeom>
            <a:noFill/>
            <a:ln w="9525">
              <a:noFill/>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语音信号</a:t>
              </a:r>
            </a:p>
          </p:txBody>
        </p:sp>
        <p:sp>
          <p:nvSpPr>
            <p:cNvPr id="92178" name="Text Box 44"/>
            <p:cNvSpPr txBox="1"/>
            <p:nvPr/>
          </p:nvSpPr>
          <p:spPr>
            <a:xfrm>
              <a:off x="4656" y="2304"/>
              <a:ext cx="672" cy="208"/>
            </a:xfrm>
            <a:prstGeom prst="rect">
              <a:avLst/>
            </a:prstGeom>
            <a:noFill/>
            <a:ln w="9525">
              <a:noFill/>
            </a:ln>
          </p:spPr>
          <p:txBody>
            <a:bodyPr anchor="t" anchorCtr="0"/>
            <a:lstStyle/>
            <a:p>
              <a:pPr algn="just" eaLnBrk="0" hangingPunct="0"/>
              <a:r>
                <a:rPr lang="zh-CN" altLang="en-US" sz="1600" b="1" dirty="0">
                  <a:solidFill>
                    <a:schemeClr val="accent2"/>
                  </a:solidFill>
                  <a:latin typeface="黑体" panose="02010609060101010101" charset="-122"/>
                  <a:ea typeface="黑体" panose="02010609060101010101" charset="-122"/>
                </a:rPr>
                <a:t>识别结果</a:t>
              </a:r>
            </a:p>
          </p:txBody>
        </p:sp>
        <p:sp>
          <p:nvSpPr>
            <p:cNvPr id="92179" name="Line 45"/>
            <p:cNvSpPr/>
            <p:nvPr/>
          </p:nvSpPr>
          <p:spPr>
            <a:xfrm>
              <a:off x="2784" y="2448"/>
              <a:ext cx="144" cy="144"/>
            </a:xfrm>
            <a:prstGeom prst="line">
              <a:avLst/>
            </a:prstGeom>
            <a:ln w="9525" cap="flat" cmpd="sng">
              <a:solidFill>
                <a:srgbClr val="00CC66"/>
              </a:solidFill>
              <a:prstDash val="solid"/>
              <a:round/>
              <a:headEnd type="none" w="med" len="med"/>
              <a:tailEnd type="triangle" w="med" len="med"/>
            </a:ln>
          </p:spPr>
        </p:sp>
        <p:sp>
          <p:nvSpPr>
            <p:cNvPr id="92180" name="Rectangle 46"/>
            <p:cNvSpPr/>
            <p:nvPr/>
          </p:nvSpPr>
          <p:spPr>
            <a:xfrm>
              <a:off x="2352" y="2112"/>
              <a:ext cx="372" cy="148"/>
            </a:xfrm>
            <a:prstGeom prst="rect">
              <a:avLst/>
            </a:prstGeom>
            <a:noFill/>
            <a:ln w="9525">
              <a:noFill/>
            </a:ln>
          </p:spPr>
          <p:txBody>
            <a:bodyPr anchor="t" anchorCtr="0">
              <a:spAutoFit/>
            </a:bodyPr>
            <a:lstStyle/>
            <a:p>
              <a:pPr algn="just" eaLnBrk="0" hangingPunct="0"/>
              <a:r>
                <a:rPr lang="zh-CN" altLang="en-US" sz="1400" b="1" dirty="0">
                  <a:solidFill>
                    <a:schemeClr val="accent2"/>
                  </a:solidFill>
                  <a:latin typeface="黑体" panose="02010609060101010101" charset="-122"/>
                  <a:ea typeface="黑体" panose="02010609060101010101" charset="-122"/>
                </a:rPr>
                <a:t>训练</a:t>
              </a:r>
            </a:p>
          </p:txBody>
        </p:sp>
        <p:sp>
          <p:nvSpPr>
            <p:cNvPr id="92181" name="Rectangle 47"/>
            <p:cNvSpPr/>
            <p:nvPr/>
          </p:nvSpPr>
          <p:spPr>
            <a:xfrm>
              <a:off x="2400" y="2496"/>
              <a:ext cx="336" cy="148"/>
            </a:xfrm>
            <a:prstGeom prst="rect">
              <a:avLst/>
            </a:prstGeom>
            <a:noFill/>
            <a:ln w="9525">
              <a:noFill/>
            </a:ln>
          </p:spPr>
          <p:txBody>
            <a:bodyPr wrap="none" anchor="t" anchorCtr="0">
              <a:spAutoFit/>
            </a:bodyPr>
            <a:lstStyle/>
            <a:p>
              <a:pPr algn="just" eaLnBrk="0" hangingPunct="0"/>
              <a:r>
                <a:rPr lang="zh-CN" altLang="en-US" sz="1400" b="1" dirty="0">
                  <a:solidFill>
                    <a:schemeClr val="accent2"/>
                  </a:solidFill>
                  <a:latin typeface="黑体" panose="02010609060101010101" charset="-122"/>
                  <a:ea typeface="黑体" panose="02010609060101010101" charset="-122"/>
                </a:rPr>
                <a:t>识别</a:t>
              </a:r>
            </a:p>
          </p:txBody>
        </p:sp>
      </p:grpSp>
      <p:sp>
        <p:nvSpPr>
          <p:cNvPr id="92182" name="Text Box 48"/>
          <p:cNvSpPr txBox="1"/>
          <p:nvPr/>
        </p:nvSpPr>
        <p:spPr>
          <a:xfrm>
            <a:off x="4189413" y="5767388"/>
            <a:ext cx="3616325" cy="368300"/>
          </a:xfrm>
          <a:prstGeom prst="rect">
            <a:avLst/>
          </a:prstGeom>
          <a:noFill/>
          <a:ln w="9525">
            <a:noFill/>
          </a:ln>
        </p:spPr>
        <p:txBody>
          <a:bodyPr anchor="t" anchorCtr="0">
            <a:spAutoFit/>
          </a:bodyPr>
          <a:lstStyle/>
          <a:p>
            <a:pPr algn="ctr" eaLnBrk="0" hangingPunct="0">
              <a:spcBef>
                <a:spcPct val="50000"/>
              </a:spcBef>
            </a:pPr>
            <a:r>
              <a:rPr lang="zh-CN" altLang="en-US" b="1" dirty="0">
                <a:solidFill>
                  <a:srgbClr val="FF3300"/>
                </a:solidFill>
                <a:latin typeface="黑体" panose="02010609060101010101" charset="-122"/>
                <a:ea typeface="黑体" panose="02010609060101010101" charset="-122"/>
              </a:rPr>
              <a:t>图 语音识别的实现</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预处理</a:t>
            </a:r>
            <a:endParaRPr lang="zh-CN" altLang="en-US" dirty="0">
              <a:solidFill>
                <a:schemeClr val="tx1"/>
              </a:solidFill>
              <a:ea typeface="宋体" panose="02010600030101010101" pitchFamily="2" charset="-122"/>
            </a:endParaRPr>
          </a:p>
        </p:txBody>
      </p:sp>
      <p:sp>
        <p:nvSpPr>
          <p:cNvPr id="4" name="Text Box 4"/>
          <p:cNvSpPr txBox="1"/>
          <p:nvPr/>
        </p:nvSpPr>
        <p:spPr>
          <a:xfrm>
            <a:off x="1905000" y="1654175"/>
            <a:ext cx="8305800" cy="1210945"/>
          </a:xfrm>
          <a:prstGeom prst="rect">
            <a:avLst/>
          </a:prstGeom>
          <a:noFill/>
          <a:ln w="28575" cap="flat" cmpd="sng">
            <a:solidFill>
              <a:srgbClr val="FF33CC"/>
            </a:solidFill>
            <a:prstDash val="solid"/>
            <a:miter/>
            <a:headEnd type="none" w="med" len="med"/>
            <a:tailEnd type="none" w="med" len="med"/>
          </a:ln>
        </p:spPr>
        <p:txBody>
          <a:bodyPr anchor="t" anchorCtr="0">
            <a:spAutoFit/>
          </a:bodyPr>
          <a:lstStyle/>
          <a:p>
            <a:pPr eaLnBrk="0" hangingPunct="0">
              <a:lnSpc>
                <a:spcPct val="130000"/>
              </a:lnSpc>
              <a:spcBef>
                <a:spcPct val="50000"/>
              </a:spcBef>
            </a:pPr>
            <a:r>
              <a:rPr lang="zh-CN" altLang="en-US" sz="2800" dirty="0">
                <a:latin typeface="隶书" panose="02010509060101010101" pitchFamily="49" charset="-122"/>
                <a:ea typeface="隶书" panose="02010509060101010101" pitchFamily="49" charset="-122"/>
              </a:rPr>
              <a:t>语音信号的放大、防混叠滤波、自动增益控制、模数转换、消除噪声、端点检测。</a:t>
            </a:r>
          </a:p>
        </p:txBody>
      </p:sp>
      <p:sp>
        <p:nvSpPr>
          <p:cNvPr id="5" name="Text Box 2"/>
          <p:cNvSpPr txBox="1"/>
          <p:nvPr/>
        </p:nvSpPr>
        <p:spPr>
          <a:xfrm>
            <a:off x="1905000" y="3101975"/>
            <a:ext cx="8305800" cy="3105150"/>
          </a:xfrm>
          <a:prstGeom prst="rect">
            <a:avLst/>
          </a:prstGeom>
          <a:noFill/>
          <a:ln w="28575" cap="sq" cmpd="sng">
            <a:solidFill>
              <a:srgbClr val="FF33CC"/>
            </a:solidFill>
            <a:prstDash val="solid"/>
            <a:miter/>
            <a:headEnd type="none" w="sm" len="sm"/>
            <a:tailEnd type="none" w="sm" len="sm"/>
          </a:ln>
        </p:spPr>
        <p:txBody>
          <a:bodyPr anchor="t" anchorCtr="0">
            <a:spAutoFit/>
          </a:bodyPr>
          <a:lstStyle/>
          <a:p>
            <a:pPr eaLnBrk="0" hangingPunct="0">
              <a:lnSpc>
                <a:spcPct val="140000"/>
              </a:lnSpc>
              <a:spcBef>
                <a:spcPct val="50000"/>
              </a:spcBef>
            </a:pPr>
            <a:r>
              <a:rPr lang="zh-CN" altLang="en-US" sz="2800" dirty="0">
                <a:latin typeface="隶书" panose="02010509060101010101" pitchFamily="49" charset="-122"/>
                <a:ea typeface="隶书" panose="02010509060101010101" pitchFamily="49" charset="-122"/>
              </a:rPr>
              <a:t>端点检测：从包含语音的一段信号中确定出语音的起点和终点。有效的端点检测不仅能使处理的时间减到最小，而且能排除无声段的噪声干扰。实验表明：端点检测的正确与否影响到识别率的高低。语音端点检测的方法：短时能量和短时过零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标题 2"/>
          <p:cNvSpPr>
            <a:spLocks noGrp="1"/>
          </p:cNvSpPr>
          <p:nvPr>
            <p:ph type="title"/>
          </p:nvPr>
        </p:nvSpPr>
        <p:spPr/>
        <p:txBody>
          <a:bodyPr vert="horz" wrap="square" lIns="91440" tIns="45720" rIns="91440" bIns="45720" anchor="b" anchorCtr="0"/>
          <a:lstStyle/>
          <a:p>
            <a:pPr algn="ctr"/>
            <a:endParaRPr lang="zh-CN" altLang="en-US" dirty="0">
              <a:ea typeface="宋体" panose="02010600030101010101" pitchFamily="2" charset="-122"/>
            </a:endParaRPr>
          </a:p>
        </p:txBody>
      </p:sp>
      <p:graphicFrame>
        <p:nvGraphicFramePr>
          <p:cNvPr id="94210" name="Object 2"/>
          <p:cNvGraphicFramePr/>
          <p:nvPr/>
        </p:nvGraphicFramePr>
        <p:xfrm>
          <a:off x="2209800" y="1643063"/>
          <a:ext cx="7543800" cy="2286000"/>
        </p:xfrm>
        <a:graphic>
          <a:graphicData uri="http://schemas.openxmlformats.org/presentationml/2006/ole">
            <mc:AlternateContent xmlns:mc="http://schemas.openxmlformats.org/markup-compatibility/2006">
              <mc:Choice xmlns:v="urn:schemas-microsoft-com:vml" Requires="v">
                <p:oleObj r:id="rId2" imgW="7315200" imgH="5486400" progId="Paint.Picture">
                  <p:embed/>
                </p:oleObj>
              </mc:Choice>
              <mc:Fallback>
                <p:oleObj r:id="rId2" imgW="7315200" imgH="5486400" progId="Paint.Picture">
                  <p:embed/>
                  <p:pic>
                    <p:nvPicPr>
                      <p:cNvPr id="0" name="图片 3095"/>
                      <p:cNvPicPr/>
                      <p:nvPr/>
                    </p:nvPicPr>
                    <p:blipFill>
                      <a:blip r:embed="rId3"/>
                      <a:stretch>
                        <a:fillRect/>
                      </a:stretch>
                    </p:blipFill>
                    <p:spPr>
                      <a:xfrm>
                        <a:off x="2209800" y="1643063"/>
                        <a:ext cx="7543800" cy="2286000"/>
                      </a:xfrm>
                      <a:prstGeom prst="rect">
                        <a:avLst/>
                      </a:prstGeom>
                      <a:noFill/>
                      <a:ln w="38100">
                        <a:noFill/>
                        <a:miter/>
                      </a:ln>
                    </p:spPr>
                  </p:pic>
                </p:oleObj>
              </mc:Fallback>
            </mc:AlternateContent>
          </a:graphicData>
        </a:graphic>
      </p:graphicFrame>
      <p:grpSp>
        <p:nvGrpSpPr>
          <p:cNvPr id="94211" name="Group 3"/>
          <p:cNvGrpSpPr/>
          <p:nvPr/>
        </p:nvGrpSpPr>
        <p:grpSpPr>
          <a:xfrm>
            <a:off x="2209800" y="4200525"/>
            <a:ext cx="7543800" cy="2593975"/>
            <a:chOff x="432" y="1872"/>
            <a:chExt cx="4704" cy="1634"/>
          </a:xfrm>
        </p:grpSpPr>
        <p:graphicFrame>
          <p:nvGraphicFramePr>
            <p:cNvPr id="94212" name="Object 4"/>
            <p:cNvGraphicFramePr/>
            <p:nvPr/>
          </p:nvGraphicFramePr>
          <p:xfrm>
            <a:off x="432" y="1872"/>
            <a:ext cx="4704" cy="1584"/>
          </p:xfrm>
          <a:graphic>
            <a:graphicData uri="http://schemas.openxmlformats.org/presentationml/2006/ole">
              <mc:AlternateContent xmlns:mc="http://schemas.openxmlformats.org/markup-compatibility/2006">
                <mc:Choice xmlns:v="urn:schemas-microsoft-com:vml" Requires="v">
                  <p:oleObj r:id="rId4" imgW="5172075" imgH="1885950" progId="Paint.Picture">
                    <p:embed/>
                  </p:oleObj>
                </mc:Choice>
                <mc:Fallback>
                  <p:oleObj r:id="rId4" imgW="5172075" imgH="1885950" progId="Paint.Picture">
                    <p:embed/>
                    <p:pic>
                      <p:nvPicPr>
                        <p:cNvPr id="0" name="图片 3096"/>
                        <p:cNvPicPr/>
                        <p:nvPr/>
                      </p:nvPicPr>
                      <p:blipFill>
                        <a:blip r:embed="rId5"/>
                        <a:stretch>
                          <a:fillRect/>
                        </a:stretch>
                      </p:blipFill>
                      <p:spPr>
                        <a:xfrm>
                          <a:off x="432" y="1872"/>
                          <a:ext cx="4704" cy="1584"/>
                        </a:xfrm>
                        <a:prstGeom prst="rect">
                          <a:avLst/>
                        </a:prstGeom>
                        <a:noFill/>
                        <a:ln w="38100">
                          <a:noFill/>
                          <a:miter/>
                        </a:ln>
                      </p:spPr>
                    </p:pic>
                  </p:oleObj>
                </mc:Fallback>
              </mc:AlternateContent>
            </a:graphicData>
          </a:graphic>
        </p:graphicFrame>
        <p:sp>
          <p:nvSpPr>
            <p:cNvPr id="94213" name="Rectangle 5"/>
            <p:cNvSpPr/>
            <p:nvPr/>
          </p:nvSpPr>
          <p:spPr>
            <a:xfrm>
              <a:off x="573" y="2488"/>
              <a:ext cx="195" cy="232"/>
            </a:xfrm>
            <a:prstGeom prst="rect">
              <a:avLst/>
            </a:prstGeom>
            <a:solidFill>
              <a:schemeClr val="tx1"/>
            </a:solidFill>
            <a:ln w="12700">
              <a:noFill/>
            </a:ln>
          </p:spPr>
          <p:txBody>
            <a:bodyPr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sp>
          <p:nvSpPr>
            <p:cNvPr id="94214" name="Rectangle 6"/>
            <p:cNvSpPr/>
            <p:nvPr/>
          </p:nvSpPr>
          <p:spPr>
            <a:xfrm>
              <a:off x="1843" y="3274"/>
              <a:ext cx="193" cy="232"/>
            </a:xfrm>
            <a:prstGeom prst="rect">
              <a:avLst/>
            </a:prstGeom>
            <a:solidFill>
              <a:schemeClr val="tx1"/>
            </a:solidFill>
            <a:ln w="12700">
              <a:noFill/>
            </a:ln>
          </p:spPr>
          <p:txBody>
            <a:bodyPr wrap="none" anchor="ctr" anchorCtr="0">
              <a:spAutoFit/>
            </a:bodyPr>
            <a:lstStyle/>
            <a:p>
              <a:pPr eaLnBrk="0" hangingPunct="0"/>
              <a:endParaRPr lang="zh-CN" altLang="en-US" dirty="0">
                <a:latin typeface="Arial" panose="020B0604020202020204" pitchFamily="34" charset="0"/>
                <a:ea typeface="MS PGothic" panose="020B0600070205080204" pitchFamily="34" charset="-128"/>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p:cNvSpPr>
            <a:spLocks noGrp="1"/>
          </p:cNvSpPr>
          <p:nvPr>
            <p:ph idx="1"/>
          </p:nvPr>
        </p:nvSpPr>
        <p:spPr>
          <a:xfrm>
            <a:off x="1981200" y="1935387"/>
            <a:ext cx="8229600" cy="4411663"/>
          </a:xfrm>
        </p:spPr>
        <p:txBody>
          <a:bodyPr vert="horz" wrap="square" lIns="91440" tIns="45720" rIns="91440" bIns="45720" anchor="t" anchorCtr="0"/>
          <a:lstStyle/>
          <a:p>
            <a:endParaRPr lang="zh-CN" altLang="en-US" b="1" dirty="0">
              <a:ea typeface="宋体" panose="02010600030101010101" pitchFamily="2" charset="-122"/>
            </a:endParaRPr>
          </a:p>
        </p:txBody>
      </p:sp>
      <p:sp>
        <p:nvSpPr>
          <p:cNvPr id="11265" name="标题 1"/>
          <p:cNvSpPr>
            <a:spLocks noGrp="1"/>
          </p:cNvSpPr>
          <p:nvPr>
            <p:ph type="title"/>
          </p:nvPr>
        </p:nvSpPr>
        <p:spPr>
          <a:xfrm>
            <a:off x="838200" y="365126"/>
            <a:ext cx="10515600" cy="939800"/>
          </a:xfrm>
        </p:spPr>
        <p:txBody>
          <a:bodyPr vert="horz" wrap="square" lIns="91440" tIns="45720" rIns="91440" bIns="45720" anchor="b" anchorCtr="0"/>
          <a:lstStyle/>
          <a:p>
            <a:pPr algn="ctr">
              <a:buNone/>
            </a:pPr>
            <a:r>
              <a:rPr lang="en-US" altLang="zh-CN" sz="4000" b="0" dirty="0">
                <a:solidFill>
                  <a:schemeClr val="accent2"/>
                </a:solidFill>
                <a:latin typeface="Times New Roman" panose="02020603050405020304" pitchFamily="18" charset="0"/>
                <a:ea typeface="隶书" panose="02010509060101010101" pitchFamily="49" charset="-122"/>
              </a:rPr>
              <a:t>1.1</a:t>
            </a:r>
            <a:r>
              <a:rPr lang="en-US" altLang="zh-CN" sz="4000" b="0" dirty="0">
                <a:solidFill>
                  <a:schemeClr val="accent2"/>
                </a:solidFill>
                <a:latin typeface="隶书" panose="02010509060101010101" pitchFamily="49" charset="-122"/>
                <a:ea typeface="隶书" panose="02010509060101010101" pitchFamily="49" charset="-122"/>
              </a:rPr>
              <a:t> </a:t>
            </a:r>
            <a:r>
              <a:rPr lang="zh-CN" altLang="en-US" sz="4000" b="0" dirty="0">
                <a:solidFill>
                  <a:schemeClr val="accent2"/>
                </a:solidFill>
                <a:latin typeface="隶书" panose="02010509060101010101" pitchFamily="49" charset="-122"/>
                <a:ea typeface="隶书" panose="02010509060101010101" pitchFamily="49" charset="-122"/>
              </a:rPr>
              <a:t>语音</a:t>
            </a:r>
            <a:r>
              <a:rPr lang="zh-CN" altLang="en-US" sz="4000" b="0" dirty="0">
                <a:solidFill>
                  <a:schemeClr val="accent2"/>
                </a:solidFill>
                <a:ea typeface="隶书" panose="02010509060101010101" pitchFamily="49" charset="-122"/>
              </a:rPr>
              <a:t>信号的产生</a:t>
            </a:r>
            <a:endParaRPr lang="zh-CN" altLang="en-US" dirty="0">
              <a:ea typeface="隶书" panose="02010509060101010101" pitchFamily="49" charset="-122"/>
            </a:endParaRPr>
          </a:p>
        </p:txBody>
      </p:sp>
      <p:sp>
        <p:nvSpPr>
          <p:cNvPr id="5" name="圆角矩形 4"/>
          <p:cNvSpPr/>
          <p:nvPr/>
        </p:nvSpPr>
        <p:spPr bwMode="auto">
          <a:xfrm>
            <a:off x="4167188" y="0"/>
            <a:ext cx="3143250" cy="428625"/>
          </a:xfrm>
          <a:prstGeom prst="roundRect">
            <a:avLst/>
          </a:prstGeom>
          <a:gradFill flip="none" rotWithShape="1">
            <a:gsLst>
              <a:gs pos="68000">
                <a:schemeClr val="bg1">
                  <a:lumMod val="95000"/>
                  <a:alpha val="0"/>
                </a:schemeClr>
              </a:gs>
              <a:gs pos="7001">
                <a:srgbClr val="E6E6E6"/>
              </a:gs>
              <a:gs pos="32001">
                <a:srgbClr val="7D8496"/>
              </a:gs>
              <a:gs pos="47000">
                <a:srgbClr val="E6E6E6"/>
              </a:gs>
              <a:gs pos="85001">
                <a:srgbClr val="7D8496"/>
              </a:gs>
              <a:gs pos="100000">
                <a:srgbClr val="E6E6E6"/>
              </a:gs>
            </a:gsLst>
            <a:lin ang="54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1 </a:t>
            </a:r>
            <a:r>
              <a:rPr kumimoji="0" lang="zh-CN" altLang="en-US" sz="2400" b="0" i="0" u="none" strike="noStrike" kern="1200" cap="none" spc="0" normalizeH="0" baseline="0" noProof="0" dirty="0">
                <a:ln>
                  <a:noFill/>
                </a:ln>
                <a:solidFill>
                  <a:schemeClr val="tx1"/>
                </a:solidFill>
                <a:effectLst/>
                <a:uLnTx/>
                <a:uFillTx/>
                <a:latin typeface="隶书" panose="02010509060101010101" pitchFamily="49" charset="-122"/>
                <a:ea typeface="隶书" panose="02010509060101010101" pitchFamily="49" charset="-122"/>
                <a:cs typeface="+mn-cs"/>
              </a:rPr>
              <a:t>语音信号处理基础</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1268" name="Rectangle 10"/>
          <p:cNvSpPr/>
          <p:nvPr/>
        </p:nvSpPr>
        <p:spPr>
          <a:xfrm>
            <a:off x="1926998" y="1278911"/>
            <a:ext cx="6119813" cy="706755"/>
          </a:xfrm>
          <a:prstGeom prst="rect">
            <a:avLst/>
          </a:prstGeom>
          <a:noFill/>
          <a:ln w="12700">
            <a:noFill/>
          </a:ln>
        </p:spPr>
        <p:txBody>
          <a:bodyPr anchor="t" anchorCtr="0">
            <a:spAutoFit/>
          </a:bodyPr>
          <a:lstStyle/>
          <a:p>
            <a:pPr eaLnBrk="0" hangingPunct="0">
              <a:lnSpc>
                <a:spcPct val="125000"/>
              </a:lnSpc>
              <a:spcBef>
                <a:spcPct val="50000"/>
              </a:spcBef>
              <a:buClr>
                <a:schemeClr val="accent2"/>
              </a:buClr>
              <a:buFont typeface="Wingdings" panose="05000000000000000000" pitchFamily="2" charset="2"/>
              <a:buChar char="n"/>
            </a:pPr>
            <a:r>
              <a:rPr lang="zh-CN" altLang="en-US" sz="3200" b="1" dirty="0">
                <a:latin typeface="Arial" panose="020B0604020202020204" pitchFamily="34" charset="0"/>
                <a:ea typeface="楷体_GB2312" pitchFamily="49" charset="-122"/>
              </a:rPr>
              <a:t> 人类的说话过程分五个阶段</a:t>
            </a:r>
          </a:p>
        </p:txBody>
      </p:sp>
      <p:sp>
        <p:nvSpPr>
          <p:cNvPr id="7" name="Text Box 11"/>
          <p:cNvSpPr txBox="1"/>
          <p:nvPr/>
        </p:nvSpPr>
        <p:spPr>
          <a:xfrm>
            <a:off x="2605088" y="2465612"/>
            <a:ext cx="1295400" cy="368300"/>
          </a:xfrm>
          <a:prstGeom prst="rect">
            <a:avLst/>
          </a:prstGeom>
          <a:solidFill>
            <a:schemeClr val="tx1"/>
          </a:solidFill>
          <a:ln w="19050"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b="1" dirty="0">
                <a:solidFill>
                  <a:schemeClr val="bg1"/>
                </a:solidFill>
                <a:latin typeface="黑体" panose="02010609060101010101" charset="-122"/>
                <a:ea typeface="黑体" panose="02010609060101010101" charset="-122"/>
              </a:rPr>
              <a:t>  想说</a:t>
            </a:r>
          </a:p>
        </p:txBody>
      </p:sp>
      <p:sp>
        <p:nvSpPr>
          <p:cNvPr id="8" name="Text Box 12"/>
          <p:cNvSpPr txBox="1"/>
          <p:nvPr/>
        </p:nvSpPr>
        <p:spPr>
          <a:xfrm>
            <a:off x="3900488" y="2999012"/>
            <a:ext cx="1371600" cy="368300"/>
          </a:xfrm>
          <a:prstGeom prst="rect">
            <a:avLst/>
          </a:prstGeom>
          <a:solidFill>
            <a:schemeClr val="tx1"/>
          </a:solidFill>
          <a:ln w="19050"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b="1" dirty="0">
                <a:solidFill>
                  <a:schemeClr val="bg1"/>
                </a:solidFill>
                <a:latin typeface="黑体" panose="02010609060101010101" charset="-122"/>
                <a:ea typeface="黑体" panose="02010609060101010101" charset="-122"/>
              </a:rPr>
              <a:t>  </a:t>
            </a:r>
            <a:r>
              <a:rPr lang="zh-CN" altLang="en-US" b="1" dirty="0">
                <a:solidFill>
                  <a:srgbClr val="FF0000"/>
                </a:solidFill>
                <a:latin typeface="黑体" panose="02010609060101010101" charset="-122"/>
                <a:ea typeface="黑体" panose="02010609060101010101" charset="-122"/>
              </a:rPr>
              <a:t>说出</a:t>
            </a:r>
          </a:p>
        </p:txBody>
      </p:sp>
      <p:sp>
        <p:nvSpPr>
          <p:cNvPr id="9" name="Text Box 13"/>
          <p:cNvSpPr txBox="1"/>
          <p:nvPr/>
        </p:nvSpPr>
        <p:spPr>
          <a:xfrm>
            <a:off x="5272088" y="3532412"/>
            <a:ext cx="1371600" cy="368300"/>
          </a:xfrm>
          <a:prstGeom prst="rect">
            <a:avLst/>
          </a:prstGeom>
          <a:solidFill>
            <a:schemeClr val="tx1"/>
          </a:solidFill>
          <a:ln w="19050"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b="1" dirty="0">
                <a:solidFill>
                  <a:schemeClr val="bg1"/>
                </a:solidFill>
                <a:latin typeface="黑体" panose="02010609060101010101" charset="-122"/>
                <a:ea typeface="黑体" panose="02010609060101010101" charset="-122"/>
              </a:rPr>
              <a:t>   传送</a:t>
            </a:r>
          </a:p>
        </p:txBody>
      </p:sp>
      <p:sp>
        <p:nvSpPr>
          <p:cNvPr id="10" name="Text Box 14"/>
          <p:cNvSpPr txBox="1"/>
          <p:nvPr/>
        </p:nvSpPr>
        <p:spPr>
          <a:xfrm>
            <a:off x="6643688" y="4065812"/>
            <a:ext cx="1447800" cy="368300"/>
          </a:xfrm>
          <a:prstGeom prst="rect">
            <a:avLst/>
          </a:prstGeom>
          <a:solidFill>
            <a:schemeClr val="tx1"/>
          </a:solidFill>
          <a:ln w="19050"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b="1" dirty="0">
                <a:solidFill>
                  <a:schemeClr val="bg1"/>
                </a:solidFill>
                <a:latin typeface="黑体" panose="02010609060101010101" charset="-122"/>
                <a:ea typeface="黑体" panose="02010609060101010101" charset="-122"/>
              </a:rPr>
              <a:t>   接收</a:t>
            </a:r>
          </a:p>
        </p:txBody>
      </p:sp>
      <p:sp>
        <p:nvSpPr>
          <p:cNvPr id="11" name="Text Box 15"/>
          <p:cNvSpPr txBox="1"/>
          <p:nvPr/>
        </p:nvSpPr>
        <p:spPr>
          <a:xfrm>
            <a:off x="8091488" y="4599212"/>
            <a:ext cx="1447800" cy="368300"/>
          </a:xfrm>
          <a:prstGeom prst="rect">
            <a:avLst/>
          </a:prstGeom>
          <a:solidFill>
            <a:schemeClr val="tx1"/>
          </a:solidFill>
          <a:ln w="19050" cap="sq" cmpd="sng">
            <a:solidFill>
              <a:schemeClr val="folHlink"/>
            </a:solidFill>
            <a:prstDash val="solid"/>
            <a:miter/>
            <a:headEnd type="none" w="sm" len="sm"/>
            <a:tailEnd type="none" w="sm" len="sm"/>
          </a:ln>
        </p:spPr>
        <p:txBody>
          <a:bodyPr anchor="t" anchorCtr="0">
            <a:spAutoFit/>
          </a:bodyPr>
          <a:lstStyle/>
          <a:p>
            <a:pPr eaLnBrk="0" hangingPunct="0">
              <a:spcBef>
                <a:spcPct val="50000"/>
              </a:spcBef>
            </a:pPr>
            <a:r>
              <a:rPr lang="zh-CN" altLang="en-US" b="1" dirty="0">
                <a:solidFill>
                  <a:schemeClr val="bg1"/>
                </a:solidFill>
                <a:latin typeface="黑体" panose="02010609060101010101" charset="-122"/>
                <a:ea typeface="黑体" panose="02010609060101010101" charset="-122"/>
              </a:rPr>
              <a:t>    理解</a:t>
            </a:r>
          </a:p>
        </p:txBody>
      </p:sp>
      <p:sp>
        <p:nvSpPr>
          <p:cNvPr id="12" name="Line 16"/>
          <p:cNvSpPr/>
          <p:nvPr/>
        </p:nvSpPr>
        <p:spPr>
          <a:xfrm>
            <a:off x="2452688" y="3303812"/>
            <a:ext cx="6553200" cy="2286000"/>
          </a:xfrm>
          <a:prstGeom prst="line">
            <a:avLst/>
          </a:prstGeom>
          <a:ln w="38100" cap="sq" cmpd="dbl">
            <a:solidFill>
              <a:schemeClr val="tx1"/>
            </a:solidFill>
            <a:prstDash val="solid"/>
            <a:round/>
            <a:headEnd type="none" w="sm" len="sm"/>
            <a:tailEnd type="triangle" w="sm" len="sm"/>
          </a:ln>
        </p:spPr>
      </p:sp>
      <p:sp>
        <p:nvSpPr>
          <p:cNvPr id="13" name="Text Box 17"/>
          <p:cNvSpPr txBox="1"/>
          <p:nvPr/>
        </p:nvSpPr>
        <p:spPr>
          <a:xfrm>
            <a:off x="1919288" y="5673950"/>
            <a:ext cx="8566150" cy="953135"/>
          </a:xfrm>
          <a:prstGeom prst="rect">
            <a:avLst/>
          </a:prstGeom>
          <a:noFill/>
          <a:ln w="12700" cap="sq" cmpd="dbl">
            <a:solidFill>
              <a:srgbClr val="00B0F0"/>
            </a:solidFill>
            <a:prstDash val="solid"/>
            <a:miter/>
            <a:headEnd type="none" w="sm" len="sm"/>
            <a:tailEnd type="none" w="sm" len="sm"/>
          </a:ln>
        </p:spPr>
        <p:txBody>
          <a:bodyPr anchor="t" anchorCtr="0">
            <a:spAutoFit/>
          </a:bodyPr>
          <a:lstStyle/>
          <a:p>
            <a:pPr eaLnBrk="0" hangingPunct="0">
              <a:spcBef>
                <a:spcPct val="50000"/>
              </a:spcBef>
            </a:pPr>
            <a:r>
              <a:rPr lang="zh-CN" altLang="en-US" sz="2800" b="1" dirty="0">
                <a:latin typeface="楷体_GB2312" pitchFamily="49" charset="-122"/>
                <a:ea typeface="楷体_GB2312" pitchFamily="49" charset="-122"/>
              </a:rPr>
              <a:t>语音交流是通过联结说话人和听话人的一连串心理、生理和物理的转换过程实现的。</a:t>
            </a:r>
          </a:p>
        </p:txBody>
      </p:sp>
      <p:sp>
        <p:nvSpPr>
          <p:cNvPr id="11276" name="Text Box 19"/>
          <p:cNvSpPr txBox="1"/>
          <p:nvPr/>
        </p:nvSpPr>
        <p:spPr>
          <a:xfrm>
            <a:off x="3905250" y="2405287"/>
            <a:ext cx="2335213" cy="36830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pPr>
            <a:r>
              <a:rPr lang="en-US" altLang="zh-CN" b="1" dirty="0">
                <a:solidFill>
                  <a:schemeClr val="accent2"/>
                </a:solidFill>
                <a:latin typeface="黑体" panose="02010609060101010101" charset="-122"/>
                <a:ea typeface="黑体" panose="02010609060101010101" charset="-122"/>
              </a:rPr>
              <a:t>—</a:t>
            </a:r>
            <a:r>
              <a:rPr lang="zh-CN" altLang="en-US" b="1" dirty="0">
                <a:solidFill>
                  <a:schemeClr val="accent2"/>
                </a:solidFill>
                <a:latin typeface="黑体" panose="02010609060101010101" charset="-122"/>
                <a:ea typeface="黑体" panose="02010609060101010101" charset="-122"/>
              </a:rPr>
              <a:t>大脑中枢</a:t>
            </a:r>
            <a:endParaRPr lang="en-US" altLang="zh-CN" b="1" dirty="0">
              <a:solidFill>
                <a:schemeClr val="accent2"/>
              </a:solidFill>
              <a:latin typeface="黑体" panose="02010609060101010101" charset="-122"/>
              <a:ea typeface="黑体" panose="02010609060101010101" charset="-122"/>
            </a:endParaRPr>
          </a:p>
        </p:txBody>
      </p:sp>
      <p:sp>
        <p:nvSpPr>
          <p:cNvPr id="11277" name="Text Box 20"/>
          <p:cNvSpPr txBox="1"/>
          <p:nvPr/>
        </p:nvSpPr>
        <p:spPr>
          <a:xfrm>
            <a:off x="5232400" y="2924400"/>
            <a:ext cx="2335213" cy="36830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pPr>
            <a:r>
              <a:rPr lang="en-US" altLang="zh-CN" b="1" dirty="0">
                <a:solidFill>
                  <a:schemeClr val="accent2"/>
                </a:solidFill>
                <a:latin typeface="黑体" panose="02010609060101010101" charset="-122"/>
                <a:ea typeface="黑体" panose="02010609060101010101" charset="-122"/>
              </a:rPr>
              <a:t>—</a:t>
            </a:r>
            <a:r>
              <a:rPr lang="zh-CN" altLang="en-US" b="1" dirty="0">
                <a:solidFill>
                  <a:schemeClr val="accent2"/>
                </a:solidFill>
                <a:latin typeface="黑体" panose="02010609060101010101" charset="-122"/>
                <a:ea typeface="黑体" panose="02010609060101010101" charset="-122"/>
              </a:rPr>
              <a:t>发音器官</a:t>
            </a:r>
            <a:endParaRPr lang="en-US" altLang="zh-CN" b="1" dirty="0">
              <a:solidFill>
                <a:schemeClr val="accent2"/>
              </a:solidFill>
              <a:latin typeface="黑体" panose="02010609060101010101" charset="-122"/>
              <a:ea typeface="黑体" panose="02010609060101010101" charset="-122"/>
            </a:endParaRPr>
          </a:p>
        </p:txBody>
      </p:sp>
      <p:sp>
        <p:nvSpPr>
          <p:cNvPr id="11278" name="Text Box 21"/>
          <p:cNvSpPr txBox="1"/>
          <p:nvPr/>
        </p:nvSpPr>
        <p:spPr>
          <a:xfrm>
            <a:off x="6672263" y="3486375"/>
            <a:ext cx="2335212" cy="36830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pPr>
            <a:r>
              <a:rPr lang="en-US" altLang="zh-CN" b="1" dirty="0">
                <a:solidFill>
                  <a:schemeClr val="accent2"/>
                </a:solidFill>
                <a:latin typeface="黑体" panose="02010609060101010101" charset="-122"/>
                <a:ea typeface="黑体" panose="02010609060101010101" charset="-122"/>
              </a:rPr>
              <a:t>—</a:t>
            </a:r>
            <a:r>
              <a:rPr lang="zh-CN" altLang="en-US" b="1" dirty="0">
                <a:solidFill>
                  <a:schemeClr val="accent2"/>
                </a:solidFill>
                <a:latin typeface="黑体" panose="02010609060101010101" charset="-122"/>
                <a:ea typeface="黑体" panose="02010609060101010101" charset="-122"/>
              </a:rPr>
              <a:t>空气</a:t>
            </a:r>
          </a:p>
        </p:txBody>
      </p:sp>
      <p:sp>
        <p:nvSpPr>
          <p:cNvPr id="11279" name="Text Box 22"/>
          <p:cNvSpPr txBox="1"/>
          <p:nvPr/>
        </p:nvSpPr>
        <p:spPr>
          <a:xfrm>
            <a:off x="8112125" y="4005487"/>
            <a:ext cx="2335213" cy="36830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pPr>
            <a:r>
              <a:rPr lang="en-US" altLang="zh-CN" b="1" dirty="0">
                <a:solidFill>
                  <a:schemeClr val="accent2"/>
                </a:solidFill>
                <a:latin typeface="黑体" panose="02010609060101010101" charset="-122"/>
                <a:ea typeface="黑体" panose="02010609060101010101" charset="-122"/>
              </a:rPr>
              <a:t>—</a:t>
            </a:r>
            <a:r>
              <a:rPr lang="zh-CN" altLang="en-US" b="1" dirty="0">
                <a:solidFill>
                  <a:schemeClr val="accent2"/>
                </a:solidFill>
                <a:latin typeface="黑体" panose="02010609060101010101" charset="-122"/>
                <a:ea typeface="黑体" panose="02010609060101010101" charset="-122"/>
              </a:rPr>
              <a:t>听觉器官</a:t>
            </a:r>
          </a:p>
        </p:txBody>
      </p:sp>
      <p:sp>
        <p:nvSpPr>
          <p:cNvPr id="11280" name="Text Box 23"/>
          <p:cNvSpPr txBox="1"/>
          <p:nvPr/>
        </p:nvSpPr>
        <p:spPr>
          <a:xfrm>
            <a:off x="8801100" y="5084987"/>
            <a:ext cx="2335213" cy="368300"/>
          </a:xfrm>
          <a:prstGeom prst="rect">
            <a:avLst/>
          </a:prstGeom>
          <a:noFill/>
          <a:ln w="9525">
            <a:noFill/>
          </a:ln>
        </p:spPr>
        <p:txBody>
          <a:bodyPr anchor="t" anchorCtr="0">
            <a:spAutoFit/>
          </a:bodyPr>
          <a:lstStyle/>
          <a:p>
            <a:pPr eaLnBrk="0" hangingPunct="0">
              <a:buClr>
                <a:schemeClr val="accent2"/>
              </a:buClr>
              <a:buFont typeface="Wingdings" panose="05000000000000000000" pitchFamily="2" charset="2"/>
            </a:pPr>
            <a:r>
              <a:rPr lang="en-US" altLang="zh-CN" b="1" dirty="0">
                <a:solidFill>
                  <a:schemeClr val="accent2"/>
                </a:solidFill>
                <a:latin typeface="黑体" panose="02010609060101010101" charset="-122"/>
                <a:ea typeface="黑体" panose="02010609060101010101" charset="-122"/>
              </a:rPr>
              <a:t>—</a:t>
            </a:r>
            <a:r>
              <a:rPr lang="zh-CN" altLang="en-US" b="1" dirty="0">
                <a:solidFill>
                  <a:schemeClr val="accent2"/>
                </a:solidFill>
                <a:latin typeface="黑体" panose="02010609060101010101" charset="-122"/>
                <a:ea typeface="黑体" panose="02010609060101010101" charset="-122"/>
              </a:rPr>
              <a:t>大脑中枢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wipe(left)">
                                      <p:cBhvr>
                                        <p:cTn id="3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内容占位符 1"/>
          <p:cNvSpPr>
            <a:spLocks noGrp="1"/>
          </p:cNvSpPr>
          <p:nvPr>
            <p:ph idx="1"/>
          </p:nvPr>
        </p:nvSpPr>
        <p:spPr/>
        <p:txBody>
          <a:bodyPr vert="horz" wrap="square" lIns="91440" tIns="45720" rIns="91440" bIns="45720" anchor="t" anchorCtr="0"/>
          <a:lstStyle/>
          <a:p>
            <a:pPr>
              <a:lnSpc>
                <a:spcPct val="150000"/>
              </a:lnSpc>
              <a:spcBef>
                <a:spcPct val="50000"/>
              </a:spcBef>
            </a:pPr>
            <a:r>
              <a:rPr lang="zh-CN" altLang="en-US" sz="2800" dirty="0">
                <a:latin typeface="隶书" panose="02010509060101010101" pitchFamily="49" charset="-122"/>
                <a:ea typeface="隶书" panose="02010509060101010101" pitchFamily="49" charset="-122"/>
              </a:rPr>
              <a:t>特征参数和识别方法有关系，是语音识别的关键之处，选择的好坏直接影响语音识别的精度。</a:t>
            </a:r>
          </a:p>
          <a:p>
            <a:pPr>
              <a:lnSpc>
                <a:spcPct val="150000"/>
              </a:lnSpc>
              <a:spcBef>
                <a:spcPct val="50000"/>
              </a:spcBef>
            </a:pPr>
            <a:r>
              <a:rPr lang="zh-CN" altLang="en-US" sz="2800" dirty="0">
                <a:latin typeface="隶书" panose="02010509060101010101" pitchFamily="49" charset="-122"/>
                <a:ea typeface="隶书" panose="02010509060101010101" pitchFamily="49" charset="-122"/>
              </a:rPr>
              <a:t>语音特征参数包括：短时平均能量、短时过零率、频谱、三个共振峰频率（</a:t>
            </a:r>
            <a:r>
              <a:rPr lang="en-US" altLang="zh-CN" sz="2800" dirty="0">
                <a:latin typeface="隶书" panose="02010509060101010101" pitchFamily="49" charset="-122"/>
                <a:ea typeface="隶书" panose="02010509060101010101" pitchFamily="49" charset="-122"/>
              </a:rPr>
              <a:t>F1</a:t>
            </a:r>
            <a:r>
              <a:rPr lang="zh-CN" altLang="en-US" sz="2800" dirty="0">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F2</a:t>
            </a:r>
            <a:r>
              <a:rPr lang="zh-CN" altLang="en-US" sz="2800" dirty="0">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F3</a:t>
            </a:r>
            <a:r>
              <a:rPr lang="zh-CN" altLang="en-US" sz="2800" dirty="0">
                <a:latin typeface="隶书" panose="02010509060101010101" pitchFamily="49" charset="-122"/>
                <a:ea typeface="隶书" panose="02010509060101010101" pitchFamily="49" charset="-122"/>
              </a:rPr>
              <a:t>的频率值、带宽、幅值）、线性预测系数、</a:t>
            </a:r>
            <a:r>
              <a:rPr lang="en-US" altLang="zh-CN" sz="2800" dirty="0">
                <a:latin typeface="隶书" panose="02010509060101010101" pitchFamily="49" charset="-122"/>
                <a:ea typeface="隶书" panose="02010509060101010101" pitchFamily="49" charset="-122"/>
              </a:rPr>
              <a:t>LPC</a:t>
            </a:r>
            <a:r>
              <a:rPr lang="zh-CN" altLang="en-US" sz="2800" dirty="0">
                <a:latin typeface="隶书" panose="02010509060101010101" pitchFamily="49" charset="-122"/>
                <a:ea typeface="隶书" panose="02010509060101010101" pitchFamily="49" charset="-122"/>
              </a:rPr>
              <a:t>倒谱和</a:t>
            </a:r>
            <a:r>
              <a:rPr lang="en-US" altLang="zh-CN" sz="2800" dirty="0">
                <a:latin typeface="隶书" panose="02010509060101010101" pitchFamily="49" charset="-122"/>
                <a:ea typeface="隶书" panose="02010509060101010101" pitchFamily="49" charset="-122"/>
              </a:rPr>
              <a:t>Mel</a:t>
            </a:r>
            <a:r>
              <a:rPr lang="zh-CN" altLang="en-US" sz="2800" dirty="0">
                <a:latin typeface="隶书" panose="02010509060101010101" pitchFamily="49" charset="-122"/>
                <a:ea typeface="隶书" panose="02010509060101010101" pitchFamily="49" charset="-122"/>
              </a:rPr>
              <a:t>倒谱等。</a:t>
            </a:r>
          </a:p>
        </p:txBody>
      </p:sp>
      <p:sp>
        <p:nvSpPr>
          <p:cNvPr id="95234"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语音特征参数的提取</a:t>
            </a:r>
            <a:endParaRPr lang="zh-CN" altLang="en-US" dirty="0">
              <a:solidFill>
                <a:schemeClr val="tx1"/>
              </a:solidFill>
              <a:ea typeface="宋体" panose="02010600030101010101" pitchFamily="2"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内容占位符 1"/>
          <p:cNvSpPr>
            <a:spLocks noGrp="1"/>
          </p:cNvSpPr>
          <p:nvPr>
            <p:ph idx="1"/>
          </p:nvPr>
        </p:nvSpPr>
        <p:spPr/>
        <p:txBody>
          <a:bodyPr vert="horz" wrap="square" lIns="91440" tIns="45720" rIns="91440" bIns="45720" anchor="t" anchorCtr="0"/>
          <a:lstStyle/>
          <a:p>
            <a:pPr>
              <a:spcBef>
                <a:spcPts val="600"/>
              </a:spcBef>
            </a:pPr>
            <a:r>
              <a:rPr lang="zh-CN" altLang="en-US" sz="2800" dirty="0">
                <a:latin typeface="隶书" panose="02010509060101010101" pitchFamily="49" charset="-122"/>
                <a:ea typeface="隶书" panose="02010509060101010101" pitchFamily="49" charset="-122"/>
              </a:rPr>
              <a:t>将未知语音的特征参数与模板参数逐一进行比较与匹配，判决的依据是失真测度最小的准则。</a:t>
            </a:r>
          </a:p>
          <a:p>
            <a:pPr>
              <a:spcBef>
                <a:spcPts val="600"/>
              </a:spcBef>
            </a:pPr>
            <a:r>
              <a:rPr lang="zh-CN" altLang="en-US" sz="2800" dirty="0">
                <a:latin typeface="隶书" panose="02010509060101010101" pitchFamily="49" charset="-122"/>
                <a:ea typeface="隶书" panose="02010509060101010101" pitchFamily="49" charset="-122"/>
              </a:rPr>
              <a:t>语音识别的测度有很多，欧氏距离测度及其变形、线性预测失真测度等。</a:t>
            </a:r>
          </a:p>
        </p:txBody>
      </p:sp>
      <p:sp>
        <p:nvSpPr>
          <p:cNvPr id="96258"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模式匹配</a:t>
            </a:r>
            <a:endParaRPr lang="zh-CN" altLang="en-US" dirty="0">
              <a:solidFill>
                <a:schemeClr val="tx1"/>
              </a:solidFill>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标题 2"/>
          <p:cNvSpPr>
            <a:spLocks noGrp="1"/>
          </p:cNvSpPr>
          <p:nvPr>
            <p:ph type="title"/>
          </p:nvPr>
        </p:nvSpPr>
        <p:spPr/>
        <p:txBody>
          <a:bodyPr vert="horz" wrap="square" lIns="91440" tIns="45720" rIns="91440" bIns="45720" anchor="b" anchorCtr="0"/>
          <a:lstStyle/>
          <a:p>
            <a:pPr algn="ctr"/>
            <a:r>
              <a:rPr lang="zh-CN" altLang="en-US" sz="4000" dirty="0">
                <a:solidFill>
                  <a:srgbClr val="000066"/>
                </a:solidFill>
                <a:latin typeface="楷体_GB2312" pitchFamily="49" charset="-122"/>
                <a:ea typeface="楷体_GB2312" pitchFamily="49" charset="-122"/>
              </a:rPr>
              <a:t>欧氏距离测度</a:t>
            </a:r>
            <a:endParaRPr lang="zh-CN" altLang="en-US" dirty="0">
              <a:ea typeface="宋体" panose="02010600030101010101" pitchFamily="2" charset="-122"/>
            </a:endParaRPr>
          </a:p>
        </p:txBody>
      </p:sp>
      <p:sp>
        <p:nvSpPr>
          <p:cNvPr id="97282" name="Rectangle 3"/>
          <p:cNvSpPr/>
          <p:nvPr/>
        </p:nvSpPr>
        <p:spPr>
          <a:xfrm>
            <a:off x="1952625" y="1663700"/>
            <a:ext cx="8410575" cy="1706880"/>
          </a:xfrm>
          <a:prstGeom prst="rect">
            <a:avLst/>
          </a:prstGeom>
          <a:noFill/>
          <a:ln w="28575">
            <a:noFill/>
          </a:ln>
        </p:spPr>
        <p:txBody>
          <a:bodyPr anchor="t" anchorCtr="0">
            <a:spAutoFit/>
          </a:bodyPr>
          <a:lstStyle/>
          <a:p>
            <a:pPr eaLnBrk="0" hangingPunct="0">
              <a:lnSpc>
                <a:spcPct val="125000"/>
              </a:lnSpc>
            </a:pPr>
            <a:r>
              <a:rPr lang="en-US" altLang="zh-CN" sz="2800" dirty="0">
                <a:latin typeface="黑体" panose="02010609060101010101" charset="-122"/>
                <a:ea typeface="黑体" panose="02010609060101010101" charset="-122"/>
              </a:rPr>
              <a:t>K</a:t>
            </a:r>
            <a:r>
              <a:rPr lang="zh-CN" altLang="en-US" sz="2800" dirty="0">
                <a:latin typeface="黑体" panose="02010609060101010101" charset="-122"/>
                <a:ea typeface="黑体" panose="02010609060101010101" charset="-122"/>
              </a:rPr>
              <a:t>维特征矢量：</a:t>
            </a:r>
          </a:p>
          <a:p>
            <a:pPr eaLnBrk="0" hangingPunct="0">
              <a:lnSpc>
                <a:spcPct val="125000"/>
              </a:lnSpc>
            </a:pPr>
            <a:r>
              <a:rPr lang="zh-CN" altLang="en-US" sz="2800" dirty="0">
                <a:latin typeface="仿宋_GB2312" pitchFamily="49" charset="-122"/>
                <a:ea typeface="仿宋_GB2312" pitchFamily="49" charset="-122"/>
              </a:rPr>
              <a:t>    </a:t>
            </a:r>
            <a:r>
              <a:rPr lang="en-US" altLang="zh-CN" sz="2800" dirty="0">
                <a:latin typeface="仿宋_GB2312" pitchFamily="49" charset="-122"/>
                <a:ea typeface="仿宋_GB2312" pitchFamily="49" charset="-122"/>
              </a:rPr>
              <a:t>X</a:t>
            </a:r>
            <a:r>
              <a:rPr lang="en-US" altLang="zh-CN" sz="2800" baseline="-25000" dirty="0">
                <a:latin typeface="仿宋_GB2312" pitchFamily="49" charset="-122"/>
                <a:ea typeface="仿宋_GB2312" pitchFamily="49" charset="-122"/>
              </a:rPr>
              <a:t>i</a:t>
            </a:r>
            <a:r>
              <a:rPr lang="zh-CN" altLang="en-US" sz="2800" dirty="0">
                <a:latin typeface="仿宋_GB2312" pitchFamily="49" charset="-122"/>
                <a:ea typeface="仿宋_GB2312" pitchFamily="49" charset="-122"/>
              </a:rPr>
              <a:t>＝</a:t>
            </a:r>
            <a:r>
              <a:rPr lang="en-US" altLang="zh-CN" sz="2800" dirty="0">
                <a:latin typeface="仿宋_GB2312" pitchFamily="49" charset="-122"/>
                <a:ea typeface="仿宋_GB2312" pitchFamily="49" charset="-122"/>
              </a:rPr>
              <a:t>{x</a:t>
            </a:r>
            <a:r>
              <a:rPr lang="en-US" altLang="zh-CN" sz="2800" baseline="-25000" dirty="0">
                <a:latin typeface="仿宋_GB2312" pitchFamily="49" charset="-122"/>
                <a:ea typeface="仿宋_GB2312" pitchFamily="49" charset="-122"/>
              </a:rPr>
              <a:t>i1 </a:t>
            </a:r>
            <a:r>
              <a:rPr lang="en-US" altLang="zh-CN" sz="2800" dirty="0">
                <a:latin typeface="仿宋_GB2312" pitchFamily="49" charset="-122"/>
                <a:ea typeface="仿宋_GB2312" pitchFamily="49" charset="-122"/>
              </a:rPr>
              <a:t>, x</a:t>
            </a:r>
            <a:r>
              <a:rPr lang="en-US" altLang="zh-CN" sz="2800" baseline="-25000" dirty="0">
                <a:latin typeface="仿宋_GB2312" pitchFamily="49" charset="-122"/>
                <a:ea typeface="仿宋_GB2312" pitchFamily="49" charset="-122"/>
              </a:rPr>
              <a:t>i2 </a:t>
            </a:r>
            <a:r>
              <a:rPr lang="en-US" altLang="zh-CN" sz="2800" dirty="0">
                <a:latin typeface="仿宋_GB2312" pitchFamily="49" charset="-122"/>
                <a:ea typeface="仿宋_GB2312" pitchFamily="49" charset="-122"/>
              </a:rPr>
              <a:t>, </a:t>
            </a:r>
            <a:r>
              <a:rPr lang="en-US" altLang="zh-CN" sz="2800" dirty="0">
                <a:latin typeface="Times New Roman" panose="02020603050405020304" pitchFamily="18" charset="0"/>
                <a:ea typeface="仿宋_GB2312" pitchFamily="49" charset="-122"/>
              </a:rPr>
              <a:t>……</a:t>
            </a:r>
            <a:r>
              <a:rPr lang="en-US" altLang="zh-CN" sz="2800" dirty="0">
                <a:latin typeface="仿宋_GB2312" pitchFamily="49" charset="-122"/>
                <a:ea typeface="仿宋_GB2312" pitchFamily="49" charset="-122"/>
              </a:rPr>
              <a:t> , x</a:t>
            </a:r>
            <a:r>
              <a:rPr lang="en-US" altLang="zh-CN" sz="2800" baseline="-25000" dirty="0">
                <a:latin typeface="仿宋_GB2312" pitchFamily="49" charset="-122"/>
                <a:ea typeface="仿宋_GB2312" pitchFamily="49" charset="-122"/>
              </a:rPr>
              <a:t>iK</a:t>
            </a:r>
            <a:r>
              <a:rPr lang="en-US" altLang="zh-CN" sz="2800" dirty="0">
                <a:latin typeface="仿宋_GB2312" pitchFamily="49" charset="-122"/>
                <a:ea typeface="仿宋_GB2312" pitchFamily="49" charset="-122"/>
              </a:rPr>
              <a:t>}</a:t>
            </a:r>
          </a:p>
          <a:p>
            <a:pPr eaLnBrk="0" hangingPunct="0">
              <a:lnSpc>
                <a:spcPct val="125000"/>
              </a:lnSpc>
            </a:pPr>
            <a:r>
              <a:rPr lang="en-US" altLang="zh-CN" sz="2800" dirty="0">
                <a:latin typeface="仿宋_GB2312" pitchFamily="49" charset="-122"/>
                <a:ea typeface="仿宋_GB2312" pitchFamily="49" charset="-122"/>
              </a:rPr>
              <a:t>    Y</a:t>
            </a:r>
            <a:r>
              <a:rPr lang="en-US" altLang="zh-CN" sz="2800" baseline="-25000" dirty="0">
                <a:latin typeface="仿宋_GB2312" pitchFamily="49" charset="-122"/>
                <a:ea typeface="仿宋_GB2312" pitchFamily="49" charset="-122"/>
              </a:rPr>
              <a:t>j</a:t>
            </a:r>
            <a:r>
              <a:rPr lang="zh-CN" altLang="en-US" sz="2800" dirty="0">
                <a:latin typeface="仿宋_GB2312" pitchFamily="49" charset="-122"/>
                <a:ea typeface="仿宋_GB2312" pitchFamily="49" charset="-122"/>
              </a:rPr>
              <a:t>＝</a:t>
            </a:r>
            <a:r>
              <a:rPr lang="en-US" altLang="zh-CN" sz="2800" dirty="0">
                <a:latin typeface="仿宋_GB2312" pitchFamily="49" charset="-122"/>
                <a:ea typeface="仿宋_GB2312" pitchFamily="49" charset="-122"/>
              </a:rPr>
              <a:t>{y</a:t>
            </a:r>
            <a:r>
              <a:rPr lang="en-US" altLang="zh-CN" sz="2800" baseline="-25000" dirty="0">
                <a:latin typeface="仿宋_GB2312" pitchFamily="49" charset="-122"/>
                <a:ea typeface="仿宋_GB2312" pitchFamily="49" charset="-122"/>
              </a:rPr>
              <a:t>j1 </a:t>
            </a:r>
            <a:r>
              <a:rPr lang="en-US" altLang="zh-CN" sz="2800" dirty="0">
                <a:latin typeface="仿宋_GB2312" pitchFamily="49" charset="-122"/>
                <a:ea typeface="仿宋_GB2312" pitchFamily="49" charset="-122"/>
              </a:rPr>
              <a:t>, y</a:t>
            </a:r>
            <a:r>
              <a:rPr lang="en-US" altLang="zh-CN" sz="2800" baseline="-25000" dirty="0">
                <a:latin typeface="仿宋_GB2312" pitchFamily="49" charset="-122"/>
                <a:ea typeface="仿宋_GB2312" pitchFamily="49" charset="-122"/>
              </a:rPr>
              <a:t>j2 </a:t>
            </a:r>
            <a:r>
              <a:rPr lang="en-US" altLang="zh-CN" sz="2800" dirty="0">
                <a:latin typeface="仿宋_GB2312" pitchFamily="49" charset="-122"/>
                <a:ea typeface="仿宋_GB2312" pitchFamily="49" charset="-122"/>
              </a:rPr>
              <a:t>, </a:t>
            </a:r>
            <a:r>
              <a:rPr lang="en-US" altLang="zh-CN" sz="2800" dirty="0">
                <a:latin typeface="Times New Roman" panose="02020603050405020304" pitchFamily="18" charset="0"/>
                <a:ea typeface="仿宋_GB2312" pitchFamily="49" charset="-122"/>
              </a:rPr>
              <a:t>……</a:t>
            </a:r>
            <a:r>
              <a:rPr lang="en-US" altLang="zh-CN" sz="2800" dirty="0">
                <a:latin typeface="仿宋_GB2312" pitchFamily="49" charset="-122"/>
                <a:ea typeface="仿宋_GB2312" pitchFamily="49" charset="-122"/>
              </a:rPr>
              <a:t> , y</a:t>
            </a:r>
            <a:r>
              <a:rPr lang="en-US" altLang="zh-CN" sz="2800" baseline="-25000" dirty="0">
                <a:latin typeface="仿宋_GB2312" pitchFamily="49" charset="-122"/>
                <a:ea typeface="仿宋_GB2312" pitchFamily="49" charset="-122"/>
              </a:rPr>
              <a:t>jK</a:t>
            </a:r>
            <a:r>
              <a:rPr lang="en-US" altLang="zh-CN" sz="2800" dirty="0">
                <a:latin typeface="仿宋_GB2312" pitchFamily="49" charset="-122"/>
                <a:ea typeface="仿宋_GB2312" pitchFamily="49" charset="-122"/>
              </a:rPr>
              <a:t>}  </a:t>
            </a:r>
          </a:p>
        </p:txBody>
      </p:sp>
      <p:graphicFrame>
        <p:nvGraphicFramePr>
          <p:cNvPr id="97283" name="Object 5"/>
          <p:cNvGraphicFramePr/>
          <p:nvPr/>
        </p:nvGraphicFramePr>
        <p:xfrm>
          <a:off x="2484438" y="4330700"/>
          <a:ext cx="7148512" cy="1527175"/>
        </p:xfrm>
        <a:graphic>
          <a:graphicData uri="http://schemas.openxmlformats.org/presentationml/2006/ole">
            <mc:AlternateContent xmlns:mc="http://schemas.openxmlformats.org/markup-compatibility/2006">
              <mc:Choice xmlns:v="urn:schemas-microsoft-com:vml" Requires="v">
                <p:oleObj r:id="rId2" imgW="1688465" imgH="431800" progId="Equation.3">
                  <p:embed/>
                </p:oleObj>
              </mc:Choice>
              <mc:Fallback>
                <p:oleObj r:id="rId2" imgW="1688465" imgH="431800" progId="Equation.3">
                  <p:embed/>
                  <p:pic>
                    <p:nvPicPr>
                      <p:cNvPr id="0" name="图片 3097"/>
                      <p:cNvPicPr/>
                      <p:nvPr/>
                    </p:nvPicPr>
                    <p:blipFill>
                      <a:blip r:embed="rId3"/>
                      <a:stretch>
                        <a:fillRect/>
                      </a:stretch>
                    </p:blipFill>
                    <p:spPr>
                      <a:xfrm>
                        <a:off x="2484438" y="4330700"/>
                        <a:ext cx="7148512" cy="1527175"/>
                      </a:xfrm>
                      <a:prstGeom prst="rect">
                        <a:avLst/>
                      </a:prstGeom>
                      <a:noFill/>
                      <a:ln w="38100">
                        <a:noFill/>
                        <a:miter/>
                      </a:ln>
                    </p:spPr>
                  </p:pic>
                </p:oleObj>
              </mc:Fallback>
            </mc:AlternateContent>
          </a:graphicData>
        </a:graphic>
      </p:graphicFrame>
      <p:sp>
        <p:nvSpPr>
          <p:cNvPr id="97284" name="Rectangle 6"/>
          <p:cNvSpPr/>
          <p:nvPr/>
        </p:nvSpPr>
        <p:spPr>
          <a:xfrm>
            <a:off x="1905000" y="3797300"/>
            <a:ext cx="3027680" cy="629920"/>
          </a:xfrm>
          <a:prstGeom prst="rect">
            <a:avLst/>
          </a:prstGeom>
          <a:noFill/>
          <a:ln w="12700">
            <a:noFill/>
          </a:ln>
        </p:spPr>
        <p:txBody>
          <a:bodyPr wrap="none" anchor="t" anchorCtr="0">
            <a:spAutoFit/>
          </a:bodyPr>
          <a:lstStyle/>
          <a:p>
            <a:pPr eaLnBrk="0" hangingPunct="0">
              <a:lnSpc>
                <a:spcPct val="125000"/>
              </a:lnSpc>
            </a:pPr>
            <a:r>
              <a:rPr lang="zh-CN" altLang="en-US" sz="2800" dirty="0">
                <a:solidFill>
                  <a:srgbClr val="000066"/>
                </a:solidFill>
                <a:latin typeface="黑体" panose="02010609060101010101" charset="-122"/>
                <a:ea typeface="黑体" panose="02010609060101010101" charset="-122"/>
              </a:rPr>
              <a:t>均方误差欧氏距离</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内容占位符 1"/>
          <p:cNvSpPr>
            <a:spLocks noGrp="1"/>
          </p:cNvSpPr>
          <p:nvPr>
            <p:ph idx="1"/>
          </p:nvPr>
        </p:nvSpPr>
        <p:spPr/>
        <p:txBody>
          <a:bodyPr vert="horz" wrap="square" lIns="91440" tIns="45720" rIns="91440" bIns="45720" anchor="t" anchorCtr="0"/>
          <a:lstStyle/>
          <a:p>
            <a:pPr>
              <a:lnSpc>
                <a:spcPts val="3400"/>
              </a:lnSpc>
              <a:spcBef>
                <a:spcPts val="1800"/>
              </a:spcBef>
            </a:pPr>
            <a:r>
              <a:rPr lang="zh-CN" altLang="en-US" sz="3200" dirty="0">
                <a:latin typeface="隶书" panose="02010509060101010101" pitchFamily="49" charset="-122"/>
                <a:ea typeface="隶书" panose="02010509060101010101" pitchFamily="49" charset="-122"/>
              </a:rPr>
              <a:t>先对系统中的每个字，做一个码本作为该字的参考（标准）模板</a:t>
            </a:r>
            <a:r>
              <a:rPr lang="en-US" altLang="zh-CN" sz="3200" dirty="0">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共有</a:t>
            </a:r>
            <a:r>
              <a:rPr lang="en-US" altLang="zh-CN" sz="3200" dirty="0">
                <a:latin typeface="隶书" panose="02010509060101010101" pitchFamily="49" charset="-122"/>
                <a:ea typeface="隶书" panose="02010509060101010101" pitchFamily="49" charset="-122"/>
              </a:rPr>
              <a:t>M</a:t>
            </a:r>
            <a:r>
              <a:rPr lang="zh-CN" altLang="en-US" sz="3200" dirty="0">
                <a:latin typeface="隶书" panose="02010509060101010101" pitchFamily="49" charset="-122"/>
                <a:ea typeface="隶书" panose="02010509060101010101" pitchFamily="49" charset="-122"/>
              </a:rPr>
              <a:t>个字，故共有</a:t>
            </a:r>
            <a:r>
              <a:rPr lang="en-US" altLang="zh-CN" sz="3200" dirty="0">
                <a:latin typeface="隶书" panose="02010509060101010101" pitchFamily="49" charset="-122"/>
                <a:ea typeface="隶书" panose="02010509060101010101" pitchFamily="49" charset="-122"/>
              </a:rPr>
              <a:t>M</a:t>
            </a:r>
            <a:r>
              <a:rPr lang="zh-CN" altLang="en-US" sz="3200" dirty="0">
                <a:latin typeface="隶书" panose="02010509060101010101" pitchFamily="49" charset="-122"/>
                <a:ea typeface="隶书" panose="02010509060101010101" pitchFamily="49" charset="-122"/>
              </a:rPr>
              <a:t>个码本，组成一个模板库。</a:t>
            </a:r>
          </a:p>
          <a:p>
            <a:pPr>
              <a:lnSpc>
                <a:spcPts val="3400"/>
              </a:lnSpc>
              <a:spcBef>
                <a:spcPts val="1800"/>
              </a:spcBef>
            </a:pPr>
            <a:r>
              <a:rPr lang="zh-CN" altLang="en-US" sz="3200" dirty="0">
                <a:latin typeface="隶书" panose="02010509060101010101" pitchFamily="49" charset="-122"/>
                <a:ea typeface="隶书" panose="02010509060101010101" pitchFamily="49" charset="-122"/>
              </a:rPr>
              <a:t>识别时，对于任意输入的</a:t>
            </a:r>
            <a:r>
              <a:rPr lang="zh-CN" altLang="en-US" sz="3200" dirty="0">
                <a:solidFill>
                  <a:srgbClr val="FF0000"/>
                </a:solidFill>
                <a:latin typeface="隶书" panose="02010509060101010101" pitchFamily="49" charset="-122"/>
                <a:ea typeface="隶书" panose="02010509060101010101" pitchFamily="49" charset="-122"/>
              </a:rPr>
              <a:t>语音特征矢量序列</a:t>
            </a:r>
            <a:r>
              <a:rPr lang="en-US" altLang="zh-CN" sz="3200" dirty="0">
                <a:solidFill>
                  <a:srgbClr val="FF0000"/>
                </a:solidFill>
                <a:latin typeface="隶书" panose="02010509060101010101" pitchFamily="49" charset="-122"/>
                <a:ea typeface="隶书" panose="02010509060101010101" pitchFamily="49" charset="-122"/>
              </a:rPr>
              <a:t>X</a:t>
            </a:r>
            <a:r>
              <a:rPr lang="zh-CN" altLang="en-US" sz="3200" dirty="0">
                <a:solidFill>
                  <a:srgbClr val="FF0000"/>
                </a:solidFill>
                <a:latin typeface="隶书" panose="02010509060101010101" pitchFamily="49" charset="-122"/>
                <a:ea typeface="隶书" panose="02010509060101010101" pitchFamily="49" charset="-122"/>
              </a:rPr>
              <a:t>＝</a:t>
            </a:r>
            <a:r>
              <a:rPr lang="en-US" altLang="zh-CN" sz="3200" dirty="0">
                <a:solidFill>
                  <a:srgbClr val="FF0000"/>
                </a:solidFill>
                <a:latin typeface="隶书" panose="02010509060101010101" pitchFamily="49" charset="-122"/>
                <a:ea typeface="隶书" panose="02010509060101010101" pitchFamily="49" charset="-122"/>
              </a:rPr>
              <a:t>{X</a:t>
            </a:r>
            <a:r>
              <a:rPr lang="en-US" altLang="zh-CN" sz="3200" baseline="-25000" dirty="0">
                <a:solidFill>
                  <a:srgbClr val="FF0000"/>
                </a:solidFill>
                <a:latin typeface="隶书" panose="02010509060101010101" pitchFamily="49" charset="-122"/>
                <a:ea typeface="隶书" panose="02010509060101010101" pitchFamily="49" charset="-122"/>
              </a:rPr>
              <a:t>1 </a:t>
            </a:r>
            <a:r>
              <a:rPr lang="en-US" altLang="zh-CN" sz="3200" dirty="0">
                <a:solidFill>
                  <a:srgbClr val="FF0000"/>
                </a:solidFill>
                <a:latin typeface="隶书" panose="02010509060101010101" pitchFamily="49" charset="-122"/>
                <a:ea typeface="隶书" panose="02010509060101010101" pitchFamily="49" charset="-122"/>
              </a:rPr>
              <a:t>, X</a:t>
            </a:r>
            <a:r>
              <a:rPr lang="en-US" altLang="zh-CN" sz="3200" baseline="-25000" dirty="0">
                <a:solidFill>
                  <a:srgbClr val="FF0000"/>
                </a:solidFill>
                <a:latin typeface="隶书" panose="02010509060101010101" pitchFamily="49" charset="-122"/>
                <a:ea typeface="隶书" panose="02010509060101010101" pitchFamily="49" charset="-122"/>
              </a:rPr>
              <a:t>2 </a:t>
            </a:r>
            <a:r>
              <a:rPr lang="en-US" altLang="zh-CN" sz="3200" dirty="0">
                <a:solidFill>
                  <a:srgbClr val="FF0000"/>
                </a:solidFill>
                <a:latin typeface="隶书" panose="02010509060101010101" pitchFamily="49" charset="-122"/>
                <a:ea typeface="隶书" panose="02010509060101010101" pitchFamily="49" charset="-122"/>
              </a:rPr>
              <a:t>, … , X</a:t>
            </a:r>
            <a:r>
              <a:rPr lang="en-US" altLang="zh-CN" sz="3200" baseline="-25000" dirty="0">
                <a:solidFill>
                  <a:srgbClr val="FF0000"/>
                </a:solidFill>
                <a:latin typeface="隶书" panose="02010509060101010101" pitchFamily="49" charset="-122"/>
                <a:ea typeface="隶书" panose="02010509060101010101" pitchFamily="49" charset="-122"/>
              </a:rPr>
              <a:t>N</a:t>
            </a:r>
            <a:r>
              <a:rPr lang="en-US" altLang="zh-CN" sz="3200" dirty="0">
                <a:solidFill>
                  <a:srgbClr val="FF0000"/>
                </a:solidFill>
                <a:latin typeface="隶书" panose="02010509060101010101" pitchFamily="49" charset="-122"/>
                <a:ea typeface="隶书" panose="02010509060101010101" pitchFamily="49" charset="-122"/>
              </a:rPr>
              <a:t>}</a:t>
            </a:r>
            <a:r>
              <a:rPr lang="zh-CN" altLang="en-US" sz="3200" dirty="0">
                <a:latin typeface="隶书" panose="02010509060101010101" pitchFamily="49" charset="-122"/>
                <a:ea typeface="隶书" panose="02010509060101010101" pitchFamily="49" charset="-122"/>
              </a:rPr>
              <a:t>，计算该序列中每一个特征矢量对模板库中的每个码本的总平均失真量误差，找出最小的失真误差对应的码本（代表一个字），将对应的字输出作为识别的结果。</a:t>
            </a:r>
            <a:endParaRPr lang="zh-CN" altLang="en-US" dirty="0">
              <a:latin typeface="隶书" panose="02010509060101010101" pitchFamily="49" charset="-122"/>
              <a:ea typeface="隶书" panose="02010509060101010101" pitchFamily="49" charset="-122"/>
            </a:endParaRPr>
          </a:p>
        </p:txBody>
      </p:sp>
      <p:sp>
        <p:nvSpPr>
          <p:cNvPr id="98306"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ea typeface="楷体_GB2312" pitchFamily="49" charset="-122"/>
              </a:rPr>
              <a:t>模式匹配过程</a:t>
            </a:r>
            <a:endParaRPr lang="zh-CN" altLang="en-US" dirty="0">
              <a:solidFill>
                <a:schemeClr val="tx1"/>
              </a:solidFill>
              <a:ea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标题 2"/>
          <p:cNvSpPr>
            <a:spLocks noGrp="1"/>
          </p:cNvSpPr>
          <p:nvPr>
            <p:ph type="title"/>
          </p:nvPr>
        </p:nvSpPr>
        <p:spPr/>
        <p:txBody>
          <a:bodyPr vert="horz" wrap="square" lIns="91440" tIns="45720" rIns="91440" bIns="45720" anchor="b" anchorCtr="0"/>
          <a:lstStyle/>
          <a:p>
            <a:pPr algn="ctr"/>
            <a:r>
              <a:rPr lang="zh-CN" altLang="en-US" sz="3600" dirty="0">
                <a:solidFill>
                  <a:schemeClr val="tx1"/>
                </a:solidFill>
                <a:latin typeface="隶书" panose="02010509060101010101" pitchFamily="49" charset="-122"/>
                <a:ea typeface="隶书" panose="02010509060101010101" pitchFamily="49" charset="-122"/>
              </a:rPr>
              <a:t>模式匹配示意图</a:t>
            </a:r>
            <a:endParaRPr lang="zh-CN" altLang="en-US" dirty="0">
              <a:latin typeface="隶书" panose="02010509060101010101" pitchFamily="49" charset="-122"/>
              <a:ea typeface="隶书" panose="02010509060101010101" pitchFamily="49" charset="-122"/>
            </a:endParaRPr>
          </a:p>
        </p:txBody>
      </p:sp>
      <p:sp>
        <p:nvSpPr>
          <p:cNvPr id="99330" name="Rectangle 2"/>
          <p:cNvSpPr/>
          <p:nvPr/>
        </p:nvSpPr>
        <p:spPr>
          <a:xfrm>
            <a:off x="2300288" y="5500688"/>
            <a:ext cx="7848600" cy="1168400"/>
          </a:xfrm>
          <a:prstGeom prst="rect">
            <a:avLst/>
          </a:prstGeom>
          <a:noFill/>
          <a:ln w="28575" cap="sq" cmpd="sng">
            <a:solidFill>
              <a:srgbClr val="FF3399"/>
            </a:solidFill>
            <a:prstDash val="solid"/>
            <a:miter/>
            <a:headEnd type="none" w="sm" len="sm"/>
            <a:tailEnd type="none" w="sm" len="sm"/>
          </a:ln>
        </p:spPr>
        <p:txBody>
          <a:bodyPr anchor="t" anchorCtr="0">
            <a:spAutoFit/>
          </a:bodyPr>
          <a:lstStyle/>
          <a:p>
            <a:pPr eaLnBrk="0" hangingPunct="0">
              <a:lnSpc>
                <a:spcPct val="125000"/>
              </a:lnSpc>
            </a:pPr>
            <a:r>
              <a:rPr lang="zh-CN" altLang="en-US" sz="2800" dirty="0">
                <a:latin typeface="隶书" panose="02010509060101010101" pitchFamily="49" charset="-122"/>
                <a:ea typeface="隶书" panose="02010509060101010101" pitchFamily="49" charset="-122"/>
              </a:rPr>
              <a:t>特征矢量序列     </a:t>
            </a:r>
            <a:r>
              <a:rPr lang="en-US" altLang="zh-CN" sz="2800" dirty="0">
                <a:latin typeface="隶书" panose="02010509060101010101" pitchFamily="49" charset="-122"/>
                <a:ea typeface="隶书" panose="02010509060101010101" pitchFamily="49" charset="-122"/>
              </a:rPr>
              <a:t>X</a:t>
            </a:r>
            <a:r>
              <a:rPr lang="zh-CN" altLang="en-US" sz="2800" dirty="0">
                <a:latin typeface="隶书" panose="02010509060101010101" pitchFamily="49" charset="-122"/>
                <a:ea typeface="隶书" panose="02010509060101010101" pitchFamily="49" charset="-122"/>
              </a:rPr>
              <a:t>＝</a:t>
            </a:r>
            <a:r>
              <a:rPr lang="en-US" altLang="zh-CN" sz="2800" dirty="0">
                <a:latin typeface="隶书" panose="02010509060101010101" pitchFamily="49" charset="-122"/>
                <a:ea typeface="隶书" panose="02010509060101010101" pitchFamily="49" charset="-122"/>
              </a:rPr>
              <a:t>{X</a:t>
            </a:r>
            <a:r>
              <a:rPr lang="en-US" altLang="zh-CN" sz="2800" baseline="-25000" dirty="0">
                <a:latin typeface="隶书" panose="02010509060101010101" pitchFamily="49" charset="-122"/>
                <a:ea typeface="隶书" panose="02010509060101010101" pitchFamily="49" charset="-122"/>
              </a:rPr>
              <a:t>1 </a:t>
            </a:r>
            <a:r>
              <a:rPr lang="en-US" altLang="zh-CN" sz="2800" dirty="0">
                <a:latin typeface="隶书" panose="02010509060101010101" pitchFamily="49" charset="-122"/>
                <a:ea typeface="隶书" panose="02010509060101010101" pitchFamily="49" charset="-122"/>
              </a:rPr>
              <a:t>, X</a:t>
            </a:r>
            <a:r>
              <a:rPr lang="en-US" altLang="zh-CN" sz="2800" baseline="-25000" dirty="0">
                <a:latin typeface="隶书" panose="02010509060101010101" pitchFamily="49" charset="-122"/>
                <a:ea typeface="隶书" panose="02010509060101010101" pitchFamily="49" charset="-122"/>
              </a:rPr>
              <a:t>2 </a:t>
            </a:r>
            <a:r>
              <a:rPr lang="en-US" altLang="zh-CN" sz="2800" dirty="0">
                <a:latin typeface="隶书" panose="02010509060101010101" pitchFamily="49" charset="-122"/>
                <a:ea typeface="隶书" panose="02010509060101010101" pitchFamily="49" charset="-122"/>
              </a:rPr>
              <a:t>, …… , X</a:t>
            </a:r>
            <a:r>
              <a:rPr lang="en-US" altLang="zh-CN" sz="2800" baseline="-25000" dirty="0">
                <a:latin typeface="隶书" panose="02010509060101010101" pitchFamily="49" charset="-122"/>
                <a:ea typeface="隶书" panose="02010509060101010101" pitchFamily="49" charset="-122"/>
              </a:rPr>
              <a:t>N</a:t>
            </a:r>
            <a:r>
              <a:rPr lang="en-US" altLang="zh-CN" sz="2800" dirty="0">
                <a:latin typeface="隶书" panose="02010509060101010101" pitchFamily="49" charset="-122"/>
                <a:ea typeface="隶书" panose="02010509060101010101" pitchFamily="49" charset="-122"/>
              </a:rPr>
              <a:t>}</a:t>
            </a:r>
          </a:p>
          <a:p>
            <a:pPr eaLnBrk="0" hangingPunct="0">
              <a:lnSpc>
                <a:spcPct val="125000"/>
              </a:lnSpc>
            </a:pPr>
            <a:r>
              <a:rPr lang="zh-CN" altLang="en-US" sz="2800" dirty="0">
                <a:latin typeface="隶书" panose="02010509060101010101" pitchFamily="49" charset="-122"/>
                <a:ea typeface="隶书" panose="02010509060101010101" pitchFamily="49" charset="-122"/>
              </a:rPr>
              <a:t>模板库           </a:t>
            </a:r>
            <a:r>
              <a:rPr lang="en-US" altLang="zh-CN" sz="2800" dirty="0">
                <a:latin typeface="隶书" panose="02010509060101010101" pitchFamily="49" charset="-122"/>
                <a:ea typeface="隶书" panose="02010509060101010101" pitchFamily="49" charset="-122"/>
              </a:rPr>
              <a:t>Y</a:t>
            </a:r>
            <a:r>
              <a:rPr lang="en-US" altLang="zh-CN" sz="2800" baseline="-25000" dirty="0">
                <a:latin typeface="隶书" panose="02010509060101010101" pitchFamily="49" charset="-122"/>
                <a:ea typeface="隶书" panose="02010509060101010101" pitchFamily="49" charset="-122"/>
              </a:rPr>
              <a:t>1 </a:t>
            </a:r>
            <a:r>
              <a:rPr lang="en-US" altLang="zh-CN" sz="2800" dirty="0">
                <a:latin typeface="隶书" panose="02010509060101010101" pitchFamily="49" charset="-122"/>
                <a:ea typeface="隶书" panose="02010509060101010101" pitchFamily="49" charset="-122"/>
              </a:rPr>
              <a:t>, Y</a:t>
            </a:r>
            <a:r>
              <a:rPr lang="en-US" altLang="zh-CN" sz="2800" baseline="-25000" dirty="0">
                <a:latin typeface="隶书" panose="02010509060101010101" pitchFamily="49" charset="-122"/>
                <a:ea typeface="隶书" panose="02010509060101010101" pitchFamily="49" charset="-122"/>
              </a:rPr>
              <a:t>2 </a:t>
            </a:r>
            <a:r>
              <a:rPr lang="en-US" altLang="zh-CN" sz="2800" dirty="0">
                <a:latin typeface="隶书" panose="02010509060101010101" pitchFamily="49" charset="-122"/>
                <a:ea typeface="隶书" panose="02010509060101010101" pitchFamily="49" charset="-122"/>
              </a:rPr>
              <a:t>, …… , Y</a:t>
            </a:r>
            <a:r>
              <a:rPr lang="en-US" altLang="zh-CN" sz="2800" baseline="-25000" dirty="0">
                <a:latin typeface="隶书" panose="02010509060101010101" pitchFamily="49" charset="-122"/>
                <a:ea typeface="隶书" panose="02010509060101010101" pitchFamily="49" charset="-122"/>
              </a:rPr>
              <a:t>M</a:t>
            </a:r>
            <a:endParaRPr lang="en-US" altLang="zh-CN" sz="2800" dirty="0">
              <a:latin typeface="隶书" panose="02010509060101010101" pitchFamily="49" charset="-122"/>
              <a:ea typeface="隶书" panose="02010509060101010101" pitchFamily="49" charset="-122"/>
            </a:endParaRPr>
          </a:p>
        </p:txBody>
      </p:sp>
      <p:sp>
        <p:nvSpPr>
          <p:cNvPr id="5" name="Rectangle 3"/>
          <p:cNvSpPr>
            <a:spLocks noChangeArrowheads="1"/>
          </p:cNvSpPr>
          <p:nvPr/>
        </p:nvSpPr>
        <p:spPr bwMode="auto">
          <a:xfrm>
            <a:off x="3824288" y="3937000"/>
            <a:ext cx="1600200" cy="1144588"/>
          </a:xfrm>
          <a:prstGeom prst="rect">
            <a:avLst/>
          </a:prstGeom>
          <a:solidFill>
            <a:schemeClr val="accent6">
              <a:lumMod val="40000"/>
              <a:lumOff val="60000"/>
            </a:schemeClr>
          </a:solidFill>
          <a:ln w="28575" cap="sq">
            <a:solidFill>
              <a:schemeClr val="folHlink"/>
            </a:solidFill>
            <a:miter lim="800000"/>
            <a:headEnd type="none" w="sm" len="sm"/>
            <a:tailEnd type="none" w="sm" len="sm"/>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FF0000"/>
                </a:solidFill>
                <a:effectLst/>
                <a:uLnTx/>
                <a:uFillTx/>
                <a:latin typeface="隶书" panose="02010509060101010101" pitchFamily="49" charset="-122"/>
                <a:ea typeface="隶书" panose="02010509060101010101" pitchFamily="49" charset="-122"/>
                <a:cs typeface="+mn-cs"/>
              </a:rPr>
              <a:t>特征矢量</a:t>
            </a: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a:ln>
                  <a:noFill/>
                </a:ln>
                <a:solidFill>
                  <a:srgbClr val="FF0000"/>
                </a:solidFill>
                <a:effectLst/>
                <a:uLnTx/>
                <a:uFillTx/>
                <a:latin typeface="隶书" panose="02010509060101010101" pitchFamily="49" charset="-122"/>
                <a:ea typeface="隶书" panose="02010509060101010101" pitchFamily="49" charset="-122"/>
                <a:cs typeface="+mn-cs"/>
              </a:rPr>
              <a:t>序列形成</a:t>
            </a:r>
          </a:p>
        </p:txBody>
      </p:sp>
      <p:sp>
        <p:nvSpPr>
          <p:cNvPr id="99332" name="Line 4"/>
          <p:cNvSpPr/>
          <p:nvPr/>
        </p:nvSpPr>
        <p:spPr>
          <a:xfrm flipV="1">
            <a:off x="3246438" y="4618038"/>
            <a:ext cx="577850" cy="46037"/>
          </a:xfrm>
          <a:prstGeom prst="line">
            <a:avLst/>
          </a:prstGeom>
          <a:ln w="31750" cap="sq" cmpd="sng">
            <a:solidFill>
              <a:schemeClr val="tx1"/>
            </a:solidFill>
            <a:prstDash val="solid"/>
            <a:miter/>
            <a:headEnd type="none" w="sm" len="sm"/>
            <a:tailEnd type="triangle" w="sm" len="sm"/>
          </a:ln>
        </p:spPr>
      </p:sp>
      <p:sp>
        <p:nvSpPr>
          <p:cNvPr id="99333" name="Text Box 5"/>
          <p:cNvSpPr txBox="1"/>
          <p:nvPr/>
        </p:nvSpPr>
        <p:spPr>
          <a:xfrm>
            <a:off x="2024063" y="3962400"/>
            <a:ext cx="1419225" cy="953135"/>
          </a:xfrm>
          <a:prstGeom prst="rect">
            <a:avLst/>
          </a:prstGeom>
          <a:noFill/>
          <a:ln w="12700">
            <a:noFill/>
          </a:ln>
        </p:spPr>
        <p:txBody>
          <a:bodyPr anchor="t" anchorCtr="0">
            <a:spAutoFit/>
          </a:bodyPr>
          <a:lstStyle/>
          <a:p>
            <a:pPr eaLnBrk="0" hangingPunct="0">
              <a:spcBef>
                <a:spcPct val="50000"/>
              </a:spcBef>
            </a:pPr>
            <a:r>
              <a:rPr lang="zh-CN" altLang="en-US" sz="2800" dirty="0">
                <a:latin typeface="隶书" panose="02010509060101010101" pitchFamily="49" charset="-122"/>
                <a:ea typeface="隶书" panose="02010509060101010101" pitchFamily="49" charset="-122"/>
              </a:rPr>
              <a:t>任意语音帧</a:t>
            </a:r>
          </a:p>
        </p:txBody>
      </p:sp>
      <p:sp>
        <p:nvSpPr>
          <p:cNvPr id="99334" name="Line 6"/>
          <p:cNvSpPr/>
          <p:nvPr/>
        </p:nvSpPr>
        <p:spPr>
          <a:xfrm>
            <a:off x="5424488" y="4572000"/>
            <a:ext cx="1066800" cy="46038"/>
          </a:xfrm>
          <a:prstGeom prst="line">
            <a:avLst/>
          </a:prstGeom>
          <a:ln w="31750" cap="sq" cmpd="sng">
            <a:solidFill>
              <a:schemeClr val="tx1"/>
            </a:solidFill>
            <a:prstDash val="solid"/>
            <a:miter/>
            <a:headEnd type="none" w="sm" len="sm"/>
            <a:tailEnd type="triangle" w="sm" len="sm"/>
          </a:ln>
        </p:spPr>
      </p:sp>
      <p:sp>
        <p:nvSpPr>
          <p:cNvPr id="99335" name="Text Box 7"/>
          <p:cNvSpPr txBox="1"/>
          <p:nvPr/>
        </p:nvSpPr>
        <p:spPr>
          <a:xfrm>
            <a:off x="5500688" y="4038600"/>
            <a:ext cx="609600" cy="398780"/>
          </a:xfrm>
          <a:prstGeom prst="rect">
            <a:avLst/>
          </a:prstGeom>
          <a:noFill/>
          <a:ln w="12700">
            <a:noFill/>
          </a:ln>
        </p:spPr>
        <p:txBody>
          <a:bodyPr anchor="t" anchorCtr="0">
            <a:spAutoFit/>
          </a:bodyPr>
          <a:lstStyle/>
          <a:p>
            <a:pPr eaLnBrk="0" hangingPunct="0">
              <a:spcBef>
                <a:spcPct val="50000"/>
              </a:spcBef>
            </a:pPr>
            <a:r>
              <a:rPr lang="en-US" altLang="zh-CN" sz="2000" dirty="0">
                <a:latin typeface="隶书" panose="02010509060101010101" pitchFamily="49" charset="-122"/>
                <a:ea typeface="隶书" panose="02010509060101010101" pitchFamily="49" charset="-122"/>
              </a:rPr>
              <a:t>X</a:t>
            </a:r>
          </a:p>
        </p:txBody>
      </p:sp>
      <p:sp>
        <p:nvSpPr>
          <p:cNvPr id="10" name="Rectangle 8"/>
          <p:cNvSpPr>
            <a:spLocks noChangeArrowheads="1"/>
          </p:cNvSpPr>
          <p:nvPr/>
        </p:nvSpPr>
        <p:spPr bwMode="auto">
          <a:xfrm>
            <a:off x="7024688" y="1474788"/>
            <a:ext cx="1219200" cy="1925638"/>
          </a:xfrm>
          <a:prstGeom prst="rect">
            <a:avLst/>
          </a:prstGeom>
          <a:solidFill>
            <a:schemeClr val="accent6">
              <a:lumMod val="40000"/>
              <a:lumOff val="60000"/>
            </a:schemeClr>
          </a:solidFill>
          <a:ln w="28575" cap="sq">
            <a:solidFill>
              <a:schemeClr val="folHlink"/>
            </a:solidFill>
            <a:miter lim="800000"/>
            <a:headEnd type="none" w="sm" len="sm"/>
            <a:tailEnd type="none" w="sm" len="sm"/>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码本</a:t>
            </a: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Y</a:t>
            </a:r>
            <a:r>
              <a:rPr kumimoji="1" lang="en-US" altLang="zh-CN" sz="2000" b="1" i="0" u="none" strike="noStrike" kern="1200" cap="none" spc="0" normalizeH="0" baseline="-25000" noProof="0" dirty="0">
                <a:ln>
                  <a:noFill/>
                </a:ln>
                <a:solidFill>
                  <a:srgbClr val="FF0000"/>
                </a:solidFill>
                <a:effectLst/>
                <a:uLnTx/>
                <a:uFillTx/>
                <a:latin typeface="隶书" panose="02010509060101010101" pitchFamily="49" charset="-122"/>
                <a:ea typeface="隶书" panose="02010509060101010101" pitchFamily="49" charset="-122"/>
                <a:cs typeface="+mn-cs"/>
              </a:rPr>
              <a:t>1</a:t>
            </a: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Y</a:t>
            </a:r>
            <a:r>
              <a:rPr kumimoji="1" lang="en-US" altLang="zh-CN" sz="2000" b="1" i="0" u="none" strike="noStrike" kern="1200" cap="none" spc="0" normalizeH="0" baseline="-25000" noProof="0" dirty="0">
                <a:ln>
                  <a:noFill/>
                </a:ln>
                <a:solidFill>
                  <a:srgbClr val="FF0000"/>
                </a:solidFill>
                <a:effectLst/>
                <a:uLnTx/>
                <a:uFillTx/>
                <a:latin typeface="隶书" panose="02010509060101010101" pitchFamily="49" charset="-122"/>
                <a:ea typeface="隶书" panose="02010509060101010101" pitchFamily="49" charset="-122"/>
                <a:cs typeface="+mn-cs"/>
              </a:rPr>
              <a:t>2</a:t>
            </a:r>
          </a:p>
          <a:p>
            <a:pPr marL="0" marR="0" lvl="0" indent="0" algn="ctr"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Y</a:t>
            </a:r>
            <a:r>
              <a:rPr kumimoji="1" lang="en-US" altLang="zh-CN" sz="2000" b="1" i="0" u="none" strike="noStrike" kern="1200" cap="none" spc="0" normalizeH="0" baseline="-25000" noProof="0" dirty="0">
                <a:ln>
                  <a:noFill/>
                </a:ln>
                <a:solidFill>
                  <a:srgbClr val="FF0000"/>
                </a:solidFill>
                <a:effectLst/>
                <a:uLnTx/>
                <a:uFillTx/>
                <a:latin typeface="隶书" panose="02010509060101010101" pitchFamily="49" charset="-122"/>
                <a:ea typeface="隶书" panose="02010509060101010101" pitchFamily="49" charset="-122"/>
                <a:cs typeface="+mn-cs"/>
              </a:rPr>
              <a:t>M</a:t>
            </a:r>
          </a:p>
        </p:txBody>
      </p:sp>
      <p:sp>
        <p:nvSpPr>
          <p:cNvPr id="99337" name="Line 9"/>
          <p:cNvSpPr/>
          <p:nvPr/>
        </p:nvSpPr>
        <p:spPr>
          <a:xfrm>
            <a:off x="7634288" y="2514600"/>
            <a:ext cx="1587" cy="415925"/>
          </a:xfrm>
          <a:prstGeom prst="line">
            <a:avLst/>
          </a:prstGeom>
          <a:ln w="28575" cap="flat" cmpd="sng">
            <a:solidFill>
              <a:schemeClr val="bg1"/>
            </a:solidFill>
            <a:prstDash val="dashDot"/>
            <a:miter/>
            <a:headEnd type="none" w="sm" len="sm"/>
            <a:tailEnd type="none" w="sm" len="sm"/>
          </a:ln>
        </p:spPr>
      </p:sp>
      <p:sp>
        <p:nvSpPr>
          <p:cNvPr id="12" name="Rectangle 10"/>
          <p:cNvSpPr>
            <a:spLocks noChangeArrowheads="1"/>
          </p:cNvSpPr>
          <p:nvPr/>
        </p:nvSpPr>
        <p:spPr bwMode="auto">
          <a:xfrm>
            <a:off x="6491288" y="3937000"/>
            <a:ext cx="1905000" cy="1144588"/>
          </a:xfrm>
          <a:prstGeom prst="rect">
            <a:avLst/>
          </a:prstGeom>
          <a:solidFill>
            <a:schemeClr val="accent6">
              <a:lumMod val="40000"/>
              <a:lumOff val="60000"/>
            </a:schemeClr>
          </a:solidFill>
          <a:ln w="28575" cap="sq">
            <a:solidFill>
              <a:schemeClr val="folHlink"/>
            </a:solidFill>
            <a:miter lim="800000"/>
            <a:headEnd type="none" w="sm" len="sm"/>
            <a:tailEnd type="none" w="sm" len="sm"/>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计算</a:t>
            </a: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失真误差</a:t>
            </a: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0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rPr>
              <a:t>判决</a:t>
            </a:r>
          </a:p>
        </p:txBody>
      </p:sp>
      <p:sp>
        <p:nvSpPr>
          <p:cNvPr id="99339" name="Line 11"/>
          <p:cNvSpPr/>
          <p:nvPr/>
        </p:nvSpPr>
        <p:spPr>
          <a:xfrm>
            <a:off x="7710488" y="3492500"/>
            <a:ext cx="1587" cy="363538"/>
          </a:xfrm>
          <a:prstGeom prst="line">
            <a:avLst/>
          </a:prstGeom>
          <a:ln w="28575" cap="sq" cmpd="sng">
            <a:solidFill>
              <a:schemeClr val="tx1"/>
            </a:solidFill>
            <a:prstDash val="solid"/>
            <a:miter/>
            <a:headEnd type="none" w="sm" len="sm"/>
            <a:tailEnd type="triangle" w="sm" len="sm"/>
          </a:ln>
        </p:spPr>
      </p:sp>
      <p:sp>
        <p:nvSpPr>
          <p:cNvPr id="99340" name="Line 12"/>
          <p:cNvSpPr/>
          <p:nvPr/>
        </p:nvSpPr>
        <p:spPr>
          <a:xfrm>
            <a:off x="8396288" y="4572000"/>
            <a:ext cx="2057400" cy="46038"/>
          </a:xfrm>
          <a:prstGeom prst="line">
            <a:avLst/>
          </a:prstGeom>
          <a:ln w="31750" cap="sq" cmpd="sng">
            <a:solidFill>
              <a:schemeClr val="tx1"/>
            </a:solidFill>
            <a:prstDash val="solid"/>
            <a:miter/>
            <a:headEnd type="none" w="sm" len="sm"/>
            <a:tailEnd type="triangle" w="sm" len="sm"/>
          </a:ln>
        </p:spPr>
      </p:sp>
      <p:sp>
        <p:nvSpPr>
          <p:cNvPr id="99341" name="Text Box 13"/>
          <p:cNvSpPr txBox="1"/>
          <p:nvPr/>
        </p:nvSpPr>
        <p:spPr>
          <a:xfrm>
            <a:off x="8396288" y="4038600"/>
            <a:ext cx="19812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隶书" panose="02010509060101010101" pitchFamily="49" charset="-122"/>
                <a:ea typeface="隶书" panose="02010509060101010101" pitchFamily="49" charset="-122"/>
              </a:rPr>
              <a:t>输出结果</a:t>
            </a:r>
            <a:r>
              <a:rPr lang="en-US" altLang="zh-CN" sz="2800" dirty="0">
                <a:latin typeface="隶书" panose="02010509060101010101" pitchFamily="49" charset="-122"/>
                <a:ea typeface="隶书" panose="02010509060101010101" pitchFamily="49" charset="-122"/>
              </a:rPr>
              <a:t>Y</a:t>
            </a:r>
            <a:r>
              <a:rPr lang="en-US" altLang="zh-CN" sz="2800" baseline="-25000" dirty="0">
                <a:latin typeface="隶书" panose="02010509060101010101" pitchFamily="49" charset="-122"/>
                <a:ea typeface="隶书" panose="02010509060101010101" pitchFamily="49" charset="-122"/>
              </a:rPr>
              <a:t>i</a:t>
            </a:r>
          </a:p>
        </p:txBody>
      </p:sp>
      <p:sp>
        <p:nvSpPr>
          <p:cNvPr id="99342" name="Rectangle 14"/>
          <p:cNvSpPr/>
          <p:nvPr/>
        </p:nvSpPr>
        <p:spPr>
          <a:xfrm>
            <a:off x="3900488" y="1855788"/>
            <a:ext cx="3048000" cy="953135"/>
          </a:xfrm>
          <a:prstGeom prst="rect">
            <a:avLst/>
          </a:prstGeom>
          <a:noFill/>
          <a:ln w="12700">
            <a:noFill/>
          </a:ln>
        </p:spPr>
        <p:txBody>
          <a:bodyPr anchor="t" anchorCtr="0">
            <a:spAutoFit/>
          </a:bodyPr>
          <a:lstStyle/>
          <a:p>
            <a:pPr eaLnBrk="0" hangingPunct="0"/>
            <a:r>
              <a:rPr lang="en-US" altLang="zh-CN" sz="2800" dirty="0">
                <a:latin typeface="隶书" panose="02010509060101010101" pitchFamily="49" charset="-122"/>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每一个字做一个码本，共</a:t>
            </a:r>
            <a:r>
              <a:rPr lang="en-US" altLang="zh-CN" sz="2800" dirty="0">
                <a:latin typeface="隶书" panose="02010509060101010101" pitchFamily="49" charset="-122"/>
                <a:ea typeface="隶书" panose="02010509060101010101" pitchFamily="49" charset="-122"/>
              </a:rPr>
              <a:t>M</a:t>
            </a:r>
            <a:r>
              <a:rPr lang="zh-CN" altLang="en-US" sz="2800" dirty="0">
                <a:latin typeface="隶书" panose="02010509060101010101" pitchFamily="49" charset="-122"/>
                <a:ea typeface="隶书" panose="02010509060101010101" pitchFamily="49" charset="-122"/>
              </a:rPr>
              <a:t>个字</a:t>
            </a:r>
          </a:p>
        </p:txBody>
      </p:sp>
      <p:sp>
        <p:nvSpPr>
          <p:cNvPr id="99343" name="AutoShape 15"/>
          <p:cNvSpPr/>
          <p:nvPr/>
        </p:nvSpPr>
        <p:spPr>
          <a:xfrm>
            <a:off x="8396288" y="1919288"/>
            <a:ext cx="304800" cy="1509712"/>
          </a:xfrm>
          <a:prstGeom prst="rightBrace">
            <a:avLst>
              <a:gd name="adj1" fmla="val 50333"/>
              <a:gd name="adj2" fmla="val 50000"/>
            </a:avLst>
          </a:prstGeom>
          <a:noFill/>
          <a:ln w="31750" cap="sq" cmpd="sng">
            <a:solidFill>
              <a:schemeClr val="tx1"/>
            </a:solidFill>
            <a:prstDash val="solid"/>
            <a:miter/>
            <a:headEnd type="none" w="sm" len="sm"/>
            <a:tailEnd type="none" w="sm" len="sm"/>
          </a:ln>
        </p:spPr>
        <p:txBody>
          <a:bodyPr wrap="none" anchor="ctr" anchorCtr="0"/>
          <a:lstStyle/>
          <a:p>
            <a:pPr algn="ctr" eaLnBrk="0" hangingPunct="0"/>
            <a:endParaRPr lang="zh-CN" altLang="zh-CN" sz="2000" dirty="0">
              <a:solidFill>
                <a:srgbClr val="FFFF00"/>
              </a:solidFill>
              <a:latin typeface="隶书" panose="02010509060101010101" pitchFamily="49" charset="-122"/>
              <a:ea typeface="隶书" panose="02010509060101010101" pitchFamily="49" charset="-122"/>
            </a:endParaRPr>
          </a:p>
        </p:txBody>
      </p:sp>
      <p:sp>
        <p:nvSpPr>
          <p:cNvPr id="99344" name="Text Box 16"/>
          <p:cNvSpPr txBox="1"/>
          <p:nvPr/>
        </p:nvSpPr>
        <p:spPr>
          <a:xfrm>
            <a:off x="8777288" y="2236788"/>
            <a:ext cx="1447800" cy="521970"/>
          </a:xfrm>
          <a:prstGeom prst="rect">
            <a:avLst/>
          </a:prstGeom>
          <a:noFill/>
          <a:ln w="12700">
            <a:noFill/>
          </a:ln>
        </p:spPr>
        <p:txBody>
          <a:bodyPr anchor="t" anchorCtr="0">
            <a:spAutoFit/>
          </a:bodyPr>
          <a:lstStyle/>
          <a:p>
            <a:pPr eaLnBrk="0" hangingPunct="0">
              <a:spcBef>
                <a:spcPct val="50000"/>
              </a:spcBef>
            </a:pPr>
            <a:r>
              <a:rPr lang="zh-CN" altLang="en-US" sz="2800" dirty="0">
                <a:latin typeface="隶书" panose="02010509060101010101" pitchFamily="49" charset="-122"/>
                <a:ea typeface="隶书" panose="02010509060101010101" pitchFamily="49" charset="-122"/>
              </a:rPr>
              <a:t>模板库</a:t>
            </a:r>
          </a:p>
        </p:txBody>
      </p:sp>
      <p:sp>
        <p:nvSpPr>
          <p:cNvPr id="99345" name="Line 17"/>
          <p:cNvSpPr/>
          <p:nvPr/>
        </p:nvSpPr>
        <p:spPr>
          <a:xfrm>
            <a:off x="3976688" y="2846388"/>
            <a:ext cx="3048000" cy="46037"/>
          </a:xfrm>
          <a:prstGeom prst="line">
            <a:avLst/>
          </a:prstGeom>
          <a:ln w="31750" cap="sq" cmpd="sng">
            <a:solidFill>
              <a:schemeClr val="tx1"/>
            </a:solidFill>
            <a:prstDash val="solid"/>
            <a:round/>
            <a:headEnd type="none" w="sm" len="sm"/>
            <a:tailEnd type="triangle" w="sm" len="sm"/>
          </a:ln>
        </p:spPr>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2"/>
          <p:cNvSpPr>
            <a:spLocks noGrp="1"/>
          </p:cNvSpPr>
          <p:nvPr>
            <p:ph type="title"/>
          </p:nvPr>
        </p:nvSpPr>
        <p:spPr/>
        <p:txBody>
          <a:bodyPr vert="horz" wrap="square" lIns="91440" tIns="45720" rIns="91440" bIns="45720" anchor="b" anchorCtr="0"/>
          <a:lstStyle/>
          <a:p>
            <a:pPr algn="ctr"/>
            <a:r>
              <a:rPr lang="zh-CN" altLang="en-US" dirty="0">
                <a:latin typeface="隶书" panose="02010509060101010101" pitchFamily="49" charset="-122"/>
                <a:ea typeface="隶书" panose="02010509060101010101" pitchFamily="49" charset="-122"/>
              </a:rPr>
              <a:t>模板库</a:t>
            </a:r>
          </a:p>
        </p:txBody>
      </p:sp>
      <p:sp>
        <p:nvSpPr>
          <p:cNvPr id="100354" name="Rectangle 2"/>
          <p:cNvSpPr/>
          <p:nvPr/>
        </p:nvSpPr>
        <p:spPr>
          <a:xfrm>
            <a:off x="4252913" y="1855788"/>
            <a:ext cx="3281045" cy="521970"/>
          </a:xfrm>
          <a:prstGeom prst="rect">
            <a:avLst/>
          </a:prstGeom>
          <a:noFill/>
          <a:ln w="9525">
            <a:noFill/>
          </a:ln>
        </p:spPr>
        <p:txBody>
          <a:bodyPr wrap="none" anchor="t" anchorCtr="0">
            <a:spAutoFit/>
          </a:bodyPr>
          <a:lstStyle/>
          <a:p>
            <a:pPr eaLnBrk="0" hangingPunct="0"/>
            <a:r>
              <a:rPr lang="en-US" altLang="zh-CN" sz="2800" b="1" dirty="0">
                <a:solidFill>
                  <a:srgbClr val="FF0000"/>
                </a:solidFill>
                <a:latin typeface="隶书" panose="02010509060101010101" pitchFamily="49" charset="-122"/>
                <a:ea typeface="隶书" panose="02010509060101010101" pitchFamily="49" charset="-122"/>
              </a:rPr>
              <a:t>{X</a:t>
            </a:r>
            <a:r>
              <a:rPr lang="en-US" altLang="zh-CN" sz="2800" b="1" baseline="-25000" dirty="0">
                <a:solidFill>
                  <a:srgbClr val="FF0000"/>
                </a:solidFill>
                <a:latin typeface="隶书" panose="02010509060101010101" pitchFamily="49" charset="-122"/>
                <a:ea typeface="隶书" panose="02010509060101010101" pitchFamily="49" charset="-122"/>
              </a:rPr>
              <a:t>1 </a:t>
            </a:r>
            <a:r>
              <a:rPr lang="en-US" altLang="zh-CN" sz="2800" b="1" dirty="0">
                <a:solidFill>
                  <a:srgbClr val="FF0000"/>
                </a:solidFill>
                <a:latin typeface="隶书" panose="02010509060101010101" pitchFamily="49" charset="-122"/>
                <a:ea typeface="隶书" panose="02010509060101010101" pitchFamily="49" charset="-122"/>
              </a:rPr>
              <a:t>, X</a:t>
            </a:r>
            <a:r>
              <a:rPr lang="en-US" altLang="zh-CN" sz="2800" b="1" baseline="-25000" dirty="0">
                <a:solidFill>
                  <a:srgbClr val="FF0000"/>
                </a:solidFill>
                <a:latin typeface="隶书" panose="02010509060101010101" pitchFamily="49" charset="-122"/>
                <a:ea typeface="隶书" panose="02010509060101010101" pitchFamily="49" charset="-122"/>
              </a:rPr>
              <a:t>2 </a:t>
            </a:r>
            <a:r>
              <a:rPr lang="en-US" altLang="zh-CN" sz="2800" b="1" dirty="0">
                <a:solidFill>
                  <a:srgbClr val="FF0000"/>
                </a:solidFill>
                <a:latin typeface="隶书" panose="02010509060101010101" pitchFamily="49" charset="-122"/>
                <a:ea typeface="隶书" panose="02010509060101010101" pitchFamily="49" charset="-122"/>
              </a:rPr>
              <a:t>, … , X</a:t>
            </a:r>
            <a:r>
              <a:rPr lang="en-US" altLang="zh-CN" sz="2800" b="1" baseline="-25000" dirty="0">
                <a:solidFill>
                  <a:srgbClr val="FF0000"/>
                </a:solidFill>
                <a:latin typeface="隶书" panose="02010509060101010101" pitchFamily="49" charset="-122"/>
                <a:ea typeface="隶书" panose="02010509060101010101" pitchFamily="49" charset="-122"/>
              </a:rPr>
              <a:t>N</a:t>
            </a:r>
            <a:r>
              <a:rPr lang="en-US" altLang="zh-CN" sz="2800" b="1" dirty="0">
                <a:solidFill>
                  <a:srgbClr val="FF0000"/>
                </a:solidFill>
                <a:latin typeface="隶书" panose="02010509060101010101" pitchFamily="49" charset="-122"/>
                <a:ea typeface="隶书" panose="02010509060101010101" pitchFamily="49" charset="-122"/>
              </a:rPr>
              <a:t>}</a:t>
            </a:r>
          </a:p>
        </p:txBody>
      </p:sp>
      <p:sp>
        <p:nvSpPr>
          <p:cNvPr id="5" name="Rectangle 3"/>
          <p:cNvSpPr>
            <a:spLocks noChangeArrowheads="1"/>
          </p:cNvSpPr>
          <p:nvPr/>
        </p:nvSpPr>
        <p:spPr bwMode="auto">
          <a:xfrm>
            <a:off x="2347913" y="3357563"/>
            <a:ext cx="7391400" cy="3429000"/>
          </a:xfrm>
          <a:prstGeom prst="rect">
            <a:avLst/>
          </a:prstGeom>
          <a:solidFill>
            <a:schemeClr val="accent6">
              <a:lumMod val="60000"/>
              <a:lumOff val="40000"/>
            </a:schemeClr>
          </a:solidFill>
          <a:ln w="28575">
            <a:solidFill>
              <a:schemeClr val="tx1"/>
            </a:solidFill>
            <a:miter lim="800000"/>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rgbClr val="FF0000"/>
              </a:solidFill>
              <a:effectLst/>
              <a:uLnTx/>
              <a:uFillTx/>
              <a:latin typeface="隶书" panose="02010509060101010101" pitchFamily="49" charset="-122"/>
              <a:ea typeface="隶书" panose="02010509060101010101" pitchFamily="49" charset="-122"/>
              <a:cs typeface="+mn-cs"/>
            </a:endParaRPr>
          </a:p>
        </p:txBody>
      </p:sp>
      <p:sp>
        <p:nvSpPr>
          <p:cNvPr id="100356" name="Text Box 4"/>
          <p:cNvSpPr txBox="1"/>
          <p:nvPr/>
        </p:nvSpPr>
        <p:spPr>
          <a:xfrm>
            <a:off x="2881313" y="6024563"/>
            <a:ext cx="1676400" cy="521970"/>
          </a:xfrm>
          <a:prstGeom prst="rect">
            <a:avLst/>
          </a:prstGeom>
          <a:noFill/>
          <a:ln w="9525">
            <a:noFill/>
          </a:ln>
        </p:spPr>
        <p:txBody>
          <a:bodyPr anchor="t" anchorCtr="0">
            <a:spAutoFit/>
          </a:bodyPr>
          <a:lstStyle/>
          <a:p>
            <a:pPr eaLnBrk="0" hangingPunct="0">
              <a:spcBef>
                <a:spcPct val="50000"/>
              </a:spcBef>
            </a:pPr>
            <a:r>
              <a:rPr lang="zh-CN" altLang="en-US" sz="2800" b="1" dirty="0">
                <a:solidFill>
                  <a:srgbClr val="FF0000"/>
                </a:solidFill>
                <a:latin typeface="隶书" panose="02010509060101010101" pitchFamily="49" charset="-122"/>
                <a:ea typeface="隶书" panose="02010509060101010101" pitchFamily="49" charset="-122"/>
              </a:rPr>
              <a:t>模板库</a:t>
            </a:r>
          </a:p>
        </p:txBody>
      </p:sp>
      <p:sp>
        <p:nvSpPr>
          <p:cNvPr id="100357" name="Oval 5"/>
          <p:cNvSpPr/>
          <p:nvPr/>
        </p:nvSpPr>
        <p:spPr>
          <a:xfrm>
            <a:off x="2881313" y="3738563"/>
            <a:ext cx="1066800" cy="1143000"/>
          </a:xfrm>
          <a:prstGeom prst="ellipse">
            <a:avLst/>
          </a:prstGeom>
          <a:solidFill>
            <a:srgbClr val="FFFF99"/>
          </a:solidFill>
          <a:ln w="28575" cap="flat" cmpd="sng">
            <a:solidFill>
              <a:schemeClr val="folHlink"/>
            </a:solidFill>
            <a:prstDash val="solid"/>
            <a:miter/>
            <a:headEnd type="none" w="med" len="med"/>
            <a:tailEnd type="none" w="med" len="med"/>
          </a:ln>
        </p:spPr>
        <p:txBody>
          <a:bodyPr wrap="none" anchor="ctr" anchorCtr="0"/>
          <a:lstStyle/>
          <a:p>
            <a:pPr algn="ctr" eaLnBrk="0" hangingPunct="0"/>
            <a:r>
              <a:rPr lang="zh-CN" altLang="en-US" sz="2800" b="1" dirty="0">
                <a:solidFill>
                  <a:srgbClr val="FF0000"/>
                </a:solidFill>
                <a:latin typeface="隶书" panose="02010509060101010101" pitchFamily="49" charset="-122"/>
                <a:ea typeface="隶书" panose="02010509060101010101" pitchFamily="49" charset="-122"/>
              </a:rPr>
              <a:t>语</a:t>
            </a:r>
          </a:p>
          <a:p>
            <a:pPr algn="ctr" eaLnBrk="0" hangingPunct="0"/>
            <a:r>
              <a:rPr lang="zh-CN" altLang="en-US" sz="2800" b="1" dirty="0">
                <a:solidFill>
                  <a:srgbClr val="FF0000"/>
                </a:solidFill>
                <a:latin typeface="隶书" panose="02010509060101010101" pitchFamily="49" charset="-122"/>
                <a:ea typeface="隶书" panose="02010509060101010101" pitchFamily="49" charset="-122"/>
              </a:rPr>
              <a:t>码本</a:t>
            </a:r>
          </a:p>
        </p:txBody>
      </p:sp>
      <p:sp>
        <p:nvSpPr>
          <p:cNvPr id="8" name="Line 6"/>
          <p:cNvSpPr/>
          <p:nvPr/>
        </p:nvSpPr>
        <p:spPr>
          <a:xfrm flipH="1">
            <a:off x="3490913" y="2366963"/>
            <a:ext cx="1295400" cy="1371600"/>
          </a:xfrm>
          <a:prstGeom prst="line">
            <a:avLst/>
          </a:prstGeom>
          <a:ln w="28575" cap="flat" cmpd="sng">
            <a:solidFill>
              <a:srgbClr val="FF33CC"/>
            </a:solidFill>
            <a:prstDash val="solid"/>
            <a:miter/>
            <a:headEnd type="none" w="med" len="med"/>
            <a:tailEnd type="triangle" w="med" len="med"/>
          </a:ln>
        </p:spPr>
      </p:sp>
      <p:sp>
        <p:nvSpPr>
          <p:cNvPr id="9" name="Line 7"/>
          <p:cNvSpPr/>
          <p:nvPr/>
        </p:nvSpPr>
        <p:spPr>
          <a:xfrm>
            <a:off x="5395913" y="2443163"/>
            <a:ext cx="228600" cy="1371600"/>
          </a:xfrm>
          <a:prstGeom prst="line">
            <a:avLst/>
          </a:prstGeom>
          <a:ln w="28575" cap="flat" cmpd="sng">
            <a:solidFill>
              <a:srgbClr val="FF33CC"/>
            </a:solidFill>
            <a:prstDash val="solid"/>
            <a:miter/>
            <a:headEnd type="none" w="med" len="med"/>
            <a:tailEnd type="triangle" w="med" len="med"/>
          </a:ln>
        </p:spPr>
      </p:sp>
      <p:sp>
        <p:nvSpPr>
          <p:cNvPr id="10" name="Freeform 8"/>
          <p:cNvSpPr/>
          <p:nvPr/>
        </p:nvSpPr>
        <p:spPr>
          <a:xfrm>
            <a:off x="4659313" y="2519363"/>
            <a:ext cx="660400" cy="2667000"/>
          </a:xfrm>
          <a:custGeom>
            <a:avLst/>
            <a:gdLst/>
            <a:ahLst/>
            <a:cxnLst>
              <a:cxn ang="0">
                <a:pos x="2147483647" y="0"/>
              </a:cxn>
              <a:cxn ang="0">
                <a:pos x="2147483647" y="2147483647"/>
              </a:cxn>
              <a:cxn ang="0">
                <a:pos x="2147483647" y="2147483647"/>
              </a:cxn>
            </a:cxnLst>
            <a:rect l="0" t="0" r="0" b="0"/>
            <a:pathLst>
              <a:path w="416" h="1104">
                <a:moveTo>
                  <a:pt x="224" y="0"/>
                </a:moveTo>
                <a:cubicBezTo>
                  <a:pt x="112" y="172"/>
                  <a:pt x="0" y="344"/>
                  <a:pt x="32" y="528"/>
                </a:cubicBezTo>
                <a:cubicBezTo>
                  <a:pt x="64" y="712"/>
                  <a:pt x="240" y="908"/>
                  <a:pt x="416" y="1104"/>
                </a:cubicBezTo>
              </a:path>
            </a:pathLst>
          </a:custGeom>
          <a:noFill/>
          <a:ln w="28575" cap="flat" cmpd="sng">
            <a:solidFill>
              <a:srgbClr val="FF33CC"/>
            </a:solidFill>
            <a:prstDash val="solid"/>
            <a:miter/>
            <a:headEnd type="none" w="med" len="med"/>
            <a:tailEnd type="stealth" w="med" len="med"/>
          </a:ln>
        </p:spPr>
        <p:txBody>
          <a:bodyPr/>
          <a:lstStyle/>
          <a:p>
            <a:endParaRPr lang="zh-CN" altLang="en-US"/>
          </a:p>
        </p:txBody>
      </p:sp>
      <p:sp>
        <p:nvSpPr>
          <p:cNvPr id="11" name="Freeform 9"/>
          <p:cNvSpPr/>
          <p:nvPr/>
        </p:nvSpPr>
        <p:spPr>
          <a:xfrm>
            <a:off x="5929313" y="2366963"/>
            <a:ext cx="2209800" cy="2590800"/>
          </a:xfrm>
          <a:custGeom>
            <a:avLst/>
            <a:gdLst/>
            <a:ahLst/>
            <a:cxnLst>
              <a:cxn ang="0">
                <a:pos x="0" y="0"/>
              </a:cxn>
              <a:cxn ang="0">
                <a:pos x="2147483647" y="2147483647"/>
              </a:cxn>
              <a:cxn ang="0">
                <a:pos x="2147483647" y="2147483647"/>
              </a:cxn>
            </a:cxnLst>
            <a:rect l="0" t="0" r="0" b="0"/>
            <a:pathLst>
              <a:path w="1392" h="1632">
                <a:moveTo>
                  <a:pt x="0" y="0"/>
                </a:moveTo>
                <a:cubicBezTo>
                  <a:pt x="436" y="200"/>
                  <a:pt x="872" y="400"/>
                  <a:pt x="1104" y="672"/>
                </a:cubicBezTo>
                <a:cubicBezTo>
                  <a:pt x="1336" y="944"/>
                  <a:pt x="1364" y="1288"/>
                  <a:pt x="1392" y="1632"/>
                </a:cubicBezTo>
              </a:path>
            </a:pathLst>
          </a:custGeom>
          <a:noFill/>
          <a:ln w="28575" cap="sq" cmpd="sng">
            <a:solidFill>
              <a:srgbClr val="FF33CC"/>
            </a:solidFill>
            <a:prstDash val="solid"/>
            <a:round/>
            <a:headEnd type="none" w="sm" len="sm"/>
            <a:tailEnd type="stealth" w="sm" len="sm"/>
          </a:ln>
        </p:spPr>
        <p:txBody>
          <a:bodyPr/>
          <a:lstStyle/>
          <a:p>
            <a:endParaRPr lang="zh-CN" altLang="en-US"/>
          </a:p>
        </p:txBody>
      </p:sp>
      <p:sp>
        <p:nvSpPr>
          <p:cNvPr id="100362" name="Rectangle 10"/>
          <p:cNvSpPr/>
          <p:nvPr/>
        </p:nvSpPr>
        <p:spPr>
          <a:xfrm>
            <a:off x="6310313" y="4119563"/>
            <a:ext cx="2562225" cy="521970"/>
          </a:xfrm>
          <a:prstGeom prst="rect">
            <a:avLst/>
          </a:prstGeom>
          <a:noFill/>
          <a:ln w="12700">
            <a:noFill/>
          </a:ln>
        </p:spPr>
        <p:txBody>
          <a:bodyPr wrap="none" anchor="t" anchorCtr="0">
            <a:spAutoFit/>
          </a:bodyPr>
          <a:lstStyle/>
          <a:p>
            <a:pPr eaLnBrk="0" hangingPunct="0"/>
            <a:r>
              <a:rPr lang="en-US" altLang="zh-CN" sz="2800" b="1" dirty="0">
                <a:solidFill>
                  <a:srgbClr val="FF0000"/>
                </a:solidFill>
                <a:latin typeface="隶书" panose="02010509060101010101" pitchFamily="49" charset="-122"/>
                <a:ea typeface="隶书" panose="02010509060101010101" pitchFamily="49" charset="-122"/>
              </a:rPr>
              <a:t>{Y</a:t>
            </a:r>
            <a:r>
              <a:rPr lang="en-US" altLang="zh-CN" sz="2800" b="1" baseline="-25000" dirty="0">
                <a:solidFill>
                  <a:srgbClr val="FF0000"/>
                </a:solidFill>
                <a:latin typeface="隶书" panose="02010509060101010101" pitchFamily="49" charset="-122"/>
                <a:ea typeface="隶书" panose="02010509060101010101" pitchFamily="49" charset="-122"/>
              </a:rPr>
              <a:t>1 </a:t>
            </a:r>
            <a:r>
              <a:rPr lang="en-US" altLang="zh-CN" sz="2800" b="1" dirty="0">
                <a:solidFill>
                  <a:srgbClr val="FF0000"/>
                </a:solidFill>
                <a:latin typeface="隶书" panose="02010509060101010101" pitchFamily="49" charset="-122"/>
                <a:ea typeface="隶书" panose="02010509060101010101" pitchFamily="49" charset="-122"/>
              </a:rPr>
              <a:t>,Y</a:t>
            </a:r>
            <a:r>
              <a:rPr lang="en-US" altLang="zh-CN" sz="2800" b="1" baseline="-25000" dirty="0">
                <a:solidFill>
                  <a:srgbClr val="FF0000"/>
                </a:solidFill>
                <a:latin typeface="隶书" panose="02010509060101010101" pitchFamily="49" charset="-122"/>
                <a:ea typeface="隶书" panose="02010509060101010101" pitchFamily="49" charset="-122"/>
              </a:rPr>
              <a:t>2 </a:t>
            </a:r>
            <a:r>
              <a:rPr lang="en-US" altLang="zh-CN" sz="2800" b="1" dirty="0">
                <a:solidFill>
                  <a:srgbClr val="FF0000"/>
                </a:solidFill>
                <a:latin typeface="隶书" panose="02010509060101010101" pitchFamily="49" charset="-122"/>
                <a:ea typeface="隶书" panose="02010509060101010101" pitchFamily="49" charset="-122"/>
              </a:rPr>
              <a:t>,…,Y</a:t>
            </a:r>
            <a:r>
              <a:rPr lang="en-US" altLang="zh-CN" sz="2800" b="1" baseline="-25000" dirty="0">
                <a:solidFill>
                  <a:srgbClr val="FF0000"/>
                </a:solidFill>
                <a:latin typeface="隶书" panose="02010509060101010101" pitchFamily="49" charset="-122"/>
                <a:ea typeface="隶书" panose="02010509060101010101" pitchFamily="49" charset="-122"/>
              </a:rPr>
              <a:t>N</a:t>
            </a:r>
            <a:r>
              <a:rPr lang="en-US" altLang="zh-CN" sz="2800" b="1" dirty="0">
                <a:solidFill>
                  <a:srgbClr val="FF0000"/>
                </a:solidFill>
                <a:latin typeface="隶书" panose="02010509060101010101" pitchFamily="49" charset="-122"/>
                <a:ea typeface="隶书" panose="02010509060101010101" pitchFamily="49" charset="-122"/>
              </a:rPr>
              <a:t>}</a:t>
            </a:r>
          </a:p>
        </p:txBody>
      </p:sp>
      <p:sp>
        <p:nvSpPr>
          <p:cNvPr id="100363" name="Oval 11"/>
          <p:cNvSpPr/>
          <p:nvPr/>
        </p:nvSpPr>
        <p:spPr>
          <a:xfrm>
            <a:off x="7605713" y="4957763"/>
            <a:ext cx="1066800" cy="1143000"/>
          </a:xfrm>
          <a:prstGeom prst="ellipse">
            <a:avLst/>
          </a:prstGeom>
          <a:solidFill>
            <a:srgbClr val="FFFF99"/>
          </a:solidFill>
          <a:ln w="28575" cap="flat" cmpd="sng">
            <a:solidFill>
              <a:schemeClr val="folHlink"/>
            </a:solidFill>
            <a:prstDash val="solid"/>
            <a:miter/>
            <a:headEnd type="none" w="med" len="med"/>
            <a:tailEnd type="none" w="med" len="med"/>
          </a:ln>
        </p:spPr>
        <p:txBody>
          <a:bodyPr wrap="none" anchor="ctr" anchorCtr="0"/>
          <a:lstStyle/>
          <a:p>
            <a:pPr algn="ctr" eaLnBrk="0" hangingPunct="0"/>
            <a:r>
              <a:rPr lang="zh-CN" altLang="en-US" sz="2800" b="1" dirty="0">
                <a:solidFill>
                  <a:srgbClr val="FF0000"/>
                </a:solidFill>
                <a:latin typeface="隶书" panose="02010509060101010101" pitchFamily="49" charset="-122"/>
                <a:ea typeface="隶书" panose="02010509060101010101" pitchFamily="49" charset="-122"/>
              </a:rPr>
              <a:t>学</a:t>
            </a:r>
          </a:p>
          <a:p>
            <a:pPr algn="ctr" eaLnBrk="0" hangingPunct="0"/>
            <a:r>
              <a:rPr lang="zh-CN" altLang="en-US" sz="2800" b="1" dirty="0">
                <a:solidFill>
                  <a:srgbClr val="FF0000"/>
                </a:solidFill>
                <a:latin typeface="隶书" panose="02010509060101010101" pitchFamily="49" charset="-122"/>
                <a:ea typeface="隶书" panose="02010509060101010101" pitchFamily="49" charset="-122"/>
              </a:rPr>
              <a:t>码本</a:t>
            </a:r>
          </a:p>
        </p:txBody>
      </p:sp>
      <p:sp>
        <p:nvSpPr>
          <p:cNvPr id="100364" name="Oval 12"/>
          <p:cNvSpPr/>
          <p:nvPr/>
        </p:nvSpPr>
        <p:spPr>
          <a:xfrm>
            <a:off x="4862513" y="5186363"/>
            <a:ext cx="1066800" cy="1143000"/>
          </a:xfrm>
          <a:prstGeom prst="ellipse">
            <a:avLst/>
          </a:prstGeom>
          <a:solidFill>
            <a:srgbClr val="FFFF99"/>
          </a:solidFill>
          <a:ln w="28575" cap="flat" cmpd="sng">
            <a:solidFill>
              <a:schemeClr val="folHlink"/>
            </a:solidFill>
            <a:prstDash val="solid"/>
            <a:miter/>
            <a:headEnd type="none" w="med" len="med"/>
            <a:tailEnd type="none" w="med" len="med"/>
          </a:ln>
        </p:spPr>
        <p:txBody>
          <a:bodyPr wrap="none" anchor="ctr" anchorCtr="0"/>
          <a:lstStyle/>
          <a:p>
            <a:pPr algn="ctr" eaLnBrk="0" hangingPunct="0"/>
            <a:r>
              <a:rPr lang="zh-CN" altLang="en-US" sz="2800" b="1" dirty="0">
                <a:solidFill>
                  <a:srgbClr val="FF0000"/>
                </a:solidFill>
                <a:latin typeface="隶书" panose="02010509060101010101" pitchFamily="49" charset="-122"/>
                <a:ea typeface="隶书" panose="02010509060101010101" pitchFamily="49" charset="-122"/>
              </a:rPr>
              <a:t>音</a:t>
            </a:r>
          </a:p>
          <a:p>
            <a:pPr algn="ctr" eaLnBrk="0" hangingPunct="0"/>
            <a:r>
              <a:rPr lang="zh-CN" altLang="en-US" sz="2800" b="1" dirty="0">
                <a:solidFill>
                  <a:srgbClr val="FF0000"/>
                </a:solidFill>
                <a:latin typeface="隶书" panose="02010509060101010101" pitchFamily="49" charset="-122"/>
                <a:ea typeface="隶书" panose="02010509060101010101" pitchFamily="49" charset="-122"/>
              </a:rPr>
              <a:t>码本</a:t>
            </a:r>
          </a:p>
        </p:txBody>
      </p:sp>
      <p:sp>
        <p:nvSpPr>
          <p:cNvPr id="100365" name="Oval 13"/>
          <p:cNvSpPr/>
          <p:nvPr/>
        </p:nvSpPr>
        <p:spPr>
          <a:xfrm>
            <a:off x="5243513" y="3738563"/>
            <a:ext cx="1066800" cy="1143000"/>
          </a:xfrm>
          <a:prstGeom prst="ellipse">
            <a:avLst/>
          </a:prstGeom>
          <a:solidFill>
            <a:srgbClr val="FFFF99"/>
          </a:solidFill>
          <a:ln w="28575" cap="flat" cmpd="sng">
            <a:solidFill>
              <a:schemeClr val="folHlink"/>
            </a:solidFill>
            <a:prstDash val="solid"/>
            <a:miter/>
            <a:headEnd type="none" w="med" len="med"/>
            <a:tailEnd type="none" w="med" len="med"/>
          </a:ln>
        </p:spPr>
        <p:txBody>
          <a:bodyPr wrap="none" anchor="ctr" anchorCtr="0"/>
          <a:lstStyle/>
          <a:p>
            <a:pPr algn="ctr" eaLnBrk="0" hangingPunct="0"/>
            <a:r>
              <a:rPr lang="zh-CN" altLang="en-US" sz="2800" b="1" dirty="0">
                <a:solidFill>
                  <a:srgbClr val="FF0000"/>
                </a:solidFill>
                <a:latin typeface="隶书" panose="02010509060101010101" pitchFamily="49" charset="-122"/>
                <a:ea typeface="隶书" panose="02010509060101010101" pitchFamily="49" charset="-122"/>
              </a:rPr>
              <a:t>文</a:t>
            </a:r>
          </a:p>
          <a:p>
            <a:pPr algn="ctr" eaLnBrk="0" hangingPunct="0"/>
            <a:r>
              <a:rPr lang="zh-CN" altLang="en-US" sz="2800" b="1" dirty="0">
                <a:solidFill>
                  <a:srgbClr val="FF0000"/>
                </a:solidFill>
                <a:latin typeface="隶书" panose="02010509060101010101" pitchFamily="49" charset="-122"/>
                <a:ea typeface="隶书" panose="02010509060101010101" pitchFamily="49" charset="-122"/>
              </a:rPr>
              <a:t>码本</a:t>
            </a:r>
          </a:p>
        </p:txBody>
      </p:sp>
      <p:sp>
        <p:nvSpPr>
          <p:cNvPr id="16" name="Oval 14"/>
          <p:cNvSpPr>
            <a:spLocks noChangeArrowheads="1"/>
          </p:cNvSpPr>
          <p:nvPr/>
        </p:nvSpPr>
        <p:spPr bwMode="auto">
          <a:xfrm>
            <a:off x="3338513" y="1528763"/>
            <a:ext cx="990600" cy="838200"/>
          </a:xfrm>
          <a:prstGeom prst="ellipse">
            <a:avLst/>
          </a:prstGeom>
          <a:solidFill>
            <a:schemeClr val="accent6">
              <a:lumMod val="40000"/>
              <a:lumOff val="60000"/>
            </a:schemeClr>
          </a:solidFill>
          <a:ln w="28575">
            <a:solidFill>
              <a:srgbClr val="99CC00"/>
            </a:solid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800" b="1" i="0" u="none" strike="noStrike" kern="1200" cap="none" spc="0" normalizeH="0" baseline="0" noProof="0" dirty="0" err="1">
                <a:ln>
                  <a:noFill/>
                </a:ln>
                <a:solidFill>
                  <a:srgbClr val="FF0000"/>
                </a:solidFill>
                <a:effectLst/>
                <a:uLnTx/>
                <a:uFillTx/>
                <a:latin typeface="隶书" panose="02010509060101010101" pitchFamily="49" charset="-122"/>
                <a:ea typeface="隶书" panose="02010509060101010101" pitchFamily="49" charset="-122"/>
                <a:cs typeface="+mn-cs"/>
              </a:rPr>
              <a:t>wen</a:t>
            </a:r>
            <a:endParaRPr kumimoji="1" lang="en-US" altLang="zh-CN" sz="2800" b="1" i="0" u="none" strike="noStrike" kern="1200" cap="none" spc="0" normalizeH="0" baseline="0" noProof="0" dirty="0">
              <a:ln>
                <a:noFill/>
              </a:ln>
              <a:solidFill>
                <a:srgbClr val="FF0000"/>
              </a:solidFill>
              <a:effectLst/>
              <a:uLnTx/>
              <a:uFillTx/>
              <a:latin typeface="隶书" panose="02010509060101010101" pitchFamily="49" charset="-122"/>
              <a:ea typeface="隶书" panose="02010509060101010101" pitchFamily="49" charset="-122"/>
              <a:cs typeface="+mn-cs"/>
            </a:endParaRPr>
          </a:p>
        </p:txBody>
      </p:sp>
      <p:sp>
        <p:nvSpPr>
          <p:cNvPr id="100367" name="Line 15"/>
          <p:cNvSpPr/>
          <p:nvPr/>
        </p:nvSpPr>
        <p:spPr>
          <a:xfrm>
            <a:off x="3795713" y="1833563"/>
            <a:ext cx="152400" cy="0"/>
          </a:xfrm>
          <a:prstGeom prst="line">
            <a:avLst/>
          </a:prstGeom>
          <a:ln w="28575" cap="flat" cmpd="sng">
            <a:solidFill>
              <a:srgbClr val="4949B7"/>
            </a:solidFill>
            <a:prstDash val="solid"/>
            <a:miter/>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2"/>
          <p:cNvSpPr>
            <a:spLocks noGrp="1"/>
          </p:cNvSpPr>
          <p:nvPr>
            <p:ph type="title"/>
          </p:nvPr>
        </p:nvSpPr>
        <p:spPr/>
        <p:txBody>
          <a:bodyPr vert="horz" wrap="square" lIns="91440" tIns="45720" rIns="91440" bIns="45720" anchor="b" anchorCtr="0"/>
          <a:lstStyle/>
          <a:p>
            <a:pPr algn="ctr"/>
            <a:r>
              <a:rPr lang="zh-CN" altLang="en-US" sz="4000" dirty="0">
                <a:solidFill>
                  <a:schemeClr val="tx1"/>
                </a:solidFill>
                <a:latin typeface="楷体_GB2312" pitchFamily="49" charset="-122"/>
                <a:ea typeface="楷体_GB2312" pitchFamily="49" charset="-122"/>
              </a:rPr>
              <a:t>专家知识库</a:t>
            </a:r>
            <a:endParaRPr lang="zh-CN" altLang="en-US" dirty="0">
              <a:solidFill>
                <a:schemeClr val="tx1"/>
              </a:solidFill>
              <a:ea typeface="宋体" panose="02010600030101010101" pitchFamily="2" charset="-122"/>
            </a:endParaRPr>
          </a:p>
        </p:txBody>
      </p:sp>
      <p:sp>
        <p:nvSpPr>
          <p:cNvPr id="101378" name="Rectangle 4"/>
          <p:cNvSpPr/>
          <p:nvPr/>
        </p:nvSpPr>
        <p:spPr>
          <a:xfrm>
            <a:off x="1905000" y="1570038"/>
            <a:ext cx="8458200" cy="2676525"/>
          </a:xfrm>
          <a:prstGeom prst="rect">
            <a:avLst/>
          </a:prstGeom>
          <a:noFill/>
          <a:ln w="28575" cap="sq" cmpd="sng">
            <a:solidFill>
              <a:srgbClr val="FF33CC"/>
            </a:solidFill>
            <a:prstDash val="solid"/>
            <a:miter/>
            <a:headEnd type="none" w="sm" len="sm"/>
            <a:tailEnd type="none" w="sm" len="sm"/>
          </a:ln>
        </p:spPr>
        <p:txBody>
          <a:bodyPr anchor="t" anchorCtr="0">
            <a:spAutoFit/>
          </a:bodyPr>
          <a:lstStyle/>
          <a:p>
            <a:pPr eaLnBrk="0" hangingPunct="0">
              <a:lnSpc>
                <a:spcPct val="150000"/>
              </a:lnSpc>
            </a:pPr>
            <a:r>
              <a:rPr lang="zh-CN" altLang="en-US" sz="2800" dirty="0">
                <a:latin typeface="隶书" panose="02010509060101010101" pitchFamily="49" charset="-122"/>
                <a:ea typeface="隶书" panose="02010509060101010101" pitchFamily="49" charset="-122"/>
              </a:rPr>
              <a:t>用来存储各种语言学知识，如汉语声调变调规则、音长分布规则、同音字判别规则、构词规则、语法规则、语义规则等。对于不同的语言有不同的语言学专家知识库。   </a:t>
            </a:r>
          </a:p>
        </p:txBody>
      </p:sp>
      <p:sp>
        <p:nvSpPr>
          <p:cNvPr id="5" name="Text Box 2"/>
          <p:cNvSpPr txBox="1"/>
          <p:nvPr/>
        </p:nvSpPr>
        <p:spPr>
          <a:xfrm>
            <a:off x="1905000" y="4465638"/>
            <a:ext cx="8534400" cy="2093595"/>
          </a:xfrm>
          <a:prstGeom prst="rect">
            <a:avLst/>
          </a:prstGeom>
          <a:noFill/>
          <a:ln w="28575" cap="sq" cmpd="sng">
            <a:solidFill>
              <a:srgbClr val="FF33CC"/>
            </a:solidFill>
            <a:prstDash val="solid"/>
            <a:miter/>
            <a:headEnd type="none" w="sm" len="sm"/>
            <a:tailEnd type="none" w="sm" len="sm"/>
          </a:ln>
        </p:spPr>
        <p:txBody>
          <a:bodyPr anchor="t" anchorCtr="0">
            <a:spAutoFit/>
          </a:bodyPr>
          <a:lstStyle/>
          <a:p>
            <a:pPr eaLnBrk="0" hangingPunct="0">
              <a:lnSpc>
                <a:spcPct val="155000"/>
              </a:lnSpc>
              <a:spcBef>
                <a:spcPct val="50000"/>
              </a:spcBef>
            </a:pPr>
            <a:r>
              <a:rPr lang="zh-CN" altLang="en-US" sz="2800" dirty="0">
                <a:latin typeface="隶书" panose="02010509060101010101" pitchFamily="49" charset="-122"/>
                <a:ea typeface="隶书" panose="02010509060101010101" pitchFamily="49" charset="-122"/>
              </a:rPr>
              <a:t>判决是语音识别的最后一步，也是系统识别效果的最终表现。根据若干准则及专家知识，判决选出可能结果中最好的结果，由识别系统输出。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语音识别系统框架</a:t>
            </a:r>
          </a:p>
        </p:txBody>
      </p:sp>
      <p:sp>
        <p:nvSpPr>
          <p:cNvPr id="102402" name="AutoShape 28"/>
          <p:cNvSpPr/>
          <p:nvPr/>
        </p:nvSpPr>
        <p:spPr>
          <a:xfrm>
            <a:off x="2971800" y="1890713"/>
            <a:ext cx="6324600" cy="3657600"/>
          </a:xfrm>
          <a:prstGeom prst="roundRect">
            <a:avLst>
              <a:gd name="adj" fmla="val 16667"/>
            </a:avLst>
          </a:prstGeom>
          <a:solidFill>
            <a:srgbClr val="FFFFFF"/>
          </a:solidFill>
          <a:ln w="12700" cap="flat" cmpd="sng">
            <a:solidFill>
              <a:srgbClr val="000000"/>
            </a:solidFill>
            <a:prstDash val="dash"/>
            <a:round/>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sp>
        <p:nvSpPr>
          <p:cNvPr id="102403" name="Text Box 29"/>
          <p:cNvSpPr txBox="1"/>
          <p:nvPr/>
        </p:nvSpPr>
        <p:spPr>
          <a:xfrm>
            <a:off x="3429000" y="3200400"/>
            <a:ext cx="1212850" cy="473075"/>
          </a:xfrm>
          <a:prstGeom prst="rect">
            <a:avLst/>
          </a:prstGeom>
          <a:noFill/>
          <a:ln w="12700" cap="flat" cmpd="sng">
            <a:solidFill>
              <a:schemeClr val="tx1"/>
            </a:solidFill>
            <a:prstDash val="solid"/>
            <a:miter/>
            <a:headEnd type="none" w="med" len="med"/>
            <a:tailEnd type="none" w="med" len="med"/>
          </a:ln>
        </p:spPr>
        <p:txBody>
          <a:bodyPr wrap="none" anchor="t" anchorCtr="1"/>
          <a:lstStyle/>
          <a:p>
            <a:pPr>
              <a:spcBef>
                <a:spcPct val="50000"/>
              </a:spcBef>
            </a:pPr>
            <a:r>
              <a:rPr lang="zh-CN" altLang="en-US" sz="2000" dirty="0">
                <a:solidFill>
                  <a:srgbClr val="FF0000"/>
                </a:solidFill>
                <a:latin typeface="黑体" panose="02010609060101010101" charset="-122"/>
                <a:ea typeface="黑体" panose="02010609060101010101" charset="-122"/>
              </a:rPr>
              <a:t>特征提取</a:t>
            </a:r>
          </a:p>
        </p:txBody>
      </p:sp>
      <p:sp>
        <p:nvSpPr>
          <p:cNvPr id="102404" name="Text Box 30"/>
          <p:cNvSpPr txBox="1"/>
          <p:nvPr/>
        </p:nvSpPr>
        <p:spPr>
          <a:xfrm>
            <a:off x="3683000" y="4633913"/>
            <a:ext cx="690880" cy="398780"/>
          </a:xfrm>
          <a:prstGeom prst="rect">
            <a:avLst/>
          </a:prstGeom>
          <a:noFill/>
          <a:ln w="12700" cap="flat" cmpd="sng">
            <a:solidFill>
              <a:schemeClr val="tx1"/>
            </a:solidFill>
            <a:prstDash val="solid"/>
            <a:miter/>
            <a:headEnd type="none" w="med" len="med"/>
            <a:tailEnd type="none" w="med" len="med"/>
          </a:ln>
        </p:spPr>
        <p:txBody>
          <a:bodyPr wrap="none" anchor="t" anchorCtr="1">
            <a:spAutoFit/>
          </a:bodyPr>
          <a:lstStyle/>
          <a:p>
            <a:pPr>
              <a:spcBef>
                <a:spcPct val="50000"/>
              </a:spcBef>
            </a:pPr>
            <a:r>
              <a:rPr lang="zh-CN" altLang="en-US" sz="2000" dirty="0">
                <a:solidFill>
                  <a:srgbClr val="FF0000"/>
                </a:solidFill>
                <a:latin typeface="黑体" panose="02010609060101010101" charset="-122"/>
                <a:ea typeface="黑体" panose="02010609060101010101" charset="-122"/>
              </a:rPr>
              <a:t>训练</a:t>
            </a:r>
          </a:p>
        </p:txBody>
      </p:sp>
      <p:sp>
        <p:nvSpPr>
          <p:cNvPr id="102405" name="Text Box 31"/>
          <p:cNvSpPr txBox="1"/>
          <p:nvPr/>
        </p:nvSpPr>
        <p:spPr>
          <a:xfrm>
            <a:off x="5943600" y="3209925"/>
            <a:ext cx="1219200" cy="457200"/>
          </a:xfrm>
          <a:prstGeom prst="rect">
            <a:avLst/>
          </a:prstGeom>
          <a:noFill/>
          <a:ln w="12700" cap="flat" cmpd="sng">
            <a:solidFill>
              <a:schemeClr val="tx1"/>
            </a:solidFill>
            <a:prstDash val="solid"/>
            <a:miter/>
            <a:headEnd type="none" w="med" len="med"/>
            <a:tailEnd type="none" w="med" len="med"/>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模式匹配</a:t>
            </a:r>
          </a:p>
        </p:txBody>
      </p:sp>
      <p:sp>
        <p:nvSpPr>
          <p:cNvPr id="102406" name="Text Box 32"/>
          <p:cNvSpPr txBox="1"/>
          <p:nvPr/>
        </p:nvSpPr>
        <p:spPr>
          <a:xfrm>
            <a:off x="7620000" y="3240088"/>
            <a:ext cx="1149350" cy="379412"/>
          </a:xfrm>
          <a:prstGeom prst="rect">
            <a:avLst/>
          </a:prstGeom>
          <a:noFill/>
          <a:ln w="12700" cap="flat" cmpd="sng">
            <a:solidFill>
              <a:schemeClr val="tx1"/>
            </a:solidFill>
            <a:prstDash val="solid"/>
            <a:miter/>
            <a:headEnd type="none" w="med" len="med"/>
            <a:tailEnd type="none" w="med" len="med"/>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拒识</a:t>
            </a:r>
          </a:p>
        </p:txBody>
      </p:sp>
      <p:sp>
        <p:nvSpPr>
          <p:cNvPr id="102407" name="Text Box 33"/>
          <p:cNvSpPr txBox="1"/>
          <p:nvPr/>
        </p:nvSpPr>
        <p:spPr>
          <a:xfrm>
            <a:off x="5943600" y="2119313"/>
            <a:ext cx="1219200" cy="381000"/>
          </a:xfrm>
          <a:prstGeom prst="rect">
            <a:avLst/>
          </a:prstGeom>
          <a:noFill/>
          <a:ln w="12700" cap="flat" cmpd="sng">
            <a:solidFill>
              <a:schemeClr val="tx1"/>
            </a:solidFill>
            <a:prstDash val="solid"/>
            <a:miter/>
            <a:headEnd type="none" w="med" len="med"/>
            <a:tailEnd type="none" w="med" len="med"/>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语法</a:t>
            </a:r>
          </a:p>
        </p:txBody>
      </p:sp>
      <p:sp>
        <p:nvSpPr>
          <p:cNvPr id="102408" name="Text Box 34"/>
          <p:cNvSpPr txBox="1"/>
          <p:nvPr/>
        </p:nvSpPr>
        <p:spPr>
          <a:xfrm>
            <a:off x="5867400" y="4633913"/>
            <a:ext cx="1365250" cy="379412"/>
          </a:xfrm>
          <a:prstGeom prst="rect">
            <a:avLst/>
          </a:prstGeom>
          <a:noFill/>
          <a:ln w="12700" cap="flat" cmpd="sng">
            <a:solidFill>
              <a:schemeClr val="tx1"/>
            </a:solidFill>
            <a:prstDash val="solid"/>
            <a:miter/>
            <a:headEnd type="none" w="med" len="med"/>
            <a:tailEnd type="none" w="med" len="med"/>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模型</a:t>
            </a:r>
          </a:p>
        </p:txBody>
      </p:sp>
      <p:cxnSp>
        <p:nvCxnSpPr>
          <p:cNvPr id="102409" name="AutoShape 35"/>
          <p:cNvCxnSpPr>
            <a:stCxn id="102405" idx="3"/>
            <a:endCxn id="102406" idx="1"/>
          </p:cNvCxnSpPr>
          <p:nvPr/>
        </p:nvCxnSpPr>
        <p:spPr>
          <a:xfrm flipV="1">
            <a:off x="7162800" y="3430588"/>
            <a:ext cx="457200" cy="7937"/>
          </a:xfrm>
          <a:prstGeom prst="straightConnector1">
            <a:avLst/>
          </a:prstGeom>
          <a:ln w="12700" cap="flat" cmpd="sng">
            <a:solidFill>
              <a:srgbClr val="000000"/>
            </a:solidFill>
            <a:prstDash val="solid"/>
            <a:round/>
            <a:headEnd type="none" w="med" len="med"/>
            <a:tailEnd type="triangle" w="med" len="med"/>
          </a:ln>
        </p:spPr>
      </p:cxnSp>
      <p:cxnSp>
        <p:nvCxnSpPr>
          <p:cNvPr id="102410" name="AutoShape 36"/>
          <p:cNvCxnSpPr>
            <a:stCxn id="102407" idx="2"/>
            <a:endCxn id="102405" idx="0"/>
          </p:cNvCxnSpPr>
          <p:nvPr/>
        </p:nvCxnSpPr>
        <p:spPr>
          <a:xfrm>
            <a:off x="6553200" y="2500313"/>
            <a:ext cx="0" cy="709612"/>
          </a:xfrm>
          <a:prstGeom prst="straightConnector1">
            <a:avLst/>
          </a:prstGeom>
          <a:ln w="12700" cap="flat" cmpd="sng">
            <a:solidFill>
              <a:srgbClr val="000000"/>
            </a:solidFill>
            <a:prstDash val="solid"/>
            <a:round/>
            <a:headEnd type="none" w="med" len="med"/>
            <a:tailEnd type="triangle" w="med" len="med"/>
          </a:ln>
        </p:spPr>
      </p:cxnSp>
      <p:cxnSp>
        <p:nvCxnSpPr>
          <p:cNvPr id="102411" name="AutoShape 37"/>
          <p:cNvCxnSpPr>
            <a:stCxn id="102408" idx="0"/>
            <a:endCxn id="102405" idx="2"/>
          </p:cNvCxnSpPr>
          <p:nvPr/>
        </p:nvCxnSpPr>
        <p:spPr>
          <a:xfrm flipV="1">
            <a:off x="6550025" y="3667125"/>
            <a:ext cx="3175" cy="966788"/>
          </a:xfrm>
          <a:prstGeom prst="straightConnector1">
            <a:avLst/>
          </a:prstGeom>
          <a:ln w="12700" cap="flat" cmpd="sng">
            <a:solidFill>
              <a:srgbClr val="000000"/>
            </a:solidFill>
            <a:prstDash val="solid"/>
            <a:round/>
            <a:headEnd type="none" w="med" len="med"/>
            <a:tailEnd type="triangle" w="med" len="med"/>
          </a:ln>
        </p:spPr>
      </p:cxnSp>
      <p:sp>
        <p:nvSpPr>
          <p:cNvPr id="102412" name="Text Box 38"/>
          <p:cNvSpPr txBox="1"/>
          <p:nvPr/>
        </p:nvSpPr>
        <p:spPr>
          <a:xfrm>
            <a:off x="9442450" y="3262313"/>
            <a:ext cx="844550" cy="379412"/>
          </a:xfrm>
          <a:prstGeom prst="rect">
            <a:avLst/>
          </a:prstGeom>
          <a:noFill/>
          <a:ln w="12700">
            <a:noFill/>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结果</a:t>
            </a:r>
          </a:p>
        </p:txBody>
      </p:sp>
      <p:sp>
        <p:nvSpPr>
          <p:cNvPr id="102413" name="Text Box 39"/>
          <p:cNvSpPr txBox="1"/>
          <p:nvPr/>
        </p:nvSpPr>
        <p:spPr>
          <a:xfrm>
            <a:off x="1981200" y="3200400"/>
            <a:ext cx="990600" cy="762000"/>
          </a:xfrm>
          <a:prstGeom prst="rect">
            <a:avLst/>
          </a:prstGeom>
          <a:noFill/>
          <a:ln w="12700">
            <a:noFill/>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语音</a:t>
            </a:r>
          </a:p>
        </p:txBody>
      </p:sp>
      <p:sp>
        <p:nvSpPr>
          <p:cNvPr id="102414" name="AutoShape 40"/>
          <p:cNvSpPr/>
          <p:nvPr/>
        </p:nvSpPr>
        <p:spPr>
          <a:xfrm>
            <a:off x="2971800" y="3262313"/>
            <a:ext cx="381000" cy="381000"/>
          </a:xfrm>
          <a:prstGeom prst="rightArrow">
            <a:avLst>
              <a:gd name="adj1" fmla="val 50000"/>
              <a:gd name="adj2" fmla="val 25000"/>
            </a:avLst>
          </a:prstGeom>
          <a:solidFill>
            <a:srgbClr val="3366FF"/>
          </a:solidFill>
          <a:ln w="12700" cap="flat" cmpd="sng">
            <a:solidFill>
              <a:schemeClr val="tx1"/>
            </a:solidFill>
            <a:prstDash val="solid"/>
            <a:miter/>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sp>
        <p:nvSpPr>
          <p:cNvPr id="102415" name="AutoShape 41"/>
          <p:cNvSpPr/>
          <p:nvPr/>
        </p:nvSpPr>
        <p:spPr>
          <a:xfrm>
            <a:off x="9144000" y="3262313"/>
            <a:ext cx="304800" cy="381000"/>
          </a:xfrm>
          <a:prstGeom prst="rightArrow">
            <a:avLst>
              <a:gd name="adj1" fmla="val 50000"/>
              <a:gd name="adj2" fmla="val 25000"/>
            </a:avLst>
          </a:prstGeom>
          <a:solidFill>
            <a:srgbClr val="008080"/>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grpSp>
        <p:nvGrpSpPr>
          <p:cNvPr id="2" name="Group 42"/>
          <p:cNvGrpSpPr/>
          <p:nvPr/>
        </p:nvGrpSpPr>
        <p:grpSpPr>
          <a:xfrm>
            <a:off x="3886200" y="3795713"/>
            <a:ext cx="1981200" cy="1143000"/>
            <a:chOff x="1584" y="2400"/>
            <a:chExt cx="1248" cy="720"/>
          </a:xfrm>
        </p:grpSpPr>
        <p:sp>
          <p:nvSpPr>
            <p:cNvPr id="102417" name="AutoShape 43"/>
            <p:cNvSpPr/>
            <p:nvPr/>
          </p:nvSpPr>
          <p:spPr>
            <a:xfrm>
              <a:off x="1584" y="2400"/>
              <a:ext cx="192" cy="528"/>
            </a:xfrm>
            <a:prstGeom prst="downArrow">
              <a:avLst>
                <a:gd name="adj1" fmla="val 50000"/>
                <a:gd name="adj2" fmla="val 68750"/>
              </a:avLst>
            </a:prstGeom>
            <a:solidFill>
              <a:srgbClr val="3366FF"/>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sp>
          <p:nvSpPr>
            <p:cNvPr id="102418" name="AutoShape 44"/>
            <p:cNvSpPr/>
            <p:nvPr/>
          </p:nvSpPr>
          <p:spPr>
            <a:xfrm>
              <a:off x="2016" y="2976"/>
              <a:ext cx="816" cy="144"/>
            </a:xfrm>
            <a:prstGeom prst="rightArrow">
              <a:avLst>
                <a:gd name="adj1" fmla="val 50000"/>
                <a:gd name="adj2" fmla="val 141640"/>
              </a:avLst>
            </a:prstGeom>
            <a:solidFill>
              <a:srgbClr val="3366FF"/>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grpSp>
      <p:sp>
        <p:nvSpPr>
          <p:cNvPr id="21" name="AutoShape 45"/>
          <p:cNvSpPr/>
          <p:nvPr/>
        </p:nvSpPr>
        <p:spPr>
          <a:xfrm>
            <a:off x="4648200" y="3276600"/>
            <a:ext cx="1295400" cy="228600"/>
          </a:xfrm>
          <a:prstGeom prst="rightArrow">
            <a:avLst>
              <a:gd name="adj1" fmla="val 50000"/>
              <a:gd name="adj2" fmla="val 141640"/>
            </a:avLst>
          </a:prstGeom>
          <a:solidFill>
            <a:srgbClr val="3366FF"/>
          </a:solidFill>
          <a:ln w="12700" cap="flat" cmpd="sng">
            <a:solidFill>
              <a:srgbClr val="000000"/>
            </a:solidFill>
            <a:prstDash val="solid"/>
            <a:miter/>
            <a:headEnd type="none" w="med" len="med"/>
            <a:tailEnd type="none" w="med" len="med"/>
          </a:ln>
        </p:spPr>
        <p:txBody>
          <a:bodyPr wrap="none" anchor="ctr" anchorCtr="0"/>
          <a:lstStyle/>
          <a:p>
            <a:pPr eaLnBrk="0" hangingPunct="0"/>
            <a:endParaRPr lang="zh-CN" altLang="en-US" dirty="0">
              <a:solidFill>
                <a:srgbClr val="FF0000"/>
              </a:solidFill>
              <a:latin typeface="黑体" panose="02010609060101010101" charset="-122"/>
              <a:ea typeface="黑体" panose="02010609060101010101" charset="-122"/>
            </a:endParaRPr>
          </a:p>
        </p:txBody>
      </p:sp>
      <p:sp>
        <p:nvSpPr>
          <p:cNvPr id="102420" name="Text Box 46"/>
          <p:cNvSpPr txBox="1"/>
          <p:nvPr/>
        </p:nvSpPr>
        <p:spPr>
          <a:xfrm>
            <a:off x="7572375" y="4610100"/>
            <a:ext cx="1571625" cy="442913"/>
          </a:xfrm>
          <a:prstGeom prst="rect">
            <a:avLst/>
          </a:prstGeom>
          <a:noFill/>
          <a:ln w="12700" cap="flat" cmpd="sng">
            <a:solidFill>
              <a:schemeClr val="tx1"/>
            </a:solidFill>
            <a:prstDash val="solid"/>
            <a:miter/>
            <a:headEnd type="none" w="med" len="med"/>
            <a:tailEnd type="none" w="med" len="med"/>
          </a:ln>
        </p:spPr>
        <p:txBody>
          <a:bodyPr wrap="none" anchor="t" anchorCtr="0"/>
          <a:lstStyle/>
          <a:p>
            <a:pPr>
              <a:spcBef>
                <a:spcPct val="50000"/>
              </a:spcBef>
            </a:pPr>
            <a:r>
              <a:rPr lang="zh-CN" altLang="en-US" sz="2000" dirty="0">
                <a:solidFill>
                  <a:srgbClr val="FF0000"/>
                </a:solidFill>
                <a:latin typeface="黑体" panose="02010609060101010101" charset="-122"/>
                <a:ea typeface="黑体" panose="02010609060101010101" charset="-122"/>
              </a:rPr>
              <a:t>说话人自适应</a:t>
            </a:r>
          </a:p>
        </p:txBody>
      </p:sp>
      <p:cxnSp>
        <p:nvCxnSpPr>
          <p:cNvPr id="102421" name="AutoShape 47"/>
          <p:cNvCxnSpPr>
            <a:stCxn id="102420" idx="1"/>
            <a:endCxn id="102408" idx="3"/>
          </p:cNvCxnSpPr>
          <p:nvPr/>
        </p:nvCxnSpPr>
        <p:spPr>
          <a:xfrm flipH="1" flipV="1">
            <a:off x="7232650" y="4824413"/>
            <a:ext cx="339725" cy="7937"/>
          </a:xfrm>
          <a:prstGeom prst="straightConnector1">
            <a:avLst/>
          </a:prstGeom>
          <a:ln w="12700" cap="flat" cmpd="sng">
            <a:solidFill>
              <a:srgbClr val="000000"/>
            </a:solidFill>
            <a:prstDash val="solid"/>
            <a:round/>
            <a:headEnd type="none" w="med" len="med"/>
            <a:tailEnd type="triangle" w="med" len="med"/>
          </a:ln>
        </p:spPr>
      </p:cxnSp>
      <p:sp>
        <p:nvSpPr>
          <p:cNvPr id="102422" name="Line 48"/>
          <p:cNvSpPr/>
          <p:nvPr/>
        </p:nvSpPr>
        <p:spPr>
          <a:xfrm>
            <a:off x="6934200" y="3810000"/>
            <a:ext cx="0" cy="304800"/>
          </a:xfrm>
          <a:prstGeom prst="line">
            <a:avLst/>
          </a:prstGeom>
          <a:ln w="12700" cap="flat" cmpd="sng">
            <a:solidFill>
              <a:srgbClr val="000000"/>
            </a:solidFill>
            <a:prstDash val="solid"/>
            <a:round/>
            <a:headEnd type="none" w="med" len="med"/>
            <a:tailEnd type="none" w="med" len="med"/>
          </a:ln>
        </p:spPr>
      </p:sp>
      <p:sp>
        <p:nvSpPr>
          <p:cNvPr id="102423" name="Line 49"/>
          <p:cNvSpPr/>
          <p:nvPr/>
        </p:nvSpPr>
        <p:spPr>
          <a:xfrm flipV="1">
            <a:off x="6934200" y="4100513"/>
            <a:ext cx="1219200" cy="14287"/>
          </a:xfrm>
          <a:prstGeom prst="line">
            <a:avLst/>
          </a:prstGeom>
          <a:ln w="12700" cap="flat" cmpd="sng">
            <a:solidFill>
              <a:srgbClr val="000000"/>
            </a:solidFill>
            <a:prstDash val="solid"/>
            <a:round/>
            <a:headEnd type="none" w="med" len="med"/>
            <a:tailEnd type="none" w="med" len="med"/>
          </a:ln>
        </p:spPr>
      </p:sp>
      <p:sp>
        <p:nvSpPr>
          <p:cNvPr id="102424" name="Line 50"/>
          <p:cNvSpPr/>
          <p:nvPr/>
        </p:nvSpPr>
        <p:spPr>
          <a:xfrm>
            <a:off x="8153400" y="4100513"/>
            <a:ext cx="0" cy="381000"/>
          </a:xfrm>
          <a:prstGeom prst="line">
            <a:avLst/>
          </a:prstGeom>
          <a:ln w="12700" cap="flat" cmpd="sng">
            <a:solidFill>
              <a:srgbClr val="000000"/>
            </a:solidFill>
            <a:prstDash val="solid"/>
            <a:round/>
            <a:headEnd type="none" w="med" len="med"/>
            <a:tailEnd type="triangle" w="med" len="med"/>
          </a:ln>
        </p:spPr>
      </p:sp>
      <p:sp>
        <p:nvSpPr>
          <p:cNvPr id="102425" name="Line 51"/>
          <p:cNvSpPr/>
          <p:nvPr/>
        </p:nvSpPr>
        <p:spPr>
          <a:xfrm>
            <a:off x="9753600" y="3657600"/>
            <a:ext cx="0" cy="1143000"/>
          </a:xfrm>
          <a:prstGeom prst="line">
            <a:avLst/>
          </a:prstGeom>
          <a:ln w="12700" cap="flat" cmpd="sng">
            <a:solidFill>
              <a:srgbClr val="000000"/>
            </a:solidFill>
            <a:prstDash val="solid"/>
            <a:round/>
            <a:headEnd type="none" w="med" len="med"/>
            <a:tailEnd type="none" w="med" len="med"/>
          </a:ln>
        </p:spPr>
      </p:sp>
      <p:sp>
        <p:nvSpPr>
          <p:cNvPr id="102426" name="Line 52"/>
          <p:cNvSpPr/>
          <p:nvPr/>
        </p:nvSpPr>
        <p:spPr>
          <a:xfrm flipH="1">
            <a:off x="9220200" y="4800600"/>
            <a:ext cx="533400" cy="0"/>
          </a:xfrm>
          <a:prstGeom prst="line">
            <a:avLst/>
          </a:prstGeom>
          <a:ln w="12700" cap="flat" cmpd="sng">
            <a:solidFill>
              <a:srgbClr val="000000"/>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slide(fromLeft)">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语音识别过程</a:t>
            </a:r>
          </a:p>
        </p:txBody>
      </p:sp>
      <p:pic>
        <p:nvPicPr>
          <p:cNvPr id="103426" name="Picture 2"/>
          <p:cNvPicPr>
            <a:picLocks noChangeAspect="1"/>
          </p:cNvPicPr>
          <p:nvPr/>
        </p:nvPicPr>
        <p:blipFill>
          <a:blip r:embed="rId2"/>
          <a:stretch>
            <a:fillRect/>
          </a:stretch>
        </p:blipFill>
        <p:spPr>
          <a:xfrm>
            <a:off x="2024063" y="1604963"/>
            <a:ext cx="7921625" cy="4824412"/>
          </a:xfrm>
          <a:prstGeom prst="rect">
            <a:avLst/>
          </a:prstGeom>
          <a:noFill/>
          <a:ln w="9525">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内容占位符 1"/>
          <p:cNvSpPr>
            <a:spLocks noGrp="1"/>
          </p:cNvSpPr>
          <p:nvPr>
            <p:ph idx="1"/>
          </p:nvPr>
        </p:nvSpPr>
        <p:spPr/>
        <p:txBody>
          <a:bodyPr vert="horz" wrap="square" lIns="91440" tIns="45720" rIns="91440" bIns="45720" anchor="t" anchorCtr="0"/>
          <a:lstStyle/>
          <a:p>
            <a:pPr>
              <a:lnSpc>
                <a:spcPct val="90000"/>
              </a:lnSpc>
            </a:pPr>
            <a:r>
              <a:rPr lang="zh-CN" altLang="en-US" sz="2400" dirty="0">
                <a:latin typeface="黑体" panose="02010609060101010101" charset="-122"/>
                <a:ea typeface="黑体" panose="02010609060101010101" charset="-122"/>
              </a:rPr>
              <a:t>相对于西方语言来说，中文有自己的独特之处。中文是有调语言，发音的基本单元是声母和韵母并且以音节为自然单位，一个音节就是一个字甚至词，以至字词的时长很短，混淆度更大。</a:t>
            </a:r>
          </a:p>
          <a:p>
            <a:pPr>
              <a:lnSpc>
                <a:spcPct val="90000"/>
              </a:lnSpc>
            </a:pPr>
            <a:r>
              <a:rPr lang="zh-CN" altLang="en-US" sz="2400" dirty="0">
                <a:latin typeface="黑体" panose="02010609060101010101" charset="-122"/>
                <a:ea typeface="黑体" panose="02010609060101010101" charset="-122"/>
              </a:rPr>
              <a:t>另外，中文用</a:t>
            </a:r>
            <a:r>
              <a:rPr lang="en-US" altLang="zh-CN" sz="2400" dirty="0">
                <a:latin typeface="黑体" panose="02010609060101010101" charset="-122"/>
                <a:ea typeface="黑体" panose="02010609060101010101" charset="-122"/>
              </a:rPr>
              <a:t>415</a:t>
            </a:r>
            <a:r>
              <a:rPr lang="zh-CN" altLang="en-US" sz="2400" dirty="0">
                <a:latin typeface="黑体" panose="02010609060101010101" charset="-122"/>
                <a:ea typeface="黑体" panose="02010609060101010101" charset="-122"/>
              </a:rPr>
              <a:t>个基本的无调音节来构成</a:t>
            </a:r>
            <a:r>
              <a:rPr lang="en-US" altLang="zh-CN" sz="2400" dirty="0">
                <a:latin typeface="黑体" panose="02010609060101010101" charset="-122"/>
                <a:ea typeface="黑体" panose="02010609060101010101" charset="-122"/>
              </a:rPr>
              <a:t>7000</a:t>
            </a:r>
            <a:r>
              <a:rPr lang="zh-CN" altLang="en-US" sz="2400" dirty="0">
                <a:latin typeface="黑体" panose="02010609060101010101" charset="-122"/>
                <a:ea typeface="黑体" panose="02010609060101010101" charset="-122"/>
              </a:rPr>
              <a:t>多个基本汉字的发音，多音字很多。</a:t>
            </a:r>
          </a:p>
          <a:p>
            <a:pPr>
              <a:lnSpc>
                <a:spcPct val="90000"/>
              </a:lnSpc>
            </a:pPr>
            <a:r>
              <a:rPr lang="zh-CN" altLang="en-US" sz="2400" dirty="0">
                <a:latin typeface="黑体" panose="02010609060101010101" charset="-122"/>
                <a:ea typeface="黑体" panose="02010609060101010101" charset="-122"/>
              </a:rPr>
              <a:t>特别是，中文的发音和字是独立的，仅仅是中国大陆地区就有很多的方言，</a:t>
            </a:r>
            <a:r>
              <a:rPr lang="zh-CN" altLang="en-US" sz="2400" dirty="0">
                <a:solidFill>
                  <a:srgbClr val="FF0000"/>
                </a:solidFill>
                <a:latin typeface="黑体" panose="02010609060101010101" charset="-122"/>
                <a:ea typeface="黑体" panose="02010609060101010101" charset="-122"/>
              </a:rPr>
              <a:t>口音问题</a:t>
            </a:r>
            <a:r>
              <a:rPr lang="zh-CN" altLang="en-US" sz="2400" dirty="0">
                <a:latin typeface="黑体" panose="02010609060101010101" charset="-122"/>
                <a:ea typeface="黑体" panose="02010609060101010101" charset="-122"/>
              </a:rPr>
              <a:t>非常严重。特别是在做中文孤立词和短语命令识别的时候，由于没有上下文的信息并且语音的长度很短，口音会严重地降低识别率。 </a:t>
            </a:r>
          </a:p>
          <a:p>
            <a:endParaRPr lang="zh-CN" altLang="en-US" sz="2400" dirty="0">
              <a:latin typeface="黑体" panose="02010609060101010101" charset="-122"/>
              <a:ea typeface="黑体" panose="02010609060101010101" charset="-122"/>
            </a:endParaRPr>
          </a:p>
        </p:txBody>
      </p:sp>
      <p:sp>
        <p:nvSpPr>
          <p:cNvPr id="104450" name="标题 2"/>
          <p:cNvSpPr>
            <a:spLocks noGrp="1"/>
          </p:cNvSpPr>
          <p:nvPr>
            <p:ph type="title"/>
          </p:nvPr>
        </p:nvSpPr>
        <p:spPr/>
        <p:txBody>
          <a:bodyPr vert="horz" wrap="square" lIns="91440" tIns="45720" rIns="91440" bIns="45720" anchor="b" anchorCtr="0"/>
          <a:lstStyle/>
          <a:p>
            <a:pPr algn="ctr"/>
            <a:r>
              <a:rPr lang="zh-CN" altLang="en-US" dirty="0">
                <a:ea typeface="宋体" panose="02010600030101010101" pitchFamily="2" charset="-122"/>
              </a:rPr>
              <a:t>中文语音识别的特点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f6425d25-490f-4747-9c60-dd9fd280feb7"/>
  <p:tag name="COMMONDATA" val="eyJoZGlkIjoiNTAyODE1YzRlNmVhYjQ5NDgwOTM2YjBkZWEzZDQ5Y2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starrysky2021">
      <a:dk1>
        <a:sysClr val="windowText" lastClr="000000"/>
      </a:dk1>
      <a:lt1>
        <a:sysClr val="window" lastClr="FFFFFF"/>
      </a:lt1>
      <a:dk2>
        <a:srgbClr val="042264"/>
      </a:dk2>
      <a:lt2>
        <a:srgbClr val="E7E6E6"/>
      </a:lt2>
      <a:accent1>
        <a:srgbClr val="0944C9"/>
      </a:accent1>
      <a:accent2>
        <a:srgbClr val="006DFA"/>
      </a:accent2>
      <a:accent3>
        <a:srgbClr val="4B98FF"/>
      </a:accent3>
      <a:accent4>
        <a:srgbClr val="718EF6"/>
      </a:accent4>
      <a:accent5>
        <a:srgbClr val="81A6E3"/>
      </a:accent5>
      <a:accent6>
        <a:srgbClr val="FB620D"/>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1烽火星空PPT模板 [只读]" id="{1172EC87-055A-4560-A76B-A14E86C74571}" vid="{DB2A161D-3AF0-4A28-B3D9-EF6030E1C8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2021烽火星空PPT模板</Template>
  <TotalTime>15</TotalTime>
  <Words>13771</Words>
  <Application>Microsoft Office PowerPoint</Application>
  <PresentationFormat>宽屏</PresentationFormat>
  <Paragraphs>1418</Paragraphs>
  <Slides>186</Slides>
  <Notes>3</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9</vt:i4>
      </vt:variant>
      <vt:variant>
        <vt:lpstr>幻灯片标题</vt:lpstr>
      </vt:variant>
      <vt:variant>
        <vt:i4>186</vt:i4>
      </vt:variant>
    </vt:vector>
  </HeadingPairs>
  <TitlesOfParts>
    <vt:vector size="219" baseType="lpstr">
      <vt:lpstr>Bernhard Modern Roman</vt:lpstr>
      <vt:lpstr>Kaufmann</vt:lpstr>
      <vt:lpstr>Monotype Sorts</vt:lpstr>
      <vt:lpstr>等线</vt:lpstr>
      <vt:lpstr>等线 Light</vt:lpstr>
      <vt:lpstr>方正兰亭中黑_GBK</vt:lpstr>
      <vt:lpstr>方正姚体</vt:lpstr>
      <vt:lpstr>仿宋_GB2312</vt:lpstr>
      <vt:lpstr>黑体</vt:lpstr>
      <vt:lpstr>华文楷体</vt:lpstr>
      <vt:lpstr>华文新魏</vt:lpstr>
      <vt:lpstr>楷体_GB2312</vt:lpstr>
      <vt:lpstr>隶书</vt:lpstr>
      <vt:lpstr>宋体</vt:lpstr>
      <vt:lpstr>微软雅黑</vt:lpstr>
      <vt:lpstr>微软雅黑 Light</vt:lpstr>
      <vt:lpstr>幼圆</vt:lpstr>
      <vt:lpstr>造字工房悦黑体验版纤细体</vt:lpstr>
      <vt:lpstr>Arial</vt:lpstr>
      <vt:lpstr>Arial Narrow</vt:lpstr>
      <vt:lpstr>Tahoma</vt:lpstr>
      <vt:lpstr>Times New Roman</vt:lpstr>
      <vt:lpstr>Wingdings</vt:lpstr>
      <vt:lpstr>Office 主题​​</vt:lpstr>
      <vt:lpstr>Equation.3</vt:lpstr>
      <vt:lpstr>Equation.DSMT4</vt:lpstr>
      <vt:lpstr>Photoshop.Image.9</vt:lpstr>
      <vt:lpstr>Paintbrush Picture</vt:lpstr>
      <vt:lpstr>Microsoft Excel 97-2003 Worksheet</vt:lpstr>
      <vt:lpstr>Microsoft Visio 2000/2002 Drawing</vt:lpstr>
      <vt:lpstr>WordPad Document</vt:lpstr>
      <vt:lpstr>Microsoft Visio 2003-2010 Drawing</vt:lpstr>
      <vt:lpstr>PBrush</vt:lpstr>
      <vt:lpstr>音频数据处理分享</vt:lpstr>
      <vt:lpstr>公司简介</vt:lpstr>
      <vt:lpstr>音频数据处理</vt:lpstr>
      <vt:lpstr>PowerPoint 演示文稿</vt:lpstr>
      <vt:lpstr>PowerPoint 演示文稿</vt:lpstr>
      <vt:lpstr>语音信号的基本概念 </vt:lpstr>
      <vt:lpstr>对语音的研究</vt:lpstr>
      <vt:lpstr>对语音的研究</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1.1 语音信号的产生</vt:lpstr>
      <vt:lpstr>1.2 语音信号的感知（自学）</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1.3 语音信号的线性产生模型</vt:lpstr>
      <vt:lpstr>1.4 语音信号的非线性产生模型（了解）</vt:lpstr>
      <vt:lpstr>PowerPoint 演示文稿</vt:lpstr>
      <vt:lpstr>PowerPoint 演示文稿</vt:lpstr>
      <vt:lpstr>PowerPoint 演示文稿</vt:lpstr>
      <vt:lpstr>短时能量和过零率</vt:lpstr>
      <vt:lpstr>参数提取的预处理</vt:lpstr>
      <vt:lpstr>各种参数的比较</vt:lpstr>
      <vt:lpstr>Mel-频率</vt:lpstr>
      <vt:lpstr>Mel-频率</vt:lpstr>
      <vt:lpstr>MFCC</vt:lpstr>
      <vt:lpstr>声音处理常用观念</vt:lpstr>
      <vt:lpstr>PowerPoint 演示文稿</vt:lpstr>
      <vt:lpstr>2 语音识别</vt:lpstr>
      <vt:lpstr>参考资料</vt:lpstr>
      <vt:lpstr>内容提示</vt:lpstr>
      <vt:lpstr>语音识别—基本术语（1）</vt:lpstr>
      <vt:lpstr>语音识别—基本术语（2）</vt:lpstr>
      <vt:lpstr>2.1 语音识别的重要性</vt:lpstr>
      <vt:lpstr>人与人之间、人与机器之间的语音信息处理过程</vt:lpstr>
      <vt:lpstr>计算机模拟人类交流信息的过程</vt:lpstr>
      <vt:lpstr>语音识别是一项具有巨大应用推广前景的工程</vt:lpstr>
      <vt:lpstr>主要先进国家都将此工程列为国家级研究项目</vt:lpstr>
      <vt:lpstr>微软：让计算机能说会听</vt:lpstr>
      <vt:lpstr>IBM：ViaVoice仍居主流</vt:lpstr>
      <vt:lpstr>Intel：做语音技术倡导者</vt:lpstr>
      <vt:lpstr>2.2 语音识别的定义、原理和分类</vt:lpstr>
      <vt:lpstr>2.2.1 语音识别的定义</vt:lpstr>
      <vt:lpstr>音韵信息与音律信息</vt:lpstr>
      <vt:lpstr>2.2.2 语音识别的基本原理</vt:lpstr>
      <vt:lpstr>语音识别原理框图</vt:lpstr>
      <vt:lpstr>预处理</vt:lpstr>
      <vt:lpstr>PowerPoint 演示文稿</vt:lpstr>
      <vt:lpstr>语音特征参数的提取</vt:lpstr>
      <vt:lpstr>模式匹配</vt:lpstr>
      <vt:lpstr>欧氏距离测度</vt:lpstr>
      <vt:lpstr>模式匹配过程</vt:lpstr>
      <vt:lpstr>模式匹配示意图</vt:lpstr>
      <vt:lpstr>模板库</vt:lpstr>
      <vt:lpstr>专家知识库</vt:lpstr>
      <vt:lpstr>语音识别系统框架</vt:lpstr>
      <vt:lpstr>语音识别过程</vt:lpstr>
      <vt:lpstr>中文语音识别的特点 </vt:lpstr>
      <vt:lpstr>中文语音建模基元比较</vt:lpstr>
      <vt:lpstr>2.2.3 语音识别的分类</vt:lpstr>
      <vt:lpstr>按识别器的类型</vt:lpstr>
      <vt:lpstr>按识别器对使用者的适应情况</vt:lpstr>
      <vt:lpstr>按语音词汇表的大小</vt:lpstr>
      <vt:lpstr>2.3 语音识别的历史回顾</vt:lpstr>
      <vt:lpstr>2.3.1 国外语音识别研究的历史（1）</vt:lpstr>
      <vt:lpstr>国外70年代所取得的实质性的进展</vt:lpstr>
      <vt:lpstr>国外80年代所取得的重大进展</vt:lpstr>
      <vt:lpstr>国外90年代所取得的实质性的进展</vt:lpstr>
      <vt:lpstr>2.3.1 国外语音识别研究的历史（2）</vt:lpstr>
      <vt:lpstr>70年代美国DARPA (美国国防部高级计划局)计划</vt:lpstr>
      <vt:lpstr>语音信号和自然语言的多变性和复杂性</vt:lpstr>
      <vt:lpstr>2.３.2 我国语音识别研究的历史</vt:lpstr>
      <vt:lpstr>我国的语音识别技术的发展</vt:lpstr>
      <vt:lpstr>2.4 语音信号处理简介</vt:lpstr>
      <vt:lpstr>语音信号处理</vt:lpstr>
      <vt:lpstr>语音识别</vt:lpstr>
      <vt:lpstr>2.5 语音技术概述</vt:lpstr>
      <vt:lpstr>语音技术的内容</vt:lpstr>
      <vt:lpstr>语音信号处理的进展</vt:lpstr>
      <vt:lpstr>语音信号处理的进展</vt:lpstr>
      <vt:lpstr>语音信号处理的进展</vt:lpstr>
      <vt:lpstr>语音信号处理的进展</vt:lpstr>
      <vt:lpstr>语音信号处理的基础理论和算法</vt:lpstr>
      <vt:lpstr>语音信号处理的硬件和实用系统</vt:lpstr>
      <vt:lpstr>声卡的功能</vt:lpstr>
      <vt:lpstr>常见的声音文件</vt:lpstr>
      <vt:lpstr>语音格式</vt:lpstr>
      <vt:lpstr>语音格式</vt:lpstr>
      <vt:lpstr>MATLAB函数</vt:lpstr>
      <vt:lpstr>speech signal in time-domain</vt:lpstr>
      <vt:lpstr>2.6 语音识别应用</vt:lpstr>
      <vt:lpstr>语音识别应用举例</vt:lpstr>
      <vt:lpstr>嵌入式语音识别</vt:lpstr>
      <vt:lpstr>智能玩具—语音对话娃娃</vt:lpstr>
      <vt:lpstr>智能玩具—语音声控机器人</vt:lpstr>
      <vt:lpstr>语音增值业务</vt:lpstr>
      <vt:lpstr>语音识别应用</vt:lpstr>
      <vt:lpstr>语音识别应用实例</vt:lpstr>
      <vt:lpstr>2008年奥运会多语言需求</vt:lpstr>
      <vt:lpstr>语音识别用于商场导购</vt:lpstr>
      <vt:lpstr>语音识别用于家用电器，走入人类未来生活</vt:lpstr>
      <vt:lpstr>语音识别应用</vt:lpstr>
      <vt:lpstr>语音玩具</vt:lpstr>
      <vt:lpstr>语音识别应用</vt:lpstr>
      <vt:lpstr>语音识别应用</vt:lpstr>
      <vt:lpstr>语音识别应用</vt:lpstr>
      <vt:lpstr>语音识别应用</vt:lpstr>
      <vt:lpstr>语音识别应用</vt:lpstr>
      <vt:lpstr>2.7 语音识别的方法</vt:lpstr>
      <vt:lpstr>2.7.1 模板匹配法 </vt:lpstr>
      <vt:lpstr>DTW(Dynamic Time Warping)  动态时间规整</vt:lpstr>
      <vt:lpstr>2.7.2  随机模型法 </vt:lpstr>
      <vt:lpstr>用HMM实现连续语音识别的框架</vt:lpstr>
      <vt:lpstr>PowerPoint 演示文稿</vt:lpstr>
      <vt:lpstr>2.8 语音识别的主要问题（1）</vt:lpstr>
      <vt:lpstr>2.8 语音识别的主要问题（2）</vt:lpstr>
      <vt:lpstr>3 声纹识别</vt:lpstr>
      <vt:lpstr>生物识别技术优势</vt:lpstr>
      <vt:lpstr>生物识别技术比较 </vt:lpstr>
      <vt:lpstr>声纹识别技术</vt:lpstr>
      <vt:lpstr>声纹识别—基本术语（1）</vt:lpstr>
      <vt:lpstr>声纹识别—基本术语（2）</vt:lpstr>
      <vt:lpstr>声纹识别—基本术语（3）</vt:lpstr>
      <vt:lpstr>经典模型——GMM(1)</vt:lpstr>
      <vt:lpstr>经典模型——GMM(2)</vt:lpstr>
      <vt:lpstr>经典模型——GMM(3)</vt:lpstr>
      <vt:lpstr>经典模型——GMM(4)</vt:lpstr>
      <vt:lpstr>UBM</vt:lpstr>
      <vt:lpstr>语音识别和说话人识别的关系</vt:lpstr>
      <vt:lpstr>说话人识别</vt:lpstr>
      <vt:lpstr> 说话人探测是指对一段包含多个说话人的语音，要正确标注在这段语音中说话人切换的时刻。</vt:lpstr>
      <vt:lpstr>两者的区别</vt:lpstr>
      <vt:lpstr>共同之处</vt:lpstr>
      <vt:lpstr>说话人确认系统</vt:lpstr>
      <vt:lpstr>研究热点</vt:lpstr>
      <vt:lpstr>解决办法</vt:lpstr>
      <vt:lpstr>SVM训练</vt:lpstr>
      <vt:lpstr>声纹识别—应用产品</vt:lpstr>
      <vt:lpstr>声纹识别—潜在应用</vt:lpstr>
      <vt:lpstr>典型应用—司法鉴定</vt:lpstr>
      <vt:lpstr>典型应用—科技馆</vt:lpstr>
      <vt:lpstr>典型应用—教育系统</vt:lpstr>
      <vt:lpstr>典型应用— 基于声纹识别技术的电话语音远程考勤系统</vt:lpstr>
      <vt:lpstr>参考资料</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南京烽火星空通信发展有限公司</dc:title>
  <dc:creator>Windows 用户</dc:creator>
  <cp:lastModifiedBy>Dr. Cat</cp:lastModifiedBy>
  <cp:revision>1102</cp:revision>
  <dcterms:created xsi:type="dcterms:W3CDTF">2023-02-27T08:22:00Z</dcterms:created>
  <dcterms:modified xsi:type="dcterms:W3CDTF">2023-05-21T13:03:06Z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608A784662704B4E8361BC3E9E221903</vt:lpwstr>
  </property>
  <property fmtid="{D5CDD505-2E9C-101B-9397-08002B2CF9AE}" pid="3" name="KSOProductBuildVer">
    <vt:lpwstr>2052-11.1.0.14036</vt:lpwstr>
  </property>
</Properties>
</file>